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109"/>
  </p:notesMasterIdLst>
  <p:handoutMasterIdLst>
    <p:handoutMasterId r:id="rId110"/>
  </p:handoutMasterIdLst>
  <p:sldIdLst>
    <p:sldId id="505" r:id="rId2"/>
    <p:sldId id="532" r:id="rId3"/>
    <p:sldId id="533" r:id="rId4"/>
    <p:sldId id="452" r:id="rId5"/>
    <p:sldId id="561" r:id="rId6"/>
    <p:sldId id="552" r:id="rId7"/>
    <p:sldId id="563" r:id="rId8"/>
    <p:sldId id="607" r:id="rId9"/>
    <p:sldId id="578" r:id="rId10"/>
    <p:sldId id="587" r:id="rId11"/>
    <p:sldId id="564" r:id="rId12"/>
    <p:sldId id="542" r:id="rId13"/>
    <p:sldId id="543" r:id="rId14"/>
    <p:sldId id="544" r:id="rId15"/>
    <p:sldId id="545" r:id="rId16"/>
    <p:sldId id="565" r:id="rId17"/>
    <p:sldId id="546" r:id="rId18"/>
    <p:sldId id="534" r:id="rId19"/>
    <p:sldId id="535" r:id="rId20"/>
    <p:sldId id="548" r:id="rId21"/>
    <p:sldId id="574" r:id="rId22"/>
    <p:sldId id="537" r:id="rId23"/>
    <p:sldId id="538" r:id="rId24"/>
    <p:sldId id="539" r:id="rId25"/>
    <p:sldId id="540" r:id="rId26"/>
    <p:sldId id="549" r:id="rId27"/>
    <p:sldId id="550" r:id="rId28"/>
    <p:sldId id="572" r:id="rId29"/>
    <p:sldId id="575" r:id="rId30"/>
    <p:sldId id="573" r:id="rId31"/>
    <p:sldId id="576" r:id="rId32"/>
    <p:sldId id="577" r:id="rId33"/>
    <p:sldId id="326" r:id="rId34"/>
    <p:sldId id="571" r:id="rId35"/>
    <p:sldId id="477" r:id="rId36"/>
    <p:sldId id="506" r:id="rId37"/>
    <p:sldId id="507" r:id="rId38"/>
    <p:sldId id="508" r:id="rId39"/>
    <p:sldId id="509" r:id="rId40"/>
    <p:sldId id="511" r:id="rId41"/>
    <p:sldId id="510" r:id="rId42"/>
    <p:sldId id="512" r:id="rId43"/>
    <p:sldId id="513" r:id="rId44"/>
    <p:sldId id="514" r:id="rId45"/>
    <p:sldId id="515" r:id="rId46"/>
    <p:sldId id="516" r:id="rId47"/>
    <p:sldId id="517" r:id="rId48"/>
    <p:sldId id="518" r:id="rId49"/>
    <p:sldId id="519" r:id="rId50"/>
    <p:sldId id="520" r:id="rId51"/>
    <p:sldId id="522" r:id="rId52"/>
    <p:sldId id="521" r:id="rId53"/>
    <p:sldId id="523" r:id="rId54"/>
    <p:sldId id="525" r:id="rId55"/>
    <p:sldId id="526" r:id="rId56"/>
    <p:sldId id="524" r:id="rId57"/>
    <p:sldId id="527" r:id="rId58"/>
    <p:sldId id="528" r:id="rId59"/>
    <p:sldId id="529" r:id="rId60"/>
    <p:sldId id="530" r:id="rId61"/>
    <p:sldId id="531" r:id="rId62"/>
    <p:sldId id="566" r:id="rId63"/>
    <p:sldId id="567" r:id="rId64"/>
    <p:sldId id="551" r:id="rId65"/>
    <p:sldId id="586" r:id="rId66"/>
    <p:sldId id="581" r:id="rId67"/>
    <p:sldId id="553" r:id="rId68"/>
    <p:sldId id="584" r:id="rId69"/>
    <p:sldId id="579" r:id="rId70"/>
    <p:sldId id="582" r:id="rId71"/>
    <p:sldId id="580" r:id="rId72"/>
    <p:sldId id="583" r:id="rId73"/>
    <p:sldId id="554" r:id="rId74"/>
    <p:sldId id="555" r:id="rId75"/>
    <p:sldId id="585" r:id="rId76"/>
    <p:sldId id="588" r:id="rId77"/>
    <p:sldId id="594" r:id="rId78"/>
    <p:sldId id="589" r:id="rId79"/>
    <p:sldId id="590" r:id="rId80"/>
    <p:sldId id="591" r:id="rId81"/>
    <p:sldId id="595" r:id="rId82"/>
    <p:sldId id="592" r:id="rId83"/>
    <p:sldId id="593" r:id="rId84"/>
    <p:sldId id="596" r:id="rId85"/>
    <p:sldId id="597" r:id="rId86"/>
    <p:sldId id="598" r:id="rId87"/>
    <p:sldId id="599" r:id="rId88"/>
    <p:sldId id="608" r:id="rId89"/>
    <p:sldId id="600" r:id="rId90"/>
    <p:sldId id="601" r:id="rId91"/>
    <p:sldId id="603" r:id="rId92"/>
    <p:sldId id="604" r:id="rId93"/>
    <p:sldId id="605" r:id="rId94"/>
    <p:sldId id="606" r:id="rId95"/>
    <p:sldId id="609" r:id="rId96"/>
    <p:sldId id="610" r:id="rId97"/>
    <p:sldId id="611" r:id="rId98"/>
    <p:sldId id="612" r:id="rId99"/>
    <p:sldId id="613" r:id="rId100"/>
    <p:sldId id="620" r:id="rId101"/>
    <p:sldId id="614" r:id="rId102"/>
    <p:sldId id="615" r:id="rId103"/>
    <p:sldId id="616" r:id="rId104"/>
    <p:sldId id="617" r:id="rId105"/>
    <p:sldId id="618" r:id="rId106"/>
    <p:sldId id="621" r:id="rId107"/>
    <p:sldId id="541" r:id="rId108"/>
  </p:sldIdLst>
  <p:sldSz cx="12192000" cy="6858000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7B31"/>
    <a:srgbClr val="2D8923"/>
    <a:srgbClr val="0066CC"/>
    <a:srgbClr val="FFFF99"/>
    <a:srgbClr val="0066FF"/>
    <a:srgbClr val="0099FF"/>
    <a:srgbClr val="5F5F5F"/>
    <a:srgbClr val="FFCC00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04" autoAdjust="0"/>
  </p:normalViewPr>
  <p:slideViewPr>
    <p:cSldViewPr snapToObjects="1">
      <p:cViewPr varScale="1">
        <p:scale>
          <a:sx n="66" d="100"/>
          <a:sy n="66" d="100"/>
        </p:scale>
        <p:origin x="36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7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57" d="100"/>
          <a:sy n="57" d="100"/>
        </p:scale>
        <p:origin x="-1902" y="-84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AB76F5B-DAB3-4698-AC10-B9135975CD0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0C41E90-31C3-49A6-9645-AF687A6014A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D5751B-7DA4-48E6-9D13-9DB78B1FBC26}" type="slidenum">
              <a:rPr lang="fr-FR" altLang="fr-FR"/>
              <a:pPr/>
              <a:t>1</a:t>
            </a:fld>
            <a:endParaRPr lang="fr-FR" altLang="fr-FR"/>
          </a:p>
        </p:txBody>
      </p:sp>
      <p:sp>
        <p:nvSpPr>
          <p:cNvPr id="100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00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6798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85D89-D2B3-88FD-D972-D5F081A41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FF19B5C8-1BBE-945E-9162-FAE96E6938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11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4AFA6236-24F2-742D-1B18-BC6320BFA7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9B0FA49A-50B6-5B19-419F-8562F20569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469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7D101-74F0-1FC5-EE1C-560D6D720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6D0FDC98-1BF3-CCA8-952D-EB74539D8B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13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B234D57C-853C-CF23-138F-A11764215F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D4C75BAE-69CD-6DF1-87EC-068F7EE508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980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5705A-320A-DD12-A065-C745592E0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BE286F50-35A6-0026-AA22-C24B6F9563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14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8561841-4E3E-13A0-E8BD-F6C329911B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2401D7BA-0E49-F0BC-5A35-AE75585A4B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5475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1D7C6-ACD8-330F-F8DE-127C8DFC5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5C6EBA45-0BC7-D950-025A-8B9D0BD585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15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488C4E00-E013-467B-BEDB-4CF7DF55F4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C6DBA80-C8AE-AC55-CEF4-51A7DD82EB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4365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C5972-8D7A-501E-FDD6-8D3909457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8A27F866-F8AA-84B4-C757-C718EE6870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16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9F7CF9F-8B28-09CA-BCC9-09DFAFF05A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737D2DB8-18A1-2852-34ED-51ECAF5D30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9678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3837D-547B-9478-EF31-851BF7725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9FEA4803-8C44-EF70-750C-A7B9293684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17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2DC690A-944D-724F-3537-A08D3D0C5E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738E8F4B-2A1A-58BE-94AD-04005A6A22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8199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18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5629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19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9747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4D001-F66F-F4A3-6DC9-2946D417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FBC49B3C-DEFE-5FD2-BA72-4F377CE51A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20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53CC048-FD70-4A01-C0B8-AC7F4144EF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CEA773E4-F85C-DE6F-A4D5-8D3A64F7E7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811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69D5-1F89-F187-3DD6-34721B45D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BC18A916-598F-1660-6E40-E9D25A734C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21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63A22EA-F49A-97F0-1712-B6158ADAE0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07E5A6CA-B307-90EC-B98E-2C6474C466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161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3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4499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22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9550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23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263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24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2265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25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4211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C73B4-F784-D3A0-2858-BE8EF33DC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B4D1A2A5-DB36-8041-4B72-EC12DDA50E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27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CDBEFF4F-5941-FD2D-0BB3-45F80D8528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D7B4DDB5-FD2D-58EC-ABE8-8CF5DB6FD8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7591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82C9D-9E2A-2440-6853-0A4848843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25F45D22-6A41-18D3-903B-145F5D7F1A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29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2DB2CC91-0FB0-56F1-F967-18DB6F3158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11407006-0EF7-EA0C-D23B-63FC58FCA6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9478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9B55B-67A4-8904-22B4-DB2102C3B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472D1975-7A62-621E-6CF2-BD91EFAFEE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30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7FCBAF8D-5824-15A8-086A-92DDACD5A7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4320635F-6E6D-BA82-0B79-776728B842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5717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6E122-A2F4-E0C8-A8A7-67CCD0F7C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CC174E2D-9527-8E25-FF68-602B17EADC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31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048B5A6-0CA9-A379-11E3-0F02D14028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78DD51E4-5FBA-7A47-1876-1B2BC749C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612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79147-3047-19E0-D1B4-990BF2DE9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4DBB2F7E-E2C8-A3FC-D79D-34A75440BA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32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7D5FFEA6-7D59-046A-9117-8111FF0AE7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DE4CE347-98AC-B75C-CDDA-EAF8ACE9B3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8259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3675A52-883F-4A26-BCE9-71F25C074461}" type="slidenum">
              <a:rPr lang="fr-FR" altLang="fr-FR" smtClean="0"/>
              <a:pPr>
                <a:spcBef>
                  <a:spcPct val="0"/>
                </a:spcBef>
              </a:pPr>
              <a:t>33</a:t>
            </a:fld>
            <a:endParaRPr lang="fr-FR" altLang="fr-FR"/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146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FC54EA-AAD2-49D4-833D-D829290808E3}" type="slidenum">
              <a:rPr lang="fr-FR" altLang="fr-FR" smtClean="0"/>
              <a:pPr>
                <a:spcBef>
                  <a:spcPct val="0"/>
                </a:spcBef>
              </a:pPr>
              <a:t>4</a:t>
            </a:fld>
            <a:endParaRPr lang="fr-FR" altLang="fr-FR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4050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35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36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3321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37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7867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38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8849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39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0110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41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1143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42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316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43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6592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45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34452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46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07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1D567-8BA6-F2C1-FEE3-C6CCD27DF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ED50AF81-31D6-EA84-6E77-017EED6364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5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625E02A4-BA09-0264-CA6D-09BCAC1E0E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421CB34E-FA61-071C-C020-31F74255FE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0231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47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06237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48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4609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49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03667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50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8964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51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79781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52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55300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54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26504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55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7062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56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17347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57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478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14B3D-E69B-010C-E02C-E0BAC85C4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970A040B-CA6C-0F01-DFA1-6EFCD06B14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6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BE11B403-C487-4DFC-C523-1C15FE13EA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F51BF82A-6146-D745-50A2-24C31825F9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59533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58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62004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60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23533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61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49856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63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44992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35C6A-C2DF-B28B-CCD7-B3B6E909C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217AA189-D83D-F2F4-228D-5248206040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65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634978DC-B57E-46A2-133C-B78C5E86D0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2F5CFF78-B27C-8812-53B1-F76C7E87DB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40798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027B7-41CC-288C-6C0B-921FADEEE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DC540D4D-C9C1-EB05-C482-1C3A845E11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67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B271DBF9-85AF-E077-C519-59810DF458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F62F56D0-6703-46AA-65C7-8CB8A0886F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47628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F1593-5FFC-0311-0B24-33A570775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E9A485C-4C90-5904-76E8-BA6E69F3F4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68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E6A2E70C-D1D7-775B-408B-104E2BE3F0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AA234190-BABC-2F24-DB84-BAF82A62A8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2146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14049-8867-8F9C-96D8-6FCCDCC4D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DBCEC3EF-7297-E4DF-9AB0-9701A5CA92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69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33D228C-F6D2-2F53-2C9F-CE2B2E57B3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9F236956-E0D5-D919-2531-9AD2E076EF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89484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ADC9E-B0A7-6605-E663-CD0ED484C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C75CEAAF-9BCF-AECC-C42C-7A0FF820EA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71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9CFB5E0-73D2-52EB-01A4-965FABBCF6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0D4C99F2-97CA-F8A6-C623-1A7D65686E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65701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33AA8-75CC-0A08-4E40-AB7DD6C08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24EB8A29-9A8E-387E-C9D1-A4C37CB359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72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11CDE670-9BF8-6CBE-0E05-1C13A4D894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283BC411-223A-E2BD-5C63-B719D17AD9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157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7B5C9-F598-325F-9A6F-5D9860F50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B19D06CD-14F3-F588-448A-AA685B0511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7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59AF2CE-3E22-AFDA-A297-B671BEE612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6B8AF609-9298-9912-3D62-BA40E03439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04360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BF03C-2702-3903-602D-3F6B236AE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812A3F6D-86C3-B58F-19AB-8FC49DC05B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73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10C8D89-C380-1945-8EC9-D2010396F0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5DE93FD1-A6C0-0D45-8873-A53E1D86AF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76385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AC402-F81E-16A2-5EEB-1D1B94B11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522A0720-EE14-31FC-5277-D19827CF14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74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12E14C09-BEEF-691E-F045-874ECFA996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9354D718-F233-157B-1253-CBAC4C957B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22278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5BC80-069E-E879-A420-83CEEB56F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5978C353-5681-79C5-960C-8CD32B5F15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75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FCB3363-A46D-F655-336F-3F0F09B1B3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947B0BC5-8EC6-DB61-3FB4-CEDDBCAD14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50567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D7FB9-BCE4-0B74-1981-E1B048274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FC4A8EB3-5582-A43C-48D0-955DF6B8B3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78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2809A356-B362-E20F-5E37-2CB06CE97C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C1E513AA-991D-F5BC-1530-73BF26C53D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58962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7AE09-0B88-FCA1-60D5-05D887AA1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B300CF47-97E7-D6DE-50B8-7533A8906F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79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75E4865C-0AEF-9C04-6E0C-657F5F8B06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8C08DE97-2C17-B32F-062E-888F4BBEF6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91992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2B043-403D-73F4-2B5F-D80D6F6D2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69D3F859-3197-6A03-7425-9F2B779715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80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247F70D6-A413-1FA5-BE1B-F115FACAC8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8C80EC3B-EEF4-7365-5A4E-572A7872F3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45423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DE27E-9845-7307-1002-65E12BB6C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1A9998BA-97CF-03E8-8C2A-4EC662414F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82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E79F6F79-C984-F21C-12A2-61D587B5EC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CFBBBD2A-0DE5-94FD-A456-6EAE7015DE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0728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19295-C463-31E7-6A3F-999E4B32D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29D686CC-7789-2128-04D1-0D42526FE6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83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088C525-668F-4F57-6DA4-14880BAAF2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72582B9C-271F-0661-BAB7-50996D055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29198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A27BE-8C0B-584F-D72B-0AB863A4A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2B7124E3-1DEF-0764-A3AC-C1395D33CD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85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F15EBD5-6889-2568-C3D0-BA3DD401BD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5A62D7D2-38B7-DEEE-E4CE-3035EB5EE3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5227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93409-BCEA-54B0-ABC8-1D1900989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8C5537A0-2D0B-93D7-7DAD-2A8516FF5B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86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3F19AD14-EF8D-3C22-484E-ACD44A2272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51A2180F-8A52-000B-9CBC-456A9195F3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36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3A5E9-8D92-43A7-5675-87DAF7EA9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AFF4FA04-3602-A688-F71C-F8F41601BA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8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12B48D4-DF40-B2B4-2F63-D82791388F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4AFE766-9CD0-2704-1C86-C2C7393AF1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95275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B0C5E-405B-BFB4-AC17-D2405E0F0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C055385A-FA25-7D9C-948E-31B18CC953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87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2925378-AA09-8A86-1AF3-52C233B509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A865F86F-E86D-123B-9821-89FB0452FC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67480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422A-E7EF-26CC-0A8B-7610D2424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DE056668-64C4-848E-04CA-F5135B7F10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89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B5DDF446-914A-33BA-9588-D3E94E56DC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096F040E-BC9A-3E77-BD2C-0070132D3E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63037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2E25B-A5A4-FC1B-DAFE-08CB1428D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697E990-BDD4-37FE-F719-4871AFBDCA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90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1FD06364-0174-DAC7-1950-52C67A794D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F01A4432-CA1F-AE17-C350-840E8E82CC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09341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D4A56-BD07-6377-FC51-DB9399870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CE6877EB-6277-F3F9-E2A5-C089D30D8D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91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63033906-FD41-B919-B893-B4B1399C11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77D601E-9C2B-243C-25AE-442246BECE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64409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63BC7-16C1-0D74-BED6-E2BDA853B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4F661AE6-2D68-5433-A04A-B048B1E801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92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420D859-3135-4533-A0E4-C879E73E16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DE65802D-3F6E-1ABA-F4E6-6033B19E15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33037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40891-8C5F-D000-06FA-828FDA080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D7E9650F-0F73-D9BA-E210-9689E9C4CF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93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5EB9A59E-FB17-F5AB-A046-AC4012838A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8D4EE5E3-876A-487D-E404-8FD079189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056467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A785D-614D-4101-C5D3-C47830928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8B9D4F17-1AB6-6E09-70A3-1FA0F8C815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94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D650104-CAF7-F213-7AC0-B2065658D6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A849245-E0A9-E8CD-519A-7A97DD3386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82506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F523A-8738-81B4-0F52-97B34927E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7A69AA4E-C70D-F166-B9DA-65DF391DD6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96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43FE672A-47C3-2EF1-7353-517E4912B1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E7B9BF86-B97E-268C-775B-C408F219E3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92863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FE530-62BE-88E5-A1A3-152C540B3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7341FC97-C43B-7513-B389-2666A114BE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97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5C6A7AA6-A594-91CD-50CA-CFB4C5C76B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8FE9EFAD-610D-DC77-57C7-20B8DCA73B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033437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19CAC-F98D-62C9-EF3B-266B0EE2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B80C5946-E2EA-7D95-4C5B-A855B0933F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99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529C9CE4-0B47-3BEA-B0A8-8CA61B8B93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46D861CA-8973-8723-F012-57F481EFF9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612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8C347-8748-EC7D-74F3-BBCB2F341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1198CA80-CA7F-3274-30D9-6A51C08DEA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9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0387BD84-6A7D-324B-8BF7-687AD48345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2149AC3-75D6-9D5C-4471-1D1540B9C4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92618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C1144-81B3-558D-D269-314C0E6F8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C40EF03A-1A36-FF1A-C72B-38D6938EC3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100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01AC5F6C-9364-C0F0-F031-871F16A02E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51275219-735C-D080-3081-4FA3905761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11858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7E67A-3E6E-3C3D-8E12-C430E6F75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2A3FD869-26C2-E7A9-D634-4FF3BD1B7C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102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3A2E0264-3F79-1490-A0AE-F7151B376E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E520478C-6849-E1DA-6441-EAE3A8B72E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949615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8F67D-C646-B62C-C282-893CAD15A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C6090A74-AFDE-2199-EE16-9FE57E41B2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103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94A26869-F9C9-9078-2B42-D390C4C974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8DF79C3F-D543-25B0-B031-04F3066744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28775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6D569-7AAC-D17D-7232-66528292D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E9CDF5D2-7E7D-765B-DACB-A493C20B38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104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758F2C78-889B-D76D-C5F3-7B67A94CC7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7B0260D-A12B-EBAC-42AD-498533BC29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900077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C0EA-91EE-54E8-BD3A-9570029CE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C5D39763-9F56-AC56-3826-06D160F20E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105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C85A8D7-6914-7EE8-8BAB-258427D65C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7C7EFBD8-5D10-C57F-53FC-D585F41E1F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87287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8B623-28F9-07D5-E7E5-F8D009FBF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33CC7AA9-13F4-41EB-2BAB-79561E91C8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106</a:t>
            </a:fld>
            <a:endParaRPr lang="fr-FR" altLang="fr-F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72E3F5B0-F4AF-1B92-89DD-76FEB14F53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926BB9DD-0A3F-7C75-7D86-14BE973593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63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9BF68B-C71C-421F-9170-6C8BD4D1CC13}" type="slidenum">
              <a:rPr lang="fr-FR" altLang="fr-FR" smtClean="0"/>
              <a:pPr>
                <a:spcBef>
                  <a:spcPct val="0"/>
                </a:spcBef>
              </a:pPr>
              <a:t>107</a:t>
            </a:fld>
            <a:endParaRPr lang="fr-FR" altLang="fr-F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825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56BB3-7FE0-758F-AD97-68124C65D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>
            <a:extLst>
              <a:ext uri="{FF2B5EF4-FFF2-40B4-BE49-F238E27FC236}">
                <a16:creationId xmlns:a16="http://schemas.microsoft.com/office/drawing/2014/main" id="{933FF39F-8612-B3A7-97AC-7017EB76CD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3675A52-883F-4A26-BCE9-71F25C074461}" type="slidenum">
              <a:rPr lang="fr-FR" altLang="fr-FR" smtClean="0"/>
              <a:pPr>
                <a:spcBef>
                  <a:spcPct val="0"/>
                </a:spcBef>
              </a:pPr>
              <a:t>10</a:t>
            </a:fld>
            <a:endParaRPr lang="fr-FR" altLang="fr-FR"/>
          </a:p>
        </p:txBody>
      </p:sp>
      <p:sp>
        <p:nvSpPr>
          <p:cNvPr id="196611" name="Rectangle 2">
            <a:extLst>
              <a:ext uri="{FF2B5EF4-FFF2-40B4-BE49-F238E27FC236}">
                <a16:creationId xmlns:a16="http://schemas.microsoft.com/office/drawing/2014/main" id="{E091D3BE-7B76-663B-5286-1EFAA782F0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>
            <a:extLst>
              <a:ext uri="{FF2B5EF4-FFF2-40B4-BE49-F238E27FC236}">
                <a16:creationId xmlns:a16="http://schemas.microsoft.com/office/drawing/2014/main" id="{6C1768A8-8F2D-63B0-C958-83BC6D4B25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570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ogolab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44450"/>
            <a:ext cx="1636712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LogoUN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6337300"/>
            <a:ext cx="135255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ilecab2"/>
          <p:cNvSpPr>
            <a:spLocks noEditPoints="1" noChangeArrowheads="1"/>
          </p:cNvSpPr>
          <p:nvPr/>
        </p:nvSpPr>
        <p:spPr bwMode="auto">
          <a:xfrm>
            <a:off x="239713" y="692150"/>
            <a:ext cx="11617325" cy="5834063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0 h 21600"/>
              <a:gd name="T4" fmla="*/ 0 w 21600"/>
              <a:gd name="T5" fmla="*/ 2147483646 h 21600"/>
              <a:gd name="T6" fmla="*/ 0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1004 w 21600"/>
              <a:gd name="T25" fmla="*/ 511 h 21600"/>
              <a:gd name="T26" fmla="*/ 20542 w 21600"/>
              <a:gd name="T27" fmla="*/ 19765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10800" y="0"/>
                </a:moveTo>
                <a:lnTo>
                  <a:pt x="0" y="0"/>
                </a:lnTo>
                <a:lnTo>
                  <a:pt x="0" y="10800"/>
                </a:lnTo>
                <a:lnTo>
                  <a:pt x="0" y="20367"/>
                </a:lnTo>
                <a:lnTo>
                  <a:pt x="5807" y="20367"/>
                </a:lnTo>
                <a:lnTo>
                  <a:pt x="5807" y="20637"/>
                </a:lnTo>
                <a:lnTo>
                  <a:pt x="5970" y="20818"/>
                </a:lnTo>
                <a:lnTo>
                  <a:pt x="6133" y="20968"/>
                </a:lnTo>
                <a:lnTo>
                  <a:pt x="6404" y="21239"/>
                </a:lnTo>
                <a:lnTo>
                  <a:pt x="6567" y="21419"/>
                </a:lnTo>
                <a:lnTo>
                  <a:pt x="7055" y="21510"/>
                </a:lnTo>
                <a:lnTo>
                  <a:pt x="7544" y="21600"/>
                </a:lnTo>
                <a:lnTo>
                  <a:pt x="8141" y="21600"/>
                </a:lnTo>
                <a:lnTo>
                  <a:pt x="10800" y="21600"/>
                </a:lnTo>
                <a:lnTo>
                  <a:pt x="13188" y="21600"/>
                </a:lnTo>
                <a:lnTo>
                  <a:pt x="13948" y="21600"/>
                </a:lnTo>
                <a:lnTo>
                  <a:pt x="14436" y="21510"/>
                </a:lnTo>
                <a:lnTo>
                  <a:pt x="14708" y="21419"/>
                </a:lnTo>
                <a:lnTo>
                  <a:pt x="15033" y="21239"/>
                </a:lnTo>
                <a:lnTo>
                  <a:pt x="15359" y="20968"/>
                </a:lnTo>
                <a:lnTo>
                  <a:pt x="15522" y="20818"/>
                </a:lnTo>
                <a:lnTo>
                  <a:pt x="15684" y="20637"/>
                </a:lnTo>
                <a:lnTo>
                  <a:pt x="15684" y="20367"/>
                </a:lnTo>
                <a:lnTo>
                  <a:pt x="21600" y="20367"/>
                </a:lnTo>
                <a:lnTo>
                  <a:pt x="21600" y="10800"/>
                </a:lnTo>
                <a:lnTo>
                  <a:pt x="21600" y="0"/>
                </a:lnTo>
                <a:lnTo>
                  <a:pt x="10800" y="0"/>
                </a:lnTo>
                <a:close/>
                <a:moveTo>
                  <a:pt x="7055" y="20367"/>
                </a:moveTo>
                <a:lnTo>
                  <a:pt x="7055" y="20547"/>
                </a:lnTo>
                <a:lnTo>
                  <a:pt x="7055" y="20637"/>
                </a:lnTo>
                <a:lnTo>
                  <a:pt x="7218" y="20728"/>
                </a:lnTo>
                <a:lnTo>
                  <a:pt x="7381" y="20818"/>
                </a:lnTo>
                <a:lnTo>
                  <a:pt x="7544" y="20908"/>
                </a:lnTo>
                <a:lnTo>
                  <a:pt x="7707" y="20968"/>
                </a:lnTo>
                <a:lnTo>
                  <a:pt x="7815" y="20968"/>
                </a:lnTo>
                <a:lnTo>
                  <a:pt x="8141" y="20968"/>
                </a:lnTo>
                <a:lnTo>
                  <a:pt x="13188" y="20968"/>
                </a:lnTo>
                <a:lnTo>
                  <a:pt x="13459" y="20968"/>
                </a:lnTo>
                <a:lnTo>
                  <a:pt x="13785" y="20968"/>
                </a:lnTo>
                <a:lnTo>
                  <a:pt x="13948" y="20908"/>
                </a:lnTo>
                <a:lnTo>
                  <a:pt x="14111" y="20818"/>
                </a:lnTo>
                <a:lnTo>
                  <a:pt x="14273" y="20728"/>
                </a:lnTo>
                <a:lnTo>
                  <a:pt x="14273" y="20637"/>
                </a:lnTo>
                <a:lnTo>
                  <a:pt x="14436" y="20547"/>
                </a:lnTo>
                <a:lnTo>
                  <a:pt x="14436" y="20367"/>
                </a:lnTo>
                <a:lnTo>
                  <a:pt x="7055" y="20367"/>
                </a:lnTo>
                <a:close/>
              </a:path>
              <a:path w="21600" h="21600" extrusionOk="0">
                <a:moveTo>
                  <a:pt x="7055" y="20367"/>
                </a:moveTo>
                <a:lnTo>
                  <a:pt x="5807" y="20367"/>
                </a:lnTo>
                <a:lnTo>
                  <a:pt x="21600" y="20367"/>
                </a:lnTo>
              </a:path>
            </a:pathLst>
          </a:custGeom>
          <a:solidFill>
            <a:schemeClr val="bg1"/>
          </a:solidFill>
          <a:ln w="9525">
            <a:solidFill>
              <a:srgbClr val="FF9933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846638" y="6308725"/>
            <a:ext cx="17081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fr-FR" altLang="fr-FR" sz="1200" b="1">
                <a:latin typeface="Times New Roman" pitchFamily="18" charset="0"/>
                <a:cs typeface="Times New Roman" pitchFamily="18" charset="0"/>
              </a:rPr>
              <a:t>http://www.unice.fr/bcl</a:t>
            </a:r>
          </a:p>
        </p:txBody>
      </p:sp>
      <p:pic>
        <p:nvPicPr>
          <p:cNvPr id="6" name="Picture 6" descr="cn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563" y="6389688"/>
            <a:ext cx="12223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bc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44450"/>
            <a:ext cx="385921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il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3938" y="6343650"/>
            <a:ext cx="7239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0082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862902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750953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617214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55701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238517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021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0546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682444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11493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602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31560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90294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123" r:id="rId1"/>
    <p:sldLayoutId id="2147484111" r:id="rId2"/>
    <p:sldLayoutId id="2147484112" r:id="rId3"/>
    <p:sldLayoutId id="2147484113" r:id="rId4"/>
    <p:sldLayoutId id="2147484114" r:id="rId5"/>
    <p:sldLayoutId id="2147484115" r:id="rId6"/>
    <p:sldLayoutId id="2147484116" r:id="rId7"/>
    <p:sldLayoutId id="2147484117" r:id="rId8"/>
    <p:sldLayoutId id="2147484118" r:id="rId9"/>
    <p:sldLayoutId id="2147484119" r:id="rId10"/>
    <p:sldLayoutId id="2147484120" r:id="rId11"/>
    <p:sldLayoutId id="2147484121" r:id="rId12"/>
    <p:sldLayoutId id="214748412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emf"/><Relationship Id="rId5" Type="http://schemas.openxmlformats.org/officeDocument/2006/relationships/image" Target="../media/image22.emf"/><Relationship Id="rId4" Type="http://schemas.openxmlformats.org/officeDocument/2006/relationships/image" Target="../media/image15.e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571" name="Text Box 3"/>
          <p:cNvSpPr txBox="1">
            <a:spLocks noChangeArrowheads="1"/>
          </p:cNvSpPr>
          <p:nvPr/>
        </p:nvSpPr>
        <p:spPr bwMode="auto">
          <a:xfrm>
            <a:off x="1533417" y="1124744"/>
            <a:ext cx="907152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(No) trees</a:t>
            </a:r>
          </a:p>
          <a:p>
            <a:pPr algn="ctr"/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70C0"/>
                </a:solidFill>
              </a:rPr>
              <a:t>in phonology</a:t>
            </a:r>
            <a:endParaRPr lang="en-GB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C11CCDAB-5A3C-755A-E036-D07747CB3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8" y="4545124"/>
            <a:ext cx="11052175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CH" altLang="fr-FR" sz="2200" dirty="0">
                <a:ea typeface="Arial" pitchFamily="34" charset="-128"/>
              </a:rPr>
              <a:t>EGG 2026</a:t>
            </a:r>
          </a:p>
          <a:p>
            <a:pPr algn="ctr">
              <a:spcBef>
                <a:spcPct val="50000"/>
              </a:spcBef>
            </a:pPr>
            <a:r>
              <a:rPr lang="fr-CH" altLang="fr-FR" sz="2200" dirty="0">
                <a:ea typeface="Arial" pitchFamily="34" charset="-128"/>
              </a:rPr>
              <a:t>Brno, Czech Republic</a:t>
            </a:r>
          </a:p>
          <a:p>
            <a:pPr algn="ctr">
              <a:spcBef>
                <a:spcPct val="50000"/>
              </a:spcBef>
            </a:pPr>
            <a:r>
              <a:rPr lang="fr-CH" altLang="fr-FR" sz="2200" dirty="0">
                <a:ea typeface="Arial" pitchFamily="34" charset="-128"/>
              </a:rPr>
              <a:t>Tobias Scheer</a:t>
            </a:r>
            <a:endParaRPr lang="fr-FR" altLang="fr-FR" sz="2200" dirty="0">
              <a:ea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0219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40B43-2583-CEC7-869F-3F7B8B460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7">
            <a:extLst>
              <a:ext uri="{FF2B5EF4-FFF2-40B4-BE49-F238E27FC236}">
                <a16:creationId xmlns:a16="http://schemas.microsoft.com/office/drawing/2014/main" id="{5480E39C-CEE9-6C05-075B-C693937167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7591" y="752062"/>
            <a:ext cx="4208057" cy="1311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97823EF3-D902-96A4-3936-E87B3782415D}"/>
              </a:ext>
            </a:extLst>
          </p:cNvPr>
          <p:cNvGraphicFramePr>
            <a:graphicFrameLocks noGrp="1"/>
          </p:cNvGraphicFramePr>
          <p:nvPr/>
        </p:nvGraphicFramePr>
        <p:xfrm>
          <a:off x="93023" y="2564904"/>
          <a:ext cx="9405259" cy="38815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2713">
                  <a:extLst>
                    <a:ext uri="{9D8B030D-6E8A-4147-A177-3AD203B41FA5}">
                      <a16:colId xmlns:a16="http://schemas.microsoft.com/office/drawing/2014/main" val="3152336231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1731902993"/>
                    </a:ext>
                  </a:extLst>
                </a:gridCol>
                <a:gridCol w="554236">
                  <a:extLst>
                    <a:ext uri="{9D8B030D-6E8A-4147-A177-3AD203B41FA5}">
                      <a16:colId xmlns:a16="http://schemas.microsoft.com/office/drawing/2014/main" val="2608534730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2705818474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303525675"/>
                    </a:ext>
                  </a:extLst>
                </a:gridCol>
                <a:gridCol w="554236">
                  <a:extLst>
                    <a:ext uri="{9D8B030D-6E8A-4147-A177-3AD203B41FA5}">
                      <a16:colId xmlns:a16="http://schemas.microsoft.com/office/drawing/2014/main" val="3951268655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3964378143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1782666035"/>
                    </a:ext>
                  </a:extLst>
                </a:gridCol>
                <a:gridCol w="554236">
                  <a:extLst>
                    <a:ext uri="{9D8B030D-6E8A-4147-A177-3AD203B41FA5}">
                      <a16:colId xmlns:a16="http://schemas.microsoft.com/office/drawing/2014/main" val="1449547689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800801342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361495947"/>
                    </a:ext>
                  </a:extLst>
                </a:gridCol>
                <a:gridCol w="554236">
                  <a:extLst>
                    <a:ext uri="{9D8B030D-6E8A-4147-A177-3AD203B41FA5}">
                      <a16:colId xmlns:a16="http://schemas.microsoft.com/office/drawing/2014/main" val="1368401743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853733831"/>
                    </a:ext>
                  </a:extLst>
                </a:gridCol>
                <a:gridCol w="554236">
                  <a:extLst>
                    <a:ext uri="{9D8B030D-6E8A-4147-A177-3AD203B41FA5}">
                      <a16:colId xmlns:a16="http://schemas.microsoft.com/office/drawing/2014/main" val="973144813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1709632900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3828105658"/>
                    </a:ext>
                  </a:extLst>
                </a:gridCol>
                <a:gridCol w="554236">
                  <a:extLst>
                    <a:ext uri="{9D8B030D-6E8A-4147-A177-3AD203B41FA5}">
                      <a16:colId xmlns:a16="http://schemas.microsoft.com/office/drawing/2014/main" val="183297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760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3502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1995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79640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φ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φ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566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848056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020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3868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064732"/>
                  </a:ext>
                </a:extLst>
              </a:tr>
              <a:tr h="3154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 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9981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8088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839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2473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manderanno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subito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ultime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cartoline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058380"/>
                  </a:ext>
                </a:extLst>
              </a:tr>
            </a:tbl>
          </a:graphicData>
        </a:graphic>
      </p:graphicFrame>
      <p:grpSp>
        <p:nvGrpSpPr>
          <p:cNvPr id="23" name="Groupe 22">
            <a:extLst>
              <a:ext uri="{FF2B5EF4-FFF2-40B4-BE49-F238E27FC236}">
                <a16:creationId xmlns:a16="http://schemas.microsoft.com/office/drawing/2014/main" id="{CA3861A7-F062-1E24-5ED6-BDB0B53F33F5}"/>
              </a:ext>
            </a:extLst>
          </p:cNvPr>
          <p:cNvGrpSpPr/>
          <p:nvPr/>
        </p:nvGrpSpPr>
        <p:grpSpPr>
          <a:xfrm>
            <a:off x="374010" y="2904384"/>
            <a:ext cx="8996171" cy="2978236"/>
            <a:chOff x="1643254" y="3060614"/>
            <a:chExt cx="8996171" cy="2978236"/>
          </a:xfrm>
        </p:grpSpPr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1CF3FCF5-82DC-8C5B-9C4B-A0D70269A51F}"/>
                </a:ext>
              </a:extLst>
            </p:cNvPr>
            <p:cNvGrpSpPr/>
            <p:nvPr/>
          </p:nvGrpSpPr>
          <p:grpSpPr>
            <a:xfrm>
              <a:off x="2733675" y="5791200"/>
              <a:ext cx="561975" cy="247650"/>
              <a:chOff x="2733675" y="5753100"/>
              <a:chExt cx="561975" cy="247650"/>
            </a:xfrm>
          </p:grpSpPr>
          <p:cxnSp>
            <p:nvCxnSpPr>
              <p:cNvPr id="67" name="Connecteur droit 66">
                <a:extLst>
                  <a:ext uri="{FF2B5EF4-FFF2-40B4-BE49-F238E27FC236}">
                    <a16:creationId xmlns:a16="http://schemas.microsoft.com/office/drawing/2014/main" id="{9FDF2CD9-63DA-43F2-0248-9724FFFF76D6}"/>
                  </a:ext>
                </a:extLst>
              </p:cNvPr>
              <p:cNvCxnSpPr/>
              <p:nvPr/>
            </p:nvCxnSpPr>
            <p:spPr>
              <a:xfrm flipV="1">
                <a:off x="2733675" y="5753100"/>
                <a:ext cx="295275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67">
                <a:extLst>
                  <a:ext uri="{FF2B5EF4-FFF2-40B4-BE49-F238E27FC236}">
                    <a16:creationId xmlns:a16="http://schemas.microsoft.com/office/drawing/2014/main" id="{174BAD1B-3D40-D440-DFE0-9EEEDD8725A8}"/>
                  </a:ext>
                </a:extLst>
              </p:cNvPr>
              <p:cNvCxnSpPr/>
              <p:nvPr/>
            </p:nvCxnSpPr>
            <p:spPr>
              <a:xfrm flipH="1" flipV="1">
                <a:off x="3028950" y="5753100"/>
                <a:ext cx="266700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37750BD-0200-678C-E2FE-B2D0694A7565}"/>
                </a:ext>
              </a:extLst>
            </p:cNvPr>
            <p:cNvGrpSpPr/>
            <p:nvPr/>
          </p:nvGrpSpPr>
          <p:grpSpPr>
            <a:xfrm>
              <a:off x="3838383" y="5791200"/>
              <a:ext cx="561975" cy="247650"/>
              <a:chOff x="2733675" y="5753100"/>
              <a:chExt cx="561975" cy="247650"/>
            </a:xfrm>
          </p:grpSpPr>
          <p:cxnSp>
            <p:nvCxnSpPr>
              <p:cNvPr id="65" name="Connecteur droit 64">
                <a:extLst>
                  <a:ext uri="{FF2B5EF4-FFF2-40B4-BE49-F238E27FC236}">
                    <a16:creationId xmlns:a16="http://schemas.microsoft.com/office/drawing/2014/main" id="{6783664D-1118-3E88-054D-A6DECC978D3E}"/>
                  </a:ext>
                </a:extLst>
              </p:cNvPr>
              <p:cNvCxnSpPr/>
              <p:nvPr/>
            </p:nvCxnSpPr>
            <p:spPr>
              <a:xfrm flipV="1">
                <a:off x="2733675" y="5753100"/>
                <a:ext cx="295275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>
                <a:extLst>
                  <a:ext uri="{FF2B5EF4-FFF2-40B4-BE49-F238E27FC236}">
                    <a16:creationId xmlns:a16="http://schemas.microsoft.com/office/drawing/2014/main" id="{D1EA6D7E-07C1-B73E-061C-8F94D0C4A5A0}"/>
                  </a:ext>
                </a:extLst>
              </p:cNvPr>
              <p:cNvCxnSpPr/>
              <p:nvPr/>
            </p:nvCxnSpPr>
            <p:spPr>
              <a:xfrm flipH="1" flipV="1">
                <a:off x="3028950" y="5753100"/>
                <a:ext cx="266700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03924424-02EA-8498-E5F4-ACDA1DEA3412}"/>
                </a:ext>
              </a:extLst>
            </p:cNvPr>
            <p:cNvGrpSpPr/>
            <p:nvPr/>
          </p:nvGrpSpPr>
          <p:grpSpPr>
            <a:xfrm>
              <a:off x="8810433" y="5791200"/>
              <a:ext cx="561975" cy="247650"/>
              <a:chOff x="2733675" y="5753100"/>
              <a:chExt cx="561975" cy="247650"/>
            </a:xfrm>
          </p:grpSpPr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88107A51-727C-3EAA-B47E-FB8ED1C6C3F2}"/>
                  </a:ext>
                </a:extLst>
              </p:cNvPr>
              <p:cNvCxnSpPr/>
              <p:nvPr/>
            </p:nvCxnSpPr>
            <p:spPr>
              <a:xfrm flipV="1">
                <a:off x="2733675" y="5753100"/>
                <a:ext cx="295275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49CDEAA2-6247-D07C-69AC-6ED0A91C9B00}"/>
                  </a:ext>
                </a:extLst>
              </p:cNvPr>
              <p:cNvCxnSpPr/>
              <p:nvPr/>
            </p:nvCxnSpPr>
            <p:spPr>
              <a:xfrm flipH="1" flipV="1">
                <a:off x="3028950" y="5753100"/>
                <a:ext cx="266700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770B4F9C-63ED-9542-3FE8-91AA9A2E5FD1}"/>
                </a:ext>
              </a:extLst>
            </p:cNvPr>
            <p:cNvGrpSpPr/>
            <p:nvPr/>
          </p:nvGrpSpPr>
          <p:grpSpPr>
            <a:xfrm>
              <a:off x="9915333" y="5791200"/>
              <a:ext cx="561975" cy="247650"/>
              <a:chOff x="2733675" y="5753100"/>
              <a:chExt cx="561975" cy="247650"/>
            </a:xfrm>
          </p:grpSpPr>
          <p:cxnSp>
            <p:nvCxnSpPr>
              <p:cNvPr id="61" name="Connecteur droit 60">
                <a:extLst>
                  <a:ext uri="{FF2B5EF4-FFF2-40B4-BE49-F238E27FC236}">
                    <a16:creationId xmlns:a16="http://schemas.microsoft.com/office/drawing/2014/main" id="{EA660D6E-546B-8C95-43F1-3353B9E90493}"/>
                  </a:ext>
                </a:extLst>
              </p:cNvPr>
              <p:cNvCxnSpPr/>
              <p:nvPr/>
            </p:nvCxnSpPr>
            <p:spPr>
              <a:xfrm flipV="1">
                <a:off x="2733675" y="5753100"/>
                <a:ext cx="295275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>
                <a:extLst>
                  <a:ext uri="{FF2B5EF4-FFF2-40B4-BE49-F238E27FC236}">
                    <a16:creationId xmlns:a16="http://schemas.microsoft.com/office/drawing/2014/main" id="{917A5833-0961-8BBC-8EDF-C59BD2D8E59F}"/>
                  </a:ext>
                </a:extLst>
              </p:cNvPr>
              <p:cNvCxnSpPr/>
              <p:nvPr/>
            </p:nvCxnSpPr>
            <p:spPr>
              <a:xfrm flipH="1" flipV="1">
                <a:off x="3028950" y="5753100"/>
                <a:ext cx="266700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3EC8EB8B-4310-8A4E-7685-3732E0E5AC8D}"/>
                </a:ext>
              </a:extLst>
            </p:cNvPr>
            <p:cNvGrpSpPr/>
            <p:nvPr/>
          </p:nvGrpSpPr>
          <p:grpSpPr>
            <a:xfrm>
              <a:off x="4976813" y="5791200"/>
              <a:ext cx="1049983" cy="247650"/>
              <a:chOff x="4976813" y="5753100"/>
              <a:chExt cx="1049983" cy="247650"/>
            </a:xfrm>
          </p:grpSpPr>
          <p:cxnSp>
            <p:nvCxnSpPr>
              <p:cNvPr id="58" name="Connecteur droit 57">
                <a:extLst>
                  <a:ext uri="{FF2B5EF4-FFF2-40B4-BE49-F238E27FC236}">
                    <a16:creationId xmlns:a16="http://schemas.microsoft.com/office/drawing/2014/main" id="{FE0458FD-60F9-F128-8B25-2FFE8B6EEE3D}"/>
                  </a:ext>
                </a:extLst>
              </p:cNvPr>
              <p:cNvCxnSpPr/>
              <p:nvPr/>
            </p:nvCxnSpPr>
            <p:spPr>
              <a:xfrm flipV="1">
                <a:off x="4976813" y="5753100"/>
                <a:ext cx="528637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58">
                <a:extLst>
                  <a:ext uri="{FF2B5EF4-FFF2-40B4-BE49-F238E27FC236}">
                    <a16:creationId xmlns:a16="http://schemas.microsoft.com/office/drawing/2014/main" id="{F6778EA6-F1B9-0A25-C825-0AD90F12DB7D}"/>
                  </a:ext>
                </a:extLst>
              </p:cNvPr>
              <p:cNvCxnSpPr/>
              <p:nvPr/>
            </p:nvCxnSpPr>
            <p:spPr>
              <a:xfrm flipH="1" flipV="1">
                <a:off x="5505450" y="5753100"/>
                <a:ext cx="521346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59">
                <a:extLst>
                  <a:ext uri="{FF2B5EF4-FFF2-40B4-BE49-F238E27FC236}">
                    <a16:creationId xmlns:a16="http://schemas.microsoft.com/office/drawing/2014/main" id="{31D0592B-8DE5-AF6F-C9F3-9D824A5AD781}"/>
                  </a:ext>
                </a:extLst>
              </p:cNvPr>
              <p:cNvCxnSpPr/>
              <p:nvPr/>
            </p:nvCxnSpPr>
            <p:spPr>
              <a:xfrm flipH="1" flipV="1">
                <a:off x="5506715" y="5753100"/>
                <a:ext cx="631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68E77A4F-BACC-B8A5-DF2E-FADE5F8679D9}"/>
                </a:ext>
              </a:extLst>
            </p:cNvPr>
            <p:cNvGrpSpPr/>
            <p:nvPr/>
          </p:nvGrpSpPr>
          <p:grpSpPr>
            <a:xfrm>
              <a:off x="7203341" y="5791200"/>
              <a:ext cx="1049983" cy="247650"/>
              <a:chOff x="4976813" y="5753100"/>
              <a:chExt cx="1049983" cy="247650"/>
            </a:xfrm>
          </p:grpSpPr>
          <p:cxnSp>
            <p:nvCxnSpPr>
              <p:cNvPr id="55" name="Connecteur droit 54">
                <a:extLst>
                  <a:ext uri="{FF2B5EF4-FFF2-40B4-BE49-F238E27FC236}">
                    <a16:creationId xmlns:a16="http://schemas.microsoft.com/office/drawing/2014/main" id="{2FEBBFB8-5538-AB91-86AD-3D692BB2FB09}"/>
                  </a:ext>
                </a:extLst>
              </p:cNvPr>
              <p:cNvCxnSpPr/>
              <p:nvPr/>
            </p:nvCxnSpPr>
            <p:spPr>
              <a:xfrm flipV="1">
                <a:off x="4976813" y="5753100"/>
                <a:ext cx="528637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55">
                <a:extLst>
                  <a:ext uri="{FF2B5EF4-FFF2-40B4-BE49-F238E27FC236}">
                    <a16:creationId xmlns:a16="http://schemas.microsoft.com/office/drawing/2014/main" id="{BD2E6A98-E614-25E7-3A52-0201812BC608}"/>
                  </a:ext>
                </a:extLst>
              </p:cNvPr>
              <p:cNvCxnSpPr/>
              <p:nvPr/>
            </p:nvCxnSpPr>
            <p:spPr>
              <a:xfrm flipH="1" flipV="1">
                <a:off x="5505450" y="5753100"/>
                <a:ext cx="521346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>
                <a:extLst>
                  <a:ext uri="{FF2B5EF4-FFF2-40B4-BE49-F238E27FC236}">
                    <a16:creationId xmlns:a16="http://schemas.microsoft.com/office/drawing/2014/main" id="{8660BE51-77DD-9BB6-81A5-06BDB06EF9C4}"/>
                  </a:ext>
                </a:extLst>
              </p:cNvPr>
              <p:cNvCxnSpPr/>
              <p:nvPr/>
            </p:nvCxnSpPr>
            <p:spPr>
              <a:xfrm flipH="1" flipV="1">
                <a:off x="5506715" y="5753100"/>
                <a:ext cx="631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7C92A0D5-1D63-057F-5E5A-E0231CA13B53}"/>
                </a:ext>
              </a:extLst>
            </p:cNvPr>
            <p:cNvGrpSpPr/>
            <p:nvPr/>
          </p:nvGrpSpPr>
          <p:grpSpPr>
            <a:xfrm>
              <a:off x="3028950" y="5227320"/>
              <a:ext cx="1090421" cy="266700"/>
              <a:chOff x="3028950" y="5227320"/>
              <a:chExt cx="1090421" cy="266700"/>
            </a:xfrm>
          </p:grpSpPr>
          <p:cxnSp>
            <p:nvCxnSpPr>
              <p:cNvPr id="53" name="Connecteur droit 52">
                <a:extLst>
                  <a:ext uri="{FF2B5EF4-FFF2-40B4-BE49-F238E27FC236}">
                    <a16:creationId xmlns:a16="http://schemas.microsoft.com/office/drawing/2014/main" id="{073A8555-8FFD-E58D-3179-29F7DE3FE3A1}"/>
                  </a:ext>
                </a:extLst>
              </p:cNvPr>
              <p:cNvCxnSpPr/>
              <p:nvPr/>
            </p:nvCxnSpPr>
            <p:spPr>
              <a:xfrm flipV="1">
                <a:off x="3028950" y="5227320"/>
                <a:ext cx="533400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>
                <a:extLst>
                  <a:ext uri="{FF2B5EF4-FFF2-40B4-BE49-F238E27FC236}">
                    <a16:creationId xmlns:a16="http://schemas.microsoft.com/office/drawing/2014/main" id="{11742B32-8B0A-F4D4-CD95-6B0D7F20DC5C}"/>
                  </a:ext>
                </a:extLst>
              </p:cNvPr>
              <p:cNvCxnSpPr/>
              <p:nvPr/>
            </p:nvCxnSpPr>
            <p:spPr>
              <a:xfrm flipH="1" flipV="1">
                <a:off x="3562350" y="5227320"/>
                <a:ext cx="557021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BD28727A-7F7A-B8AC-098B-D876C860D341}"/>
                </a:ext>
              </a:extLst>
            </p:cNvPr>
            <p:cNvGrpSpPr/>
            <p:nvPr/>
          </p:nvGrpSpPr>
          <p:grpSpPr>
            <a:xfrm>
              <a:off x="9129520" y="5227320"/>
              <a:ext cx="1090421" cy="266700"/>
              <a:chOff x="3028950" y="5227320"/>
              <a:chExt cx="1090421" cy="266700"/>
            </a:xfrm>
          </p:grpSpPr>
          <p:cxnSp>
            <p:nvCxnSpPr>
              <p:cNvPr id="51" name="Connecteur droit 50">
                <a:extLst>
                  <a:ext uri="{FF2B5EF4-FFF2-40B4-BE49-F238E27FC236}">
                    <a16:creationId xmlns:a16="http://schemas.microsoft.com/office/drawing/2014/main" id="{E9D85046-C0B2-8793-D5B5-809A79C7E4D8}"/>
                  </a:ext>
                </a:extLst>
              </p:cNvPr>
              <p:cNvCxnSpPr/>
              <p:nvPr/>
            </p:nvCxnSpPr>
            <p:spPr>
              <a:xfrm flipV="1">
                <a:off x="3028950" y="5227320"/>
                <a:ext cx="533400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>
                <a:extLst>
                  <a:ext uri="{FF2B5EF4-FFF2-40B4-BE49-F238E27FC236}">
                    <a16:creationId xmlns:a16="http://schemas.microsoft.com/office/drawing/2014/main" id="{FF8B951C-D17D-140C-52FA-4BCEEFF92F69}"/>
                  </a:ext>
                </a:extLst>
              </p:cNvPr>
              <p:cNvCxnSpPr/>
              <p:nvPr/>
            </p:nvCxnSpPr>
            <p:spPr>
              <a:xfrm flipH="1" flipV="1">
                <a:off x="3562350" y="5227320"/>
                <a:ext cx="557021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4B042C75-5FE3-6E80-D10B-05C6612BD5AC}"/>
                </a:ext>
              </a:extLst>
            </p:cNvPr>
            <p:cNvGrpSpPr/>
            <p:nvPr/>
          </p:nvGrpSpPr>
          <p:grpSpPr>
            <a:xfrm>
              <a:off x="1643254" y="4661932"/>
              <a:ext cx="1938147" cy="245745"/>
              <a:chOff x="1643254" y="4661932"/>
              <a:chExt cx="1938147" cy="245745"/>
            </a:xfrm>
          </p:grpSpPr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7B390959-3B70-79D2-55E4-DED14FBB2457}"/>
                  </a:ext>
                </a:extLst>
              </p:cNvPr>
              <p:cNvCxnSpPr/>
              <p:nvPr/>
            </p:nvCxnSpPr>
            <p:spPr>
              <a:xfrm flipV="1">
                <a:off x="1643254" y="4661932"/>
                <a:ext cx="1090421" cy="245745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FC8150B9-6373-B4F9-FD21-5DEA8D286391}"/>
                  </a:ext>
                </a:extLst>
              </p:cNvPr>
              <p:cNvCxnSpPr/>
              <p:nvPr/>
            </p:nvCxnSpPr>
            <p:spPr>
              <a:xfrm flipH="1" flipV="1">
                <a:off x="2733675" y="4661932"/>
                <a:ext cx="847726" cy="245745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F1340FA9-551C-AA3A-91C9-70066719C3BD}"/>
                  </a:ext>
                </a:extLst>
              </p:cNvPr>
              <p:cNvCxnSpPr/>
              <p:nvPr/>
            </p:nvCxnSpPr>
            <p:spPr>
              <a:xfrm flipV="1">
                <a:off x="2188464" y="4661932"/>
                <a:ext cx="545211" cy="245745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id="{7E192E5D-2433-5F07-5779-E95F11F28C63}"/>
                </a:ext>
              </a:extLst>
            </p:cNvPr>
            <p:cNvGrpSpPr/>
            <p:nvPr/>
          </p:nvGrpSpPr>
          <p:grpSpPr>
            <a:xfrm>
              <a:off x="6639080" y="4647645"/>
              <a:ext cx="1090421" cy="266700"/>
              <a:chOff x="3028950" y="5227320"/>
              <a:chExt cx="1090421" cy="266700"/>
            </a:xfrm>
          </p:grpSpPr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1C6F0476-9E5C-1254-628E-FC5AF0E542E4}"/>
                  </a:ext>
                </a:extLst>
              </p:cNvPr>
              <p:cNvCxnSpPr/>
              <p:nvPr/>
            </p:nvCxnSpPr>
            <p:spPr>
              <a:xfrm flipV="1">
                <a:off x="3028950" y="5227320"/>
                <a:ext cx="533400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1E3F86AC-93C0-CED0-D649-B00E3B858244}"/>
                  </a:ext>
                </a:extLst>
              </p:cNvPr>
              <p:cNvCxnSpPr/>
              <p:nvPr/>
            </p:nvCxnSpPr>
            <p:spPr>
              <a:xfrm flipH="1" flipV="1">
                <a:off x="3562350" y="5227320"/>
                <a:ext cx="557021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EAC78FB4-3B57-8DFB-5B4A-6C5BF9DE437F}"/>
                </a:ext>
              </a:extLst>
            </p:cNvPr>
            <p:cNvGrpSpPr/>
            <p:nvPr/>
          </p:nvGrpSpPr>
          <p:grpSpPr>
            <a:xfrm>
              <a:off x="7203341" y="4084717"/>
              <a:ext cx="2459579" cy="266700"/>
              <a:chOff x="7203341" y="4084717"/>
              <a:chExt cx="2459579" cy="266700"/>
            </a:xfrm>
          </p:grpSpPr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461F65C7-4CEF-6CC3-0D53-1C8A96BE24E2}"/>
                  </a:ext>
                </a:extLst>
              </p:cNvPr>
              <p:cNvCxnSpPr/>
              <p:nvPr/>
            </p:nvCxnSpPr>
            <p:spPr>
              <a:xfrm flipV="1">
                <a:off x="7203341" y="4084717"/>
                <a:ext cx="1078610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79A641CC-068C-B9D2-5426-410107BA2811}"/>
                  </a:ext>
                </a:extLst>
              </p:cNvPr>
              <p:cNvCxnSpPr/>
              <p:nvPr/>
            </p:nvCxnSpPr>
            <p:spPr>
              <a:xfrm flipH="1" flipV="1">
                <a:off x="8281952" y="4084717"/>
                <a:ext cx="1380968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9160156D-A253-2D40-08C1-9B0B8FC98364}"/>
                </a:ext>
              </a:extLst>
            </p:cNvPr>
            <p:cNvGrpSpPr/>
            <p:nvPr/>
          </p:nvGrpSpPr>
          <p:grpSpPr>
            <a:xfrm>
              <a:off x="2800350" y="4118610"/>
              <a:ext cx="2703922" cy="232807"/>
              <a:chOff x="6974741" y="4084717"/>
              <a:chExt cx="2703922" cy="232807"/>
            </a:xfrm>
          </p:grpSpPr>
          <p:cxnSp>
            <p:nvCxnSpPr>
              <p:cNvPr id="42" name="Connecteur droit 41">
                <a:extLst>
                  <a:ext uri="{FF2B5EF4-FFF2-40B4-BE49-F238E27FC236}">
                    <a16:creationId xmlns:a16="http://schemas.microsoft.com/office/drawing/2014/main" id="{BF265C60-CC10-0AA5-BD63-C4C3A9D8D494}"/>
                  </a:ext>
                </a:extLst>
              </p:cNvPr>
              <p:cNvCxnSpPr/>
              <p:nvPr/>
            </p:nvCxnSpPr>
            <p:spPr>
              <a:xfrm flipV="1">
                <a:off x="6974741" y="4084717"/>
                <a:ext cx="1307210" cy="232807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>
                <a:extLst>
                  <a:ext uri="{FF2B5EF4-FFF2-40B4-BE49-F238E27FC236}">
                    <a16:creationId xmlns:a16="http://schemas.microsoft.com/office/drawing/2014/main" id="{3047DA92-F7C6-F1A2-8FEE-D3C019BE734E}"/>
                  </a:ext>
                </a:extLst>
              </p:cNvPr>
              <p:cNvCxnSpPr/>
              <p:nvPr/>
            </p:nvCxnSpPr>
            <p:spPr>
              <a:xfrm flipH="1" flipV="1">
                <a:off x="8281952" y="4084717"/>
                <a:ext cx="1396711" cy="232807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93768A4-1DA4-5898-BB3C-F14877C56D5A}"/>
                </a:ext>
              </a:extLst>
            </p:cNvPr>
            <p:cNvGrpSpPr/>
            <p:nvPr/>
          </p:nvGrpSpPr>
          <p:grpSpPr>
            <a:xfrm>
              <a:off x="4107560" y="3556100"/>
              <a:ext cx="4119666" cy="275947"/>
              <a:chOff x="6092537" y="4084718"/>
              <a:chExt cx="4119666" cy="275947"/>
            </a:xfrm>
          </p:grpSpPr>
          <p:cxnSp>
            <p:nvCxnSpPr>
              <p:cNvPr id="40" name="Connecteur droit 39">
                <a:extLst>
                  <a:ext uri="{FF2B5EF4-FFF2-40B4-BE49-F238E27FC236}">
                    <a16:creationId xmlns:a16="http://schemas.microsoft.com/office/drawing/2014/main" id="{BFF498A7-1779-8730-40EF-4FCE66EEBC81}"/>
                  </a:ext>
                </a:extLst>
              </p:cNvPr>
              <p:cNvCxnSpPr/>
              <p:nvPr/>
            </p:nvCxnSpPr>
            <p:spPr>
              <a:xfrm flipV="1">
                <a:off x="6092537" y="4084718"/>
                <a:ext cx="2189414" cy="275947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>
                <a:extLst>
                  <a:ext uri="{FF2B5EF4-FFF2-40B4-BE49-F238E27FC236}">
                    <a16:creationId xmlns:a16="http://schemas.microsoft.com/office/drawing/2014/main" id="{F9DAD965-1C37-25FB-66A1-7C6964F99542}"/>
                  </a:ext>
                </a:extLst>
              </p:cNvPr>
              <p:cNvCxnSpPr/>
              <p:nvPr/>
            </p:nvCxnSpPr>
            <p:spPr>
              <a:xfrm flipH="1" flipV="1">
                <a:off x="8281953" y="4084718"/>
                <a:ext cx="1930250" cy="255667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7284A9E5-FD42-C08D-C932-72BBE10A85A1}"/>
                </a:ext>
              </a:extLst>
            </p:cNvPr>
            <p:cNvGrpSpPr/>
            <p:nvPr/>
          </p:nvGrpSpPr>
          <p:grpSpPr>
            <a:xfrm>
              <a:off x="6381750" y="3060614"/>
              <a:ext cx="4257675" cy="214478"/>
              <a:chOff x="5301807" y="4084719"/>
              <a:chExt cx="4257675" cy="214478"/>
            </a:xfrm>
          </p:grpSpPr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A5BA14FA-7299-C23F-E766-DBF2487A31F5}"/>
                  </a:ext>
                </a:extLst>
              </p:cNvPr>
              <p:cNvCxnSpPr/>
              <p:nvPr/>
            </p:nvCxnSpPr>
            <p:spPr>
              <a:xfrm flipV="1">
                <a:off x="5301807" y="4084719"/>
                <a:ext cx="2980144" cy="193693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16D437BB-1962-4AA2-4474-31EDB19ABADA}"/>
                  </a:ext>
                </a:extLst>
              </p:cNvPr>
              <p:cNvCxnSpPr/>
              <p:nvPr/>
            </p:nvCxnSpPr>
            <p:spPr>
              <a:xfrm flipH="1" flipV="1">
                <a:off x="8281953" y="4084719"/>
                <a:ext cx="1277529" cy="214478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70" name="Text Box 6">
            <a:extLst>
              <a:ext uri="{FF2B5EF4-FFF2-40B4-BE49-F238E27FC236}">
                <a16:creationId xmlns:a16="http://schemas.microsoft.com/office/drawing/2014/main" id="{73957CE0-64FB-2BD5-845A-C743D5CA0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6974" y="152636"/>
            <a:ext cx="53536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defTabSz="808038">
              <a:tabLst>
                <a:tab pos="177800" algn="l"/>
                <a:tab pos="2336800" algn="l"/>
                <a:tab pos="3589338" algn="l"/>
              </a:tabLst>
            </a:pPr>
            <a:r>
              <a:rPr lang="en-US" altLang="fr-FR" sz="1600" dirty="0">
                <a:ea typeface="Arial" pitchFamily="34" charset="-128"/>
              </a:rPr>
              <a:t>Nespor, Marina 1999. Stress Domains. Word Prosodic Systems in the Languages of Europe, edited by Harry van der Hulst, 117-159. Berlin: Mouton de Gruyter.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0E7B7A92-70C2-7C53-072E-99021ED59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Expression of </a:t>
            </a:r>
            <a:r>
              <a:rPr lang="fr-CH" altLang="fr-FR" sz="2400" b="1" dirty="0" err="1">
                <a:latin typeface="Arial" pitchFamily="34" charset="-128"/>
              </a:rPr>
              <a:t>hierarchy</a:t>
            </a:r>
            <a:endParaRPr lang="fr-FR" altLang="fr-FR" sz="2400" b="1" dirty="0">
              <a:latin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697514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F0219-374A-39FF-F498-3DB515C3B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981038A8-C4CA-6027-30FA-069DDA89C2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844DFAD-2AEB-2AB3-7422-6DCFCF7B2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612A307-5BBC-52E9-BA17-328AD8315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4636" y="440668"/>
            <a:ext cx="3816000" cy="1080000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B9A356B7-F9C7-CA04-DC9E-888022961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3426385"/>
            <a:ext cx="11233161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analysis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 is a coda in	</a:t>
            </a:r>
            <a:r>
              <a:rPr lang="en-US" altLang="fr-FR" sz="2200" dirty="0" err="1">
                <a:ea typeface="Arial" pitchFamily="34" charset="-128"/>
              </a:rPr>
              <a:t>loket</a:t>
            </a:r>
            <a:r>
              <a:rPr lang="en-US" altLang="fr-FR" sz="2200" dirty="0">
                <a:ea typeface="Arial" pitchFamily="34" charset="-128"/>
              </a:rPr>
              <a:t>		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 vocalization in closed syllables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but an onset in	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lok_t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-e		 no vocalization in open syllables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thus t is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resyllabified</a:t>
            </a:r>
            <a:endParaRPr lang="en-US" altLang="fr-FR" sz="2200" dirty="0">
              <a:ea typeface="Arial" pitchFamily="34" charset="-128"/>
              <a:sym typeface="Wingdings" panose="05000000000000000000" pitchFamily="2" charset="2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085E37F-8F4F-3F6B-0242-C9EC51F2D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2" y="2166245"/>
            <a:ext cx="8662974" cy="1080000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B5E60572-F0DC-DA64-BDF2-BF08B6025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5802649"/>
            <a:ext cx="11233161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C00000"/>
                </a:solidFill>
                <a:ea typeface="Arial" pitchFamily="34" charset="-128"/>
              </a:rPr>
              <a:t>the arboreal analysis necessarily involves </a:t>
            </a:r>
            <a:r>
              <a:rPr lang="en-US" altLang="fr-FR" sz="2200" b="1" dirty="0" err="1">
                <a:solidFill>
                  <a:srgbClr val="C00000"/>
                </a:solidFill>
                <a:ea typeface="Arial" pitchFamily="34" charset="-128"/>
              </a:rPr>
              <a:t>resyllabification</a:t>
            </a:r>
            <a:endParaRPr lang="en-US" altLang="fr-FR" sz="2200" b="1" dirty="0">
              <a:solidFill>
                <a:srgbClr val="C00000"/>
              </a:solidFill>
              <a:ea typeface="Arial" pitchFamily="34" charset="-128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C00000"/>
                </a:solidFill>
                <a:ea typeface="Arial" pitchFamily="34" charset="-128"/>
                <a:sym typeface="Wingdings" panose="05000000000000000000" pitchFamily="2" charset="2"/>
              </a:rPr>
              <a:t>there is no arboreal analysis without </a:t>
            </a:r>
            <a:r>
              <a:rPr lang="en-US" altLang="fr-FR" sz="2200" b="1" dirty="0" err="1">
                <a:solidFill>
                  <a:srgbClr val="C00000"/>
                </a:solidFill>
                <a:ea typeface="Arial" pitchFamily="34" charset="-128"/>
                <a:sym typeface="Wingdings" panose="05000000000000000000" pitchFamily="2" charset="2"/>
              </a:rPr>
              <a:t>resyllabification</a:t>
            </a:r>
            <a:endParaRPr lang="en-US" altLang="fr-FR" sz="2200" dirty="0">
              <a:solidFill>
                <a:srgbClr val="C00000"/>
              </a:solidFill>
              <a:ea typeface="Arial" pitchFamily="34" charset="-128"/>
              <a:sym typeface="Wingdings" panose="05000000000000000000" pitchFamily="2" charset="2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E16197D-6281-834A-B520-B688F7D7A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8227" y="1016732"/>
            <a:ext cx="218777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3000" b="1" dirty="0">
                <a:solidFill>
                  <a:srgbClr val="C00000"/>
                </a:solidFill>
                <a:ea typeface="Arial" pitchFamily="34" charset="-128"/>
              </a:rPr>
              <a:t>recall:</a:t>
            </a:r>
            <a:endParaRPr lang="en-US" altLang="fr-FR" sz="3000" dirty="0">
              <a:solidFill>
                <a:srgbClr val="C00000"/>
              </a:solidFill>
              <a:ea typeface="Arial" pitchFamily="34" charset="-128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6614546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764C5-CCDA-DD56-3038-9589F512B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CEFFAB7-D206-54F9-D5A2-8E011A8377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en-US" altLang="fr-FR" b="1" dirty="0">
                <a:solidFill>
                  <a:srgbClr val="487B31"/>
                </a:solidFill>
              </a:rPr>
              <a:t>Consequences</a:t>
            </a:r>
            <a:endParaRPr lang="fr-FR" altLang="fr-FR" b="1" dirty="0">
              <a:solidFill>
                <a:srgbClr val="487B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39095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A9AAC-2243-179B-1127-FB2A13850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829F57AF-40C7-75D6-6FB6-3BAEC03A69E2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D2654CCC-4502-62AB-DF4A-C3B230694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602739A8-8D42-7924-CF9E-B9B4CDF78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471" y="768474"/>
            <a:ext cx="10585089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no </a:t>
            </a:r>
            <a:r>
              <a:rPr lang="en-US" sz="2200" dirty="0" err="1"/>
              <a:t>resyllabification</a:t>
            </a:r>
            <a:r>
              <a:rPr lang="en-US" sz="2200" dirty="0"/>
              <a:t> = T and R are separated by an empty nucleus 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[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bɛt_ʁav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] a)</a:t>
            </a:r>
            <a:endParaRPr lang="en-US" sz="2200" dirty="0"/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but then, how does the mid vowel ɛ stand in a closed syllable?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recall that -ATR mid vowels occur in closed, +ATR mid vowels in open syllables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compare ɛ in a) and e in d): this is the difference between a closed and an open syllable: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vowel in closed syllable = occurs before an empty nucleus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vowel in an open syllable = occurs before a filled nucleus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FEE5CD-BC1D-E4DE-97E1-2D4DC8633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4221368"/>
            <a:ext cx="822902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1580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B32B4-1863-3314-23EA-CD9672A8B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0989625D-EE81-0944-AB0C-31A59E98BB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10755628-73DB-F519-0D02-556CCEE4C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D446327E-7217-2844-AF19-3FE6B7A0E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471" y="768474"/>
            <a:ext cx="10585089" cy="26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occurring before an empty or a filled nucleus is also what makes the difference between a coda and an onset consonant: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the t under a) is a coda consonant since it "closes" the preceding syllable, while the t under d) is an onset consonant.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onset consonants occur before filled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coda consonants before empty nuclei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48879C2-60B7-9E63-F428-E16638C0B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4221368"/>
            <a:ext cx="822902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088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C679E-A90A-897A-2FD4-22B1A8A3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030B9EA7-4AC1-05F5-3D75-90E591C18D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93E7904E-587C-9C46-3AD6-BC85B700C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8E018126-92D3-2B23-10A4-0B00FA511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471" y="768474"/>
            <a:ext cx="10585089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thus definition of basic syllabic objects: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open vs. closed syllable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A vowel stands in an open syllable if and only if the following nucleus is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contentful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. It occurs in a closed syllable if and only if it is followed by an empty nucleus.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onset vs. coda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Onset consonants are followed by a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contentful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 nucleus, while coda consonants are followed by an empty nucleus.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C3300D-0C72-EAF8-D6CE-9F1B58951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4293376"/>
            <a:ext cx="822902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4656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A645E-FDEF-C63A-747D-BB9DAEDE3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E7DB77B7-9455-0B01-8E18-A0E5CAF9BBC0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74D990F8-FED5-4E2E-158F-8D796C844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2CD307DF-A9A6-1911-347F-AB233504B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471" y="768474"/>
            <a:ext cx="10585089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these definitions mandate the syllabic identity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of word-final consonants under b): they must also be onsets of empty nuclei since they are preceded by -ATR vowels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of the ʁ under c): they must also be onsets of empty nuclei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which unlike the coda consonant t under a) is not followed by an alternation site: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no vowel is ever surfacing in the midst of the cluster in [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pɛʁdy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] (while the cluster in [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bɛtʁav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] may be broken up by schwa: [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bɛtəʁav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]).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7BBA97-9912-6975-E0B7-E078C016E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4293376"/>
            <a:ext cx="8229025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5108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6E8E6-923F-2D93-AF3E-580C4CFB7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2D6FB0C8-313A-7584-0DF3-D027444FC5EC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734DDBE4-FF66-AF0B-50CD-8AEC5A49E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31012744-5718-D96C-9B7C-E5A238BA7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471" y="1341929"/>
            <a:ext cx="10585089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we have now derived the syllabic environment of Strict CV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there is no coda constituent anymore (codas are consonants that occur before an empty nucleus)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thus there is no rhyme or syllable node anymore either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 syllabic constituency boils down to a sequence of onset-nucleus pairs, called CV units.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fr-FR" sz="2200" dirty="0">
              <a:ea typeface="Arial" pitchFamily="34" charset="-128"/>
              <a:sym typeface="Wingdings" panose="05000000000000000000" pitchFamily="2" charset="2"/>
            </a:endParaRP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lateral relations (government and licensing) embody the lateral relations at hand: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coda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consosonants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 occur </a:t>
            </a:r>
            <a:r>
              <a:rPr lang="en-US" altLang="fr-FR" sz="2200" b="1" dirty="0">
                <a:solidFill>
                  <a:srgbClr val="0070C0"/>
                </a:solidFill>
                <a:ea typeface="Arial" pitchFamily="34" charset="-128"/>
                <a:sym typeface="Wingdings" panose="05000000000000000000" pitchFamily="2" charset="2"/>
              </a:rPr>
              <a:t>before 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an empty nucleus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vowels in closed syllables occur </a:t>
            </a:r>
            <a:r>
              <a:rPr lang="en-US" altLang="fr-FR" sz="2200" b="1" dirty="0">
                <a:solidFill>
                  <a:srgbClr val="0070C0"/>
                </a:solidFill>
                <a:ea typeface="Arial" pitchFamily="34" charset="-128"/>
                <a:sym typeface="Wingdings" panose="05000000000000000000" pitchFamily="2" charset="2"/>
              </a:rPr>
              <a:t>before 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an empty nucleus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but that's for another time.</a:t>
            </a:r>
          </a:p>
        </p:txBody>
      </p:sp>
    </p:spTree>
    <p:extLst>
      <p:ext uri="{BB962C8B-B14F-4D97-AF65-F5344CB8AC3E}">
        <p14:creationId xmlns:p14="http://schemas.microsoft.com/office/powerpoint/2010/main" val="358063804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955540" y="2674077"/>
            <a:ext cx="79928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6000" b="1" dirty="0">
                <a:solidFill>
                  <a:srgbClr val="0066CC"/>
                </a:solidFill>
                <a:ea typeface="Arial" pitchFamily="34" charset="-128"/>
              </a:rPr>
              <a:t>That's all</a:t>
            </a:r>
          </a:p>
        </p:txBody>
      </p:sp>
    </p:spTree>
    <p:extLst>
      <p:ext uri="{BB962C8B-B14F-4D97-AF65-F5344CB8AC3E}">
        <p14:creationId xmlns:p14="http://schemas.microsoft.com/office/powerpoint/2010/main" val="2197512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1C279-2F4F-83C9-4F34-D92BAE642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500069D2-B92F-BDA0-B5D7-DCD4484038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6C883E36-1EAE-D77B-25CB-C8A55FFBF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Expression of </a:t>
            </a:r>
            <a:r>
              <a:rPr lang="fr-CH" altLang="fr-FR" sz="2400" b="1" dirty="0" err="1">
                <a:latin typeface="Arial" pitchFamily="34" charset="-128"/>
              </a:rPr>
              <a:t>hierarchy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6C40B187-71FB-EA3F-4B57-3EB403617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908720"/>
            <a:ext cx="7848872" cy="1236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500"/>
              </a:spcBef>
            </a:pPr>
            <a:r>
              <a:rPr lang="en-US" altLang="fr-FR" sz="2200" b="1" dirty="0">
                <a:solidFill>
                  <a:srgbClr val="0070C0"/>
                </a:solidFill>
                <a:ea typeface="Arial" pitchFamily="34" charset="-128"/>
              </a:rPr>
              <a:t>four arguments</a:t>
            </a:r>
          </a:p>
          <a:p>
            <a:pPr marL="342900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US" altLang="fr-FR" sz="2200" dirty="0">
              <a:ea typeface="Arial" pitchFamily="34" charset="-128"/>
            </a:endParaRPr>
          </a:p>
          <a:p>
            <a:pPr eaLnBrk="1" hangingPunct="1">
              <a:spcBef>
                <a:spcPts val="500"/>
              </a:spcBef>
            </a:pPr>
            <a:r>
              <a:rPr lang="en-US" altLang="fr-FR" sz="2200" dirty="0">
                <a:ea typeface="Arial" pitchFamily="34" charset="-128"/>
              </a:rPr>
              <a:t>1. advances in mathematical linguistics: phonology is flat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77E03714-AE56-855B-1C73-D31CE3727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3212976"/>
            <a:ext cx="7848872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3. burden of proof: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 only evidence for trees in phonology (up to and excluding the Prosodic Word) is lateral in kind.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this is then converted into arboreal structure.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6FE9504A-034A-7F37-EE91-6DFA259FF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5121188"/>
            <a:ext cx="7848872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4. syllable structure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patterns that lateral structure can, but arboreal structure cannot do: vowel-zero alternations, the Strong Position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BA66076E-8811-2346-2CFD-7BC4C261F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2264" y="1448780"/>
            <a:ext cx="2160240" cy="83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500"/>
              </a:spcBef>
            </a:pPr>
            <a:r>
              <a:rPr lang="en-US" altLang="fr-FR" sz="2200" dirty="0">
                <a:ea typeface="Arial" pitchFamily="34" charset="-128"/>
              </a:rPr>
              <a:t>target:</a:t>
            </a:r>
          </a:p>
          <a:p>
            <a:pPr eaLnBrk="1" hangingPunct="1">
              <a:spcBef>
                <a:spcPts val="500"/>
              </a:spcBef>
            </a:pPr>
            <a:r>
              <a:rPr lang="en-US" altLang="fr-FR" sz="2200" dirty="0">
                <a:ea typeface="Arial" pitchFamily="34" charset="-128"/>
              </a:rPr>
              <a:t>recursive trees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59A73F14-FB42-A331-E4EC-7867EAE72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2264" y="3768474"/>
            <a:ext cx="2160240" cy="117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500"/>
              </a:spcBef>
            </a:pPr>
            <a:r>
              <a:rPr lang="en-US" altLang="fr-FR" sz="2200" dirty="0">
                <a:ea typeface="Arial" pitchFamily="34" charset="-128"/>
              </a:rPr>
              <a:t>target:</a:t>
            </a:r>
          </a:p>
          <a:p>
            <a:pPr eaLnBrk="1" hangingPunct="1">
              <a:spcBef>
                <a:spcPts val="500"/>
              </a:spcBef>
            </a:pPr>
            <a:r>
              <a:rPr lang="en-US" altLang="fr-FR" sz="2200" dirty="0">
                <a:ea typeface="Arial" pitchFamily="34" charset="-128"/>
              </a:rPr>
              <a:t>non-recursive trees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E4AA5FA7-8CED-487C-C080-94ACA4869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2264" y="5430128"/>
            <a:ext cx="2556284" cy="117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500"/>
              </a:spcBef>
            </a:pPr>
            <a:r>
              <a:rPr lang="en-US" altLang="fr-FR" sz="2200" dirty="0">
                <a:ea typeface="Arial" pitchFamily="34" charset="-128"/>
              </a:rPr>
              <a:t>target:</a:t>
            </a:r>
          </a:p>
          <a:p>
            <a:pPr eaLnBrk="1" hangingPunct="1">
              <a:spcBef>
                <a:spcPts val="500"/>
              </a:spcBef>
            </a:pPr>
            <a:r>
              <a:rPr lang="en-US" altLang="fr-FR" sz="2200" dirty="0">
                <a:ea typeface="Arial" pitchFamily="34" charset="-128"/>
              </a:rPr>
              <a:t>arboreal syllable structure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F392B32B-2987-11A9-4DEF-B8957D7F4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2564904"/>
            <a:ext cx="78488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500"/>
              </a:spcBef>
            </a:pPr>
            <a:r>
              <a:rPr lang="en-US" altLang="fr-FR" sz="2200" dirty="0">
                <a:ea typeface="Arial" pitchFamily="34" charset="-128"/>
              </a:rPr>
              <a:t>2. trees </a:t>
            </a:r>
            <a:r>
              <a:rPr lang="en-US" altLang="fr-FR" sz="2200" dirty="0" err="1">
                <a:ea typeface="Arial" pitchFamily="34" charset="-128"/>
              </a:rPr>
              <a:t>overgenerate</a:t>
            </a:r>
            <a:endParaRPr lang="en-US" altLang="fr-FR" sz="2200" dirty="0">
              <a:ea typeface="Arial" pitchFamily="34" charset="-128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CF3DDC50-00AE-20FB-184D-1C318ED94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2264" y="2415418"/>
            <a:ext cx="2160240" cy="83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500"/>
              </a:spcBef>
            </a:pPr>
            <a:r>
              <a:rPr lang="en-US" altLang="fr-FR" sz="2200" dirty="0">
                <a:ea typeface="Arial" pitchFamily="34" charset="-128"/>
              </a:rPr>
              <a:t>target:</a:t>
            </a:r>
          </a:p>
          <a:p>
            <a:pPr eaLnBrk="1" hangingPunct="1">
              <a:spcBef>
                <a:spcPts val="500"/>
              </a:spcBef>
            </a:pPr>
            <a:r>
              <a:rPr lang="en-US" altLang="fr-FR" sz="2200" dirty="0">
                <a:ea typeface="Arial" pitchFamily="34" charset="-128"/>
              </a:rPr>
              <a:t>recursive trees</a:t>
            </a:r>
          </a:p>
        </p:txBody>
      </p:sp>
    </p:spTree>
    <p:extLst>
      <p:ext uri="{BB962C8B-B14F-4D97-AF65-F5344CB8AC3E}">
        <p14:creationId xmlns:p14="http://schemas.microsoft.com/office/powerpoint/2010/main" val="391195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0070C0"/>
                </a:solidFill>
              </a:rPr>
              <a:t>Argument #1</a:t>
            </a:r>
          </a:p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0070C0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0070C0"/>
                </a:solidFill>
              </a:rPr>
              <a:t>Evolution of </a:t>
            </a:r>
          </a:p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0070C0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0070C0"/>
                </a:solidFill>
              </a:rPr>
              <a:t>Mathematical</a:t>
            </a:r>
            <a:r>
              <a:rPr lang="fr-CH" altLang="fr-FR" b="1" dirty="0">
                <a:solidFill>
                  <a:srgbClr val="0070C0"/>
                </a:solidFill>
              </a:rPr>
              <a:t> </a:t>
            </a:r>
            <a:r>
              <a:rPr lang="fr-CH" altLang="fr-FR" b="1" dirty="0" err="1">
                <a:solidFill>
                  <a:srgbClr val="0070C0"/>
                </a:solidFill>
              </a:rPr>
              <a:t>Linguistics</a:t>
            </a:r>
            <a:endParaRPr lang="fr-CH" altLang="fr-F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537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470F3-2FE8-8B10-6E9D-3186B8F57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7536E130-6B2B-106D-0DA6-DE640566CF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A555B663-181F-1FAA-9441-F44E1F87E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Assessing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computational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complexity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2EDF7971-4BD2-31E4-155E-D22EAECD5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088740"/>
            <a:ext cx="849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mathematical linguistics has established that phonological patterns are less complex than syntactic patterns. 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5842BAB2-1C09-6FA9-CB59-D833EF556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2060848"/>
            <a:ext cx="799288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calculus of computational complexity: type of computation that is needed to map lexical onto surface forms. </a:t>
            </a:r>
          </a:p>
        </p:txBody>
      </p:sp>
    </p:spTree>
    <p:extLst>
      <p:ext uri="{BB962C8B-B14F-4D97-AF65-F5344CB8AC3E}">
        <p14:creationId xmlns:p14="http://schemas.microsoft.com/office/powerpoint/2010/main" val="3094616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FE864-C961-26F9-F387-17E67BCAC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1B5E5FF7-A10C-4E71-6357-364ACC61A0D8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8801B932-E278-33F2-981E-60735C6C7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Assessing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computational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complexity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577D4D01-EB62-22B9-6809-06AF416AD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6220" y="152636"/>
            <a:ext cx="3996444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8288" indent="-268288"/>
            <a:r>
              <a:rPr lang="en-US" sz="1600" dirty="0"/>
              <a:t>Heinz, Jeffrey &amp; William </a:t>
            </a:r>
            <a:r>
              <a:rPr lang="en-US" sz="1600" dirty="0" err="1"/>
              <a:t>Idsardi</a:t>
            </a:r>
            <a:r>
              <a:rPr lang="en-US" sz="1600" dirty="0"/>
              <a:t> 2011. Sentence and Word Complexity. Science 333: 295-297.</a:t>
            </a:r>
          </a:p>
          <a:p>
            <a:pPr marL="268288" indent="-268288"/>
            <a:r>
              <a:rPr lang="en-US" sz="1600" dirty="0"/>
              <a:t>Heinz, Jeffrey &amp; William  </a:t>
            </a:r>
            <a:r>
              <a:rPr lang="en-US" sz="1600" dirty="0" err="1"/>
              <a:t>Idsardi</a:t>
            </a:r>
            <a:r>
              <a:rPr lang="en-US" sz="1600" dirty="0"/>
              <a:t> 2013. What complexity differences reveal about domains in language. Topics in Cognitive Science 5: 111–131.</a:t>
            </a:r>
          </a:p>
          <a:p>
            <a:pPr marL="268288" indent="-268288"/>
            <a:r>
              <a:rPr lang="en-US" sz="1600" dirty="0"/>
              <a:t>Chandlee, Jane &amp; Jeffrey Heinz 2017. Computational Phonology. Oxford Research Encyclopedia of Linguistics.</a:t>
            </a:r>
          </a:p>
          <a:p>
            <a:pPr marL="268288" indent="-268288"/>
            <a:r>
              <a:rPr lang="en-US" sz="1600" dirty="0"/>
              <a:t>Heinz, Jeffrey 2018. The computational nature of phonological generalizations. Phonological Typology, edited by Larry Hyman &amp; Frans Plank, 126-195. Berlin: de Gruyter Mouton.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F8139A93-D50C-45CE-C116-B68C94A74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003375"/>
            <a:ext cx="79928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computational complexity (amended Chomsky Hierarchy)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C2CFF617-0983-5454-D36D-20FC237AB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884" y="4185084"/>
            <a:ext cx="10116616" cy="215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before: syntax is Context-Free (or above), phonology is Regular or below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dirty="0"/>
              <a:t>"[c]</a:t>
            </a:r>
            <a:r>
              <a:rPr lang="en-US" dirty="0" err="1"/>
              <a:t>apturing</a:t>
            </a:r>
            <a:r>
              <a:rPr lang="en-US" dirty="0"/>
              <a:t> which patterns of words are well-formed sentences can require context-free or even mildly context-sensitive computations" Heinz &amp; </a:t>
            </a:r>
            <a:r>
              <a:rPr lang="en-US" dirty="0" err="1"/>
              <a:t>Idsardi</a:t>
            </a:r>
            <a:r>
              <a:rPr lang="en-US" dirty="0"/>
              <a:t> (2011: 296).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dirty="0"/>
              <a:t>"all sound patterns fall into the 'regular' region (less restricted) of the Chomsky hierarchy, and probably belong to even less complex regions." Heinz &amp; </a:t>
            </a:r>
            <a:r>
              <a:rPr lang="en-US" dirty="0" err="1"/>
              <a:t>Idsardi</a:t>
            </a:r>
            <a:r>
              <a:rPr lang="en-US" dirty="0"/>
              <a:t> (2011: 296)</a:t>
            </a:r>
            <a:endParaRPr lang="en-US" altLang="fr-FR" sz="2200" dirty="0">
              <a:ea typeface="Arial" pitchFamily="34" charset="-128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4FE1842-05F8-5092-22AC-899AF7DB63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201491"/>
              </p:ext>
            </p:extLst>
          </p:nvPr>
        </p:nvGraphicFramePr>
        <p:xfrm>
          <a:off x="743992" y="1521260"/>
          <a:ext cx="3479800" cy="2346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79800">
                  <a:extLst>
                    <a:ext uri="{9D8B030D-6E8A-4147-A177-3AD203B41FA5}">
                      <a16:colId xmlns:a16="http://schemas.microsoft.com/office/drawing/2014/main" val="16054532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US" sz="2200" kern="100" dirty="0">
                          <a:effectLst/>
                        </a:rPr>
                        <a:t>Recursively Enumerable </a:t>
                      </a:r>
                      <a:endParaRPr lang="fr-FR" sz="2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6598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US" sz="2200" kern="100" dirty="0">
                          <a:effectLst/>
                        </a:rPr>
                        <a:t>&gt; Context-Sensitive </a:t>
                      </a:r>
                      <a:endParaRPr lang="fr-FR" sz="2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296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US" sz="2200" kern="100" dirty="0">
                          <a:effectLst/>
                        </a:rPr>
                        <a:t>&gt; Mildly Context-Sensitive </a:t>
                      </a:r>
                      <a:endParaRPr lang="fr-FR" sz="2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19280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US" sz="2200" kern="100">
                          <a:effectLst/>
                        </a:rPr>
                        <a:t>&gt; Context-Free </a:t>
                      </a:r>
                      <a:endParaRPr lang="fr-FR" sz="2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19961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US" sz="2200" kern="100">
                          <a:effectLst/>
                        </a:rPr>
                        <a:t>&gt; Regular</a:t>
                      </a:r>
                      <a:endParaRPr lang="fr-FR" sz="2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44467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US" sz="2200" kern="100">
                          <a:effectLst/>
                        </a:rPr>
                        <a:t>&gt; Strictly Local</a:t>
                      </a:r>
                      <a:endParaRPr lang="fr-FR" sz="2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365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US" sz="2200" kern="100" dirty="0">
                          <a:effectLst/>
                        </a:rPr>
                        <a:t>&gt; Finite</a:t>
                      </a:r>
                      <a:endParaRPr lang="fr-FR" sz="2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789135"/>
                  </a:ext>
                </a:extLst>
              </a:tr>
            </a:tbl>
          </a:graphicData>
        </a:graphic>
      </p:graphicFrame>
      <p:sp>
        <p:nvSpPr>
          <p:cNvPr id="10" name="Text Box 5">
            <a:extLst>
              <a:ext uri="{FF2B5EF4-FFF2-40B4-BE49-F238E27FC236}">
                <a16:creationId xmlns:a16="http://schemas.microsoft.com/office/drawing/2014/main" id="{2552891F-DF99-1AB3-221D-061D58E6F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5988" y="2314037"/>
            <a:ext cx="158402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syntax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3B3DB26C-949B-3CCD-41DC-56BC23380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5840" y="2962109"/>
            <a:ext cx="158402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phonology</a:t>
            </a:r>
          </a:p>
        </p:txBody>
      </p:sp>
      <p:sp>
        <p:nvSpPr>
          <p:cNvPr id="14" name="Accolade fermante 13">
            <a:extLst>
              <a:ext uri="{FF2B5EF4-FFF2-40B4-BE49-F238E27FC236}">
                <a16:creationId xmlns:a16="http://schemas.microsoft.com/office/drawing/2014/main" id="{399E60DA-A729-8443-8A8C-5CDFA6C64D43}"/>
              </a:ext>
            </a:extLst>
          </p:cNvPr>
          <p:cNvSpPr/>
          <p:nvPr/>
        </p:nvSpPr>
        <p:spPr>
          <a:xfrm>
            <a:off x="4115780" y="2276872"/>
            <a:ext cx="360040" cy="555104"/>
          </a:xfrm>
          <a:prstGeom prst="righ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ccolade fermante 14">
            <a:extLst>
              <a:ext uri="{FF2B5EF4-FFF2-40B4-BE49-F238E27FC236}">
                <a16:creationId xmlns:a16="http://schemas.microsoft.com/office/drawing/2014/main" id="{716A6947-CCAF-BB73-33DB-232C1B5688EF}"/>
              </a:ext>
            </a:extLst>
          </p:cNvPr>
          <p:cNvSpPr/>
          <p:nvPr/>
        </p:nvSpPr>
        <p:spPr>
          <a:xfrm>
            <a:off x="4115780" y="2924944"/>
            <a:ext cx="360040" cy="555104"/>
          </a:xfrm>
          <a:prstGeom prst="righ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565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418A7-B4ED-1857-8791-95664B9CA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C672B2D2-FBDA-1343-C2A7-7639D77907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668131C6-CA1D-E8A3-288A-CB6A7F311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Assessing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computational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complexity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020CBF8A-2385-1032-A96F-0D8C1AE82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4232" y="152636"/>
            <a:ext cx="3996444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8288" indent="-268288"/>
            <a:r>
              <a:rPr lang="en-US" sz="1600" dirty="0"/>
              <a:t>Heinz, Jeffrey 2009. On the rale of locality in learning stress patterns. Phonology 26: 303-351.</a:t>
            </a:r>
          </a:p>
          <a:p>
            <a:pPr marL="268288" indent="-268288"/>
            <a:r>
              <a:rPr lang="en-US" sz="1600" dirty="0"/>
              <a:t>Heinz, Jeffrey 2010. Learning long-distance phonotactics. Linguistic Inquiry 41: 623-661.</a:t>
            </a:r>
          </a:p>
          <a:p>
            <a:pPr marL="268288" indent="-268288"/>
            <a:r>
              <a:rPr lang="en-US" sz="1600" dirty="0"/>
              <a:t>Heinz, Jeffrey 2018. The computational nature of phonological generalizations. Phonological Typology, edited by Larry Hyman &amp; Frans Plank, 126-195. Berlin: de Gruyter Mouton.</a:t>
            </a:r>
          </a:p>
          <a:p>
            <a:pPr marL="268288" indent="-268288"/>
            <a:r>
              <a:rPr lang="nl-NL" sz="1600" dirty="0"/>
              <a:t>Graf, Thomas 2022. </a:t>
            </a:r>
            <a:r>
              <a:rPr lang="nl-NL" sz="1600" dirty="0" err="1"/>
              <a:t>Subregular</a:t>
            </a:r>
            <a:r>
              <a:rPr lang="nl-NL" sz="1600" dirty="0"/>
              <a:t> </a:t>
            </a:r>
            <a:r>
              <a:rPr lang="nl-NL" sz="1600" dirty="0" err="1"/>
              <a:t>linguistics</a:t>
            </a:r>
            <a:r>
              <a:rPr lang="nl-NL" sz="1600" dirty="0"/>
              <a:t>: </a:t>
            </a:r>
            <a:r>
              <a:rPr lang="nl-NL" sz="1600" dirty="0" err="1"/>
              <a:t>bridging</a:t>
            </a:r>
            <a:r>
              <a:rPr lang="nl-NL" sz="1600" dirty="0"/>
              <a:t> </a:t>
            </a:r>
            <a:r>
              <a:rPr lang="nl-NL" sz="1600" dirty="0" err="1"/>
              <a:t>theoretical</a:t>
            </a:r>
            <a:r>
              <a:rPr lang="nl-NL" sz="1600" dirty="0"/>
              <a:t> </a:t>
            </a:r>
            <a:r>
              <a:rPr lang="nl-NL" sz="1600" dirty="0" err="1"/>
              <a:t>linguistics</a:t>
            </a:r>
            <a:r>
              <a:rPr lang="nl-NL" sz="1600" dirty="0"/>
              <a:t>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formal</a:t>
            </a:r>
            <a:r>
              <a:rPr lang="nl-NL" sz="1600" dirty="0"/>
              <a:t> </a:t>
            </a:r>
            <a:r>
              <a:rPr lang="nl-NL" sz="1600" dirty="0" err="1"/>
              <a:t>grammar</a:t>
            </a:r>
            <a:r>
              <a:rPr lang="nl-NL" sz="1600" dirty="0"/>
              <a:t>. </a:t>
            </a:r>
            <a:r>
              <a:rPr lang="nl-NL" sz="1600" dirty="0" err="1"/>
              <a:t>Theoretical</a:t>
            </a:r>
            <a:r>
              <a:rPr lang="nl-NL" sz="1600" dirty="0"/>
              <a:t> </a:t>
            </a:r>
            <a:r>
              <a:rPr lang="nl-NL" sz="1600" dirty="0" err="1"/>
              <a:t>Linguistics</a:t>
            </a:r>
            <a:r>
              <a:rPr lang="nl-NL" sz="1600" dirty="0"/>
              <a:t> 48: 145-184.</a:t>
            </a:r>
          </a:p>
        </p:txBody>
      </p:sp>
      <p:pic>
        <p:nvPicPr>
          <p:cNvPr id="3" name="Image 2" descr="Locally Threshold Testable">
            <a:extLst>
              <a:ext uri="{FF2B5EF4-FFF2-40B4-BE49-F238E27FC236}">
                <a16:creationId xmlns:a16="http://schemas.microsoft.com/office/drawing/2014/main" id="{2ED143B7-54F6-4985-50B2-BE4809E8E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94" y="908720"/>
            <a:ext cx="7449010" cy="2196244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E1FD55B6-801D-0C3D-FA7C-122086A23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3176972"/>
            <a:ext cx="9829092" cy="3670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"/>
              </a:spcBef>
            </a:pPr>
            <a:r>
              <a:rPr lang="en-US" altLang="fr-FR" sz="2200" dirty="0">
                <a:ea typeface="Arial" pitchFamily="34" charset="-128"/>
              </a:rPr>
              <a:t>then the Regular region was </a:t>
            </a:r>
            <a:r>
              <a:rPr lang="en-US" altLang="fr-FR" sz="2200" dirty="0" err="1">
                <a:ea typeface="Arial" pitchFamily="34" charset="-128"/>
              </a:rPr>
              <a:t>cartographed</a:t>
            </a:r>
            <a:r>
              <a:rPr lang="en-US" altLang="fr-FR" sz="2200" dirty="0">
                <a:ea typeface="Arial" pitchFamily="34" charset="-128"/>
              </a:rPr>
              <a:t> (Heinz 2018)</a:t>
            </a: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it falls into a number of complexity patterns </a:t>
            </a: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example Tier-based Strictly Local: what is adjacent on </a:t>
            </a:r>
            <a:r>
              <a:rPr lang="en-US" altLang="fr-FR" sz="2200" dirty="0" err="1">
                <a:ea typeface="Arial" pitchFamily="34" charset="-128"/>
              </a:rPr>
              <a:t>autosegmental</a:t>
            </a:r>
            <a:r>
              <a:rPr lang="en-US" altLang="fr-FR" sz="2200" dirty="0">
                <a:ea typeface="Arial" pitchFamily="34" charset="-128"/>
              </a:rPr>
              <a:t> tiers</a:t>
            </a: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these are called Subregular: they are specific instantiations of Regular, and range above Strictly Local.</a:t>
            </a: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Heinz (2009, 2010, 2018) conjectures that phonology is Subregular in this sense: rather than using all Regular instruments, "phonological patterns belong to small, well-defined regions of regular </a:t>
            </a:r>
            <a:r>
              <a:rPr lang="en-US" sz="2200" dirty="0" err="1"/>
              <a:t>stringsets</a:t>
            </a:r>
            <a:r>
              <a:rPr lang="en-US" sz="2200" dirty="0"/>
              <a:t> and maps" Heinz (2018: 142).</a:t>
            </a: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overview: Graf (2022: 154-158) </a:t>
            </a:r>
          </a:p>
        </p:txBody>
      </p:sp>
    </p:spTree>
    <p:extLst>
      <p:ext uri="{BB962C8B-B14F-4D97-AF65-F5344CB8AC3E}">
        <p14:creationId xmlns:p14="http://schemas.microsoft.com/office/powerpoint/2010/main" val="1287897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1C804-DEF6-F7DC-9704-7486FA848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564BA367-E98B-6FD6-376D-67DB67FBAC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9E08B099-3121-92E7-6E45-9C8AF8AFF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Assessing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computational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complexity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1DA84374-551B-82B0-3A26-E6E84DCB4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088740"/>
            <a:ext cx="7488832" cy="152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at that point, everybody assumed that syntax is a string language</a:t>
            </a:r>
          </a:p>
          <a:p>
            <a:pPr marL="1085850" lvl="1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string language = outputs linear strings</a:t>
            </a:r>
          </a:p>
          <a:p>
            <a:pPr marL="1085850" lvl="1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tree language = outputs trees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81E297B4-814D-4D48-8FBE-54492B658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2949622"/>
            <a:ext cx="11269252" cy="3593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no linearity in syntax</a:t>
            </a:r>
          </a:p>
          <a:p>
            <a:pPr marL="1085850" lvl="1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leading minimalist insight: linearity is not a property of syntax, which is only about hierarchy (i.e. trees). </a:t>
            </a:r>
          </a:p>
          <a:p>
            <a:pPr marL="1085850" lvl="1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linearity is imposed upon speech by interface conditions and therefore must not be part of the computational system that creates hierarchical structure (Chomsky 1995: 334, Chomsky et al. 2023). </a:t>
            </a:r>
          </a:p>
          <a:p>
            <a:pPr marL="1085850" lvl="1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linearity is thus an interface condition that must not be present in (narrow) syntax: it represents a separate computation that occurs post-syntactically. Its input is only hierarchical (trees), while its output is the linearized string that enters phonology.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6D089D3E-31B2-FA7F-912E-82CAD6111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6072" y="152636"/>
            <a:ext cx="392458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8775" indent="-358775"/>
            <a:r>
              <a:rPr lang="en-US" sz="1600" dirty="0"/>
              <a:t>Chomsky, Noam. 1995. The Minimalist Program. MIT Press.</a:t>
            </a:r>
          </a:p>
          <a:p>
            <a:pPr marL="358775" indent="-358775"/>
            <a:r>
              <a:rPr lang="fr-FR" sz="1600" dirty="0"/>
              <a:t>Chomsky, Noam, T. Daniel Seely, Robert C. Berwick, </a:t>
            </a:r>
            <a:r>
              <a:rPr lang="fr-FR" sz="1600" dirty="0" err="1"/>
              <a:t>Sandiway</a:t>
            </a:r>
            <a:r>
              <a:rPr lang="fr-FR" sz="1600" dirty="0"/>
              <a:t> Fong, M.A.C. </a:t>
            </a:r>
            <a:r>
              <a:rPr lang="fr-FR" sz="1600" dirty="0" err="1"/>
              <a:t>Huybregts</a:t>
            </a:r>
            <a:r>
              <a:rPr lang="fr-FR" sz="1600" dirty="0"/>
              <a:t>, </a:t>
            </a:r>
            <a:r>
              <a:rPr lang="fr-FR" sz="1600" dirty="0" err="1"/>
              <a:t>Hisatsugu</a:t>
            </a:r>
            <a:r>
              <a:rPr lang="fr-FR" sz="1600" dirty="0"/>
              <a:t> Kitahara, Andrew McInnerney &amp; Yushi Sugimoto 2023. Merge and the Strong </a:t>
            </a:r>
            <a:r>
              <a:rPr lang="fr-FR" sz="1600" dirty="0" err="1"/>
              <a:t>Minimalist</a:t>
            </a:r>
            <a:r>
              <a:rPr lang="fr-FR" sz="1600" dirty="0"/>
              <a:t> </a:t>
            </a:r>
            <a:r>
              <a:rPr lang="fr-FR" sz="1600" dirty="0" err="1"/>
              <a:t>Thesis</a:t>
            </a:r>
            <a:r>
              <a:rPr lang="fr-FR" sz="1600" dirty="0"/>
              <a:t>. Cambridge: CUP.</a:t>
            </a:r>
          </a:p>
        </p:txBody>
      </p:sp>
    </p:spTree>
    <p:extLst>
      <p:ext uri="{BB962C8B-B14F-4D97-AF65-F5344CB8AC3E}">
        <p14:creationId xmlns:p14="http://schemas.microsoft.com/office/powerpoint/2010/main" val="987378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59147-94D2-812A-A03B-8546BFD5D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97036888-77D4-6477-EA82-1509C99A1DF7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9BEE1797-BDEA-A839-F971-D514A6B12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Assessing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computational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complexity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6A3E3A45-9C57-EF92-430D-082AAB115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088740"/>
            <a:ext cx="5940660" cy="453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"/>
              </a:spcBef>
            </a:pPr>
            <a:r>
              <a:rPr lang="en-US" altLang="fr-FR" sz="2200" dirty="0">
                <a:ea typeface="Arial" pitchFamily="34" charset="-128"/>
              </a:rPr>
              <a:t>linearization</a:t>
            </a:r>
          </a:p>
          <a:p>
            <a:pPr eaLnBrk="1" hangingPunct="1">
              <a:spcBef>
                <a:spcPts val="300"/>
              </a:spcBef>
            </a:pPr>
            <a:endParaRPr lang="en-US" altLang="fr-FR" sz="2200" dirty="0">
              <a:ea typeface="Arial" pitchFamily="34" charset="-128"/>
            </a:endParaRP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Kayne's (1994) LCA (Linear Correspondence Axiom)</a:t>
            </a: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altLang="fr-FR" sz="2200" dirty="0">
              <a:ea typeface="Arial" pitchFamily="34" charset="-128"/>
            </a:endParaRP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 err="1">
                <a:ea typeface="Arial" pitchFamily="34" charset="-128"/>
              </a:rPr>
              <a:t>Bobaljik</a:t>
            </a:r>
            <a:r>
              <a:rPr lang="en-US" altLang="fr-FR" sz="2200" dirty="0">
                <a:ea typeface="Arial" pitchFamily="34" charset="-128"/>
              </a:rPr>
              <a:t> (2002)</a:t>
            </a: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altLang="fr-FR" sz="2200" dirty="0">
              <a:ea typeface="Arial" pitchFamily="34" charset="-128"/>
            </a:endParaRP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Richards (2004, 2007)</a:t>
            </a: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altLang="fr-FR" sz="2200" dirty="0">
              <a:ea typeface="Arial" pitchFamily="34" charset="-128"/>
            </a:endParaRP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Embick &amp; Noyer (2007)</a:t>
            </a: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altLang="fr-FR" sz="2200" dirty="0">
              <a:ea typeface="Arial" pitchFamily="34" charset="-128"/>
            </a:endParaRPr>
          </a:p>
          <a:p>
            <a:pPr marL="342900" indent="-342900" eaLnBrk="1" hangingPunct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fr-FR" sz="2200" dirty="0" err="1">
                <a:ea typeface="Arial" pitchFamily="34" charset="-128"/>
              </a:rPr>
              <a:t>Idsardi</a:t>
            </a:r>
            <a:r>
              <a:rPr lang="en-US" altLang="fr-FR" sz="2200" dirty="0">
                <a:ea typeface="Arial" pitchFamily="34" charset="-128"/>
              </a:rPr>
              <a:t> &amp; Raimy (2013)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DC5EC08D-8C91-5E8B-9B29-2A86F1628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112" y="152636"/>
            <a:ext cx="4896544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8775" indent="-358775"/>
            <a:r>
              <a:rPr lang="en-US" sz="1600" dirty="0"/>
              <a:t>Kayne, Richard S. 1994. The </a:t>
            </a:r>
            <a:r>
              <a:rPr lang="en-US" sz="1600" dirty="0" err="1"/>
              <a:t>Antisymmetry</a:t>
            </a:r>
            <a:r>
              <a:rPr lang="en-US" sz="1600" dirty="0"/>
              <a:t> of Syntax. Cambridge, Mass.: MIT Press.</a:t>
            </a:r>
          </a:p>
          <a:p>
            <a:pPr marL="358775" indent="-358775"/>
            <a:r>
              <a:rPr lang="en-US" sz="1600" dirty="0" err="1"/>
              <a:t>Bobaljik</a:t>
            </a:r>
            <a:r>
              <a:rPr lang="en-US" sz="1600" dirty="0"/>
              <a:t>, Jonathan 2002. A-Chains at the PF-Interface: Copies and ‘Covert’ Movement. Natural Language &amp; Linguistic Theory 20: 197-267.</a:t>
            </a:r>
          </a:p>
          <a:p>
            <a:pPr marL="358775" indent="-358775"/>
            <a:r>
              <a:rPr lang="en-US" sz="1600" dirty="0"/>
              <a:t>Richards, Marc 2004. Object Shift and Scrambling in North and West Germanic: a Case Study in Symmetrical Syntax. </a:t>
            </a:r>
            <a:r>
              <a:rPr lang="en-US" sz="1600" dirty="0" err="1"/>
              <a:t>Ph.D</a:t>
            </a:r>
            <a:r>
              <a:rPr lang="en-US" sz="1600" dirty="0"/>
              <a:t> dissertation, University of Cambridge.</a:t>
            </a:r>
          </a:p>
          <a:p>
            <a:pPr marL="358775" indent="-358775"/>
            <a:r>
              <a:rPr lang="en-US" sz="1600" dirty="0"/>
              <a:t>Richards, Marc 2007. Dynamic Linearization and the Shape of Phases. Linguistic Analysis 33: 209-237.</a:t>
            </a:r>
          </a:p>
          <a:p>
            <a:pPr marL="358775" indent="-358775"/>
            <a:r>
              <a:rPr lang="en-US" sz="1600" dirty="0"/>
              <a:t>Embick, David &amp; Rolf Noyer 2007. Distributed Morphology and the Syntax - Morphology Interface. The Oxford Handbook of Linguistic Interfaces, edited by Gillian Ramchand &amp; Charles Reiss, 289-324. Oxford: OUP.</a:t>
            </a:r>
          </a:p>
          <a:p>
            <a:pPr marL="358775" indent="-358775"/>
            <a:r>
              <a:rPr lang="en-US" sz="1600" dirty="0" err="1"/>
              <a:t>Idsardi</a:t>
            </a:r>
            <a:r>
              <a:rPr lang="en-US" sz="1600" dirty="0"/>
              <a:t>, William &amp; Eric Raimy 2013. Three types of linearization and the temporal aspects of speech. Challenges to linearization, edited by Ian Roberts &amp; Theresa Biberauer, 31-56. Berlin: Mouton de Gruyter.</a:t>
            </a:r>
          </a:p>
        </p:txBody>
      </p:sp>
    </p:spTree>
    <p:extLst>
      <p:ext uri="{BB962C8B-B14F-4D97-AF65-F5344CB8AC3E}">
        <p14:creationId xmlns:p14="http://schemas.microsoft.com/office/powerpoint/2010/main" val="316512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syntax</a:t>
            </a:r>
            <a:r>
              <a:rPr lang="fr-CH" altLang="fr-FR" sz="2400" b="1" dirty="0">
                <a:latin typeface="Arial" pitchFamily="34" charset="-128"/>
              </a:rPr>
              <a:t> and </a:t>
            </a:r>
            <a:r>
              <a:rPr lang="fr-CH" altLang="fr-FR" sz="2400" b="1" dirty="0" err="1">
                <a:latin typeface="Arial" pitchFamily="34" charset="-128"/>
              </a:rPr>
              <a:t>phonology</a:t>
            </a:r>
            <a:r>
              <a:rPr lang="fr-CH" altLang="fr-FR" sz="2400" b="1" dirty="0">
                <a:latin typeface="Arial" pitchFamily="34" charset="-128"/>
              </a:rPr>
              <a:t> are </a:t>
            </a:r>
            <a:r>
              <a:rPr lang="fr-CH" altLang="fr-FR" sz="2400" b="1" dirty="0" err="1">
                <a:latin typeface="Arial" pitchFamily="34" charset="-128"/>
              </a:rPr>
              <a:t>equally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</a:t>
            </a:r>
            <a:r>
              <a:rPr lang="fr-CH" altLang="fr-FR" sz="2400" b="1" dirty="0">
                <a:latin typeface="Arial" pitchFamily="34" charset="-128"/>
              </a:rPr>
              <a:t>, but…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364" y="1016732"/>
            <a:ext cx="828092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70C0"/>
                </a:solidFill>
                <a:ea typeface="Arial" pitchFamily="34" charset="-128"/>
              </a:rPr>
              <a:t>Graf (2022)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section 4: "From strings to trees: subregular syntax"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"When viewed as a generator of string languages, syntax is at least mildly context- sensitive." 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71451" y="3214137"/>
            <a:ext cx="1123316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"But linguists have insisted for a long time that syntax is about trees, not strings."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8688288" y="224644"/>
            <a:ext cx="331236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8288" indent="-268288"/>
            <a:r>
              <a:rPr lang="nl-NL" sz="1600" dirty="0"/>
              <a:t>Graf, Thomas 2022. </a:t>
            </a:r>
            <a:r>
              <a:rPr lang="nl-NL" sz="1600" dirty="0" err="1"/>
              <a:t>Subregular</a:t>
            </a:r>
            <a:r>
              <a:rPr lang="nl-NL" sz="1600" dirty="0"/>
              <a:t> </a:t>
            </a:r>
            <a:r>
              <a:rPr lang="nl-NL" sz="1600" dirty="0" err="1"/>
              <a:t>linguistics</a:t>
            </a:r>
            <a:r>
              <a:rPr lang="nl-NL" sz="1600" dirty="0"/>
              <a:t>: </a:t>
            </a:r>
            <a:r>
              <a:rPr lang="nl-NL" sz="1600" dirty="0" err="1"/>
              <a:t>bridging</a:t>
            </a:r>
            <a:r>
              <a:rPr lang="nl-NL" sz="1600" dirty="0"/>
              <a:t> </a:t>
            </a:r>
            <a:r>
              <a:rPr lang="nl-NL" sz="1600" dirty="0" err="1"/>
              <a:t>theoretical</a:t>
            </a:r>
            <a:r>
              <a:rPr lang="nl-NL" sz="1600" dirty="0"/>
              <a:t> </a:t>
            </a:r>
            <a:r>
              <a:rPr lang="nl-NL" sz="1600" dirty="0" err="1"/>
              <a:t>linguistics</a:t>
            </a:r>
            <a:r>
              <a:rPr lang="nl-NL" sz="1600" dirty="0"/>
              <a:t>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formal</a:t>
            </a:r>
            <a:r>
              <a:rPr lang="nl-NL" sz="1600" dirty="0"/>
              <a:t> </a:t>
            </a:r>
            <a:r>
              <a:rPr lang="nl-NL" sz="1600" dirty="0" err="1"/>
              <a:t>grammar</a:t>
            </a:r>
            <a:r>
              <a:rPr lang="nl-NL" sz="1600" dirty="0"/>
              <a:t>. </a:t>
            </a:r>
            <a:r>
              <a:rPr lang="nl-NL" sz="1600" dirty="0" err="1"/>
              <a:t>Theoretical</a:t>
            </a:r>
            <a:r>
              <a:rPr lang="nl-NL" sz="1600" dirty="0"/>
              <a:t> </a:t>
            </a:r>
            <a:r>
              <a:rPr lang="nl-NL" sz="1600" dirty="0" err="1"/>
              <a:t>Linguistics</a:t>
            </a:r>
            <a:r>
              <a:rPr lang="nl-NL" sz="1600" dirty="0"/>
              <a:t> 48: 145-184.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71364" y="4049196"/>
            <a:ext cx="1083720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"If we follow this credo and look at the complexity of tree languages instead of string languages, a </a:t>
            </a:r>
            <a:r>
              <a:rPr lang="en-US" altLang="fr-FR" sz="2200" dirty="0" err="1">
                <a:ea typeface="Arial" pitchFamily="34" charset="-128"/>
              </a:rPr>
              <a:t>subregular</a:t>
            </a:r>
            <a:r>
              <a:rPr lang="en-US" altLang="fr-FR" sz="2200" dirty="0">
                <a:ea typeface="Arial" pitchFamily="34" charset="-128"/>
              </a:rPr>
              <a:t> view of syntax may be more feasible. In fact, there is overwhelming evidence that syntax is </a:t>
            </a:r>
            <a:r>
              <a:rPr lang="en-US" altLang="fr-FR" sz="2200" dirty="0" err="1">
                <a:ea typeface="Arial" pitchFamily="34" charset="-128"/>
              </a:rPr>
              <a:t>subregular</a:t>
            </a:r>
            <a:r>
              <a:rPr lang="en-US" altLang="fr-FR" sz="2200" dirty="0">
                <a:ea typeface="Arial" pitchFamily="34" charset="-128"/>
              </a:rPr>
              <a:t> in this sense."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0CBB2B5D-C906-365D-0D66-AEBBD104A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5309336"/>
            <a:ext cx="10837204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language as such is Subregular: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	"[d]</a:t>
            </a:r>
            <a:r>
              <a:rPr lang="en-US" altLang="fr-FR" sz="2200" dirty="0" err="1">
                <a:ea typeface="Arial" pitchFamily="34" charset="-128"/>
              </a:rPr>
              <a:t>istinct</a:t>
            </a:r>
            <a:r>
              <a:rPr lang="en-US" altLang="fr-FR" sz="2200" dirty="0">
                <a:ea typeface="Arial" pitchFamily="34" charset="-128"/>
              </a:rPr>
              <a:t> language modules have the same complexity" (p.164)</a:t>
            </a:r>
          </a:p>
        </p:txBody>
      </p:sp>
    </p:spTree>
    <p:extLst>
      <p:ext uri="{BB962C8B-B14F-4D97-AF65-F5344CB8AC3E}">
        <p14:creationId xmlns:p14="http://schemas.microsoft.com/office/powerpoint/2010/main" val="262787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syntax</a:t>
            </a:r>
            <a:r>
              <a:rPr lang="fr-CH" altLang="fr-FR" sz="2400" b="1" dirty="0">
                <a:latin typeface="Arial" pitchFamily="34" charset="-128"/>
              </a:rPr>
              <a:t> and </a:t>
            </a:r>
            <a:r>
              <a:rPr lang="fr-CH" altLang="fr-FR" sz="2400" b="1" dirty="0" err="1">
                <a:latin typeface="Arial" pitchFamily="34" charset="-128"/>
              </a:rPr>
              <a:t>phonology</a:t>
            </a:r>
            <a:r>
              <a:rPr lang="fr-CH" altLang="fr-FR" sz="2400" b="1" dirty="0">
                <a:latin typeface="Arial" pitchFamily="34" charset="-128"/>
              </a:rPr>
              <a:t> are </a:t>
            </a:r>
            <a:r>
              <a:rPr lang="fr-CH" altLang="fr-FR" sz="2400" b="1" dirty="0" err="1">
                <a:latin typeface="Arial" pitchFamily="34" charset="-128"/>
              </a:rPr>
              <a:t>equally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</a:t>
            </a:r>
            <a:r>
              <a:rPr lang="fr-CH" altLang="fr-FR" sz="2400" b="1" dirty="0">
                <a:latin typeface="Arial" pitchFamily="34" charset="-128"/>
              </a:rPr>
              <a:t>, but…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364" y="2775699"/>
            <a:ext cx="117373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we always believed that syntax is more complex than phonology.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71451" y="3284984"/>
            <a:ext cx="1123316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but this was when treating syntax as a string generator.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71364" y="2242029"/>
            <a:ext cx="79928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in other words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71364" y="3861048"/>
            <a:ext cx="1083720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we missed out on the fact that syntax is not about generating strings, but about generating trees.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71364" y="4675783"/>
            <a:ext cx="1083720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if we take trees into account, the computational complexity of syntax is demoted to the the complexity of phonology, i.e. sub-regular.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52B2414F-3072-60FF-CB82-529FB71F0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4192" y="152636"/>
            <a:ext cx="421246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8288" indent="-268288"/>
            <a:r>
              <a:rPr lang="en-US" sz="1600" dirty="0"/>
              <a:t>Graf, Thomas 2022. Subregular linguistics: bridging theoretical linguistics and formal grammar. Theoretical Linguistics 48: 145-184.</a:t>
            </a:r>
          </a:p>
          <a:p>
            <a:pPr marL="268288" indent="-268288"/>
            <a:r>
              <a:rPr lang="en-US" sz="1600" dirty="0"/>
              <a:t>Stabler, Edward 2019. Three Mathematical Foundations for Syntax. Annual Review of Linguistics 5: 243-260.</a:t>
            </a:r>
          </a:p>
        </p:txBody>
      </p:sp>
    </p:spTree>
    <p:extLst>
      <p:ext uri="{BB962C8B-B14F-4D97-AF65-F5344CB8AC3E}">
        <p14:creationId xmlns:p14="http://schemas.microsoft.com/office/powerpoint/2010/main" val="2597203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1628800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0070C0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0070C0"/>
                </a:solidFill>
              </a:rPr>
              <a:t>Rationale</a:t>
            </a:r>
            <a:r>
              <a:rPr lang="fr-CH" altLang="fr-FR" b="1" dirty="0">
                <a:solidFill>
                  <a:srgbClr val="0070C0"/>
                </a:solidFill>
              </a:rPr>
              <a:t>:</a:t>
            </a:r>
          </a:p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0070C0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0070C0"/>
                </a:solidFill>
              </a:rPr>
              <a:t>No Merge, no </a:t>
            </a:r>
            <a:r>
              <a:rPr lang="fr-CH" altLang="fr-FR" b="1" dirty="0" err="1">
                <a:solidFill>
                  <a:srgbClr val="0070C0"/>
                </a:solidFill>
              </a:rPr>
              <a:t>trees</a:t>
            </a:r>
            <a:endParaRPr lang="fr-CH" altLang="fr-F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02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1F088-5230-824A-AE0F-37A1A5423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3005D11F-B964-F494-C41F-5C2D8C20AA4C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047A4CB1-69AC-72F4-4E49-B9C54E4DE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syntax</a:t>
            </a:r>
            <a:r>
              <a:rPr lang="fr-CH" altLang="fr-FR" sz="2400" b="1" dirty="0">
                <a:latin typeface="Arial" pitchFamily="34" charset="-128"/>
              </a:rPr>
              <a:t> and </a:t>
            </a:r>
            <a:r>
              <a:rPr lang="fr-CH" altLang="fr-FR" sz="2400" b="1" dirty="0" err="1">
                <a:latin typeface="Arial" pitchFamily="34" charset="-128"/>
              </a:rPr>
              <a:t>phonology</a:t>
            </a:r>
            <a:r>
              <a:rPr lang="fr-CH" altLang="fr-FR" sz="2400" b="1" dirty="0">
                <a:latin typeface="Arial" pitchFamily="34" charset="-128"/>
              </a:rPr>
              <a:t> are </a:t>
            </a:r>
            <a:r>
              <a:rPr lang="fr-CH" altLang="fr-FR" sz="2400" b="1" dirty="0" err="1">
                <a:latin typeface="Arial" pitchFamily="34" charset="-128"/>
              </a:rPr>
              <a:t>equally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</a:t>
            </a:r>
            <a:r>
              <a:rPr lang="fr-CH" altLang="fr-FR" sz="2400" b="1" dirty="0">
                <a:latin typeface="Arial" pitchFamily="34" charset="-128"/>
              </a:rPr>
              <a:t>, but…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3832636C-4FCC-A20A-8F19-3C4191956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288" y="224644"/>
            <a:ext cx="331236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8288" indent="-268288"/>
            <a:r>
              <a:rPr lang="nl-NL" sz="1600" dirty="0"/>
              <a:t>Graf, Thomas 2022. </a:t>
            </a:r>
            <a:r>
              <a:rPr lang="nl-NL" sz="1600" dirty="0" err="1"/>
              <a:t>Subregular</a:t>
            </a:r>
            <a:r>
              <a:rPr lang="nl-NL" sz="1600" dirty="0"/>
              <a:t> </a:t>
            </a:r>
            <a:r>
              <a:rPr lang="nl-NL" sz="1600" dirty="0" err="1"/>
              <a:t>linguistics</a:t>
            </a:r>
            <a:r>
              <a:rPr lang="nl-NL" sz="1600" dirty="0"/>
              <a:t>: </a:t>
            </a:r>
            <a:r>
              <a:rPr lang="nl-NL" sz="1600" dirty="0" err="1"/>
              <a:t>bridging</a:t>
            </a:r>
            <a:r>
              <a:rPr lang="nl-NL" sz="1600" dirty="0"/>
              <a:t> </a:t>
            </a:r>
            <a:r>
              <a:rPr lang="nl-NL" sz="1600" dirty="0" err="1"/>
              <a:t>theoretical</a:t>
            </a:r>
            <a:r>
              <a:rPr lang="nl-NL" sz="1600" dirty="0"/>
              <a:t> </a:t>
            </a:r>
            <a:r>
              <a:rPr lang="nl-NL" sz="1600" dirty="0" err="1"/>
              <a:t>linguistics</a:t>
            </a:r>
            <a:r>
              <a:rPr lang="nl-NL" sz="1600" dirty="0"/>
              <a:t>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formal</a:t>
            </a:r>
            <a:r>
              <a:rPr lang="nl-NL" sz="1600" dirty="0"/>
              <a:t> </a:t>
            </a:r>
            <a:r>
              <a:rPr lang="nl-NL" sz="1600" dirty="0" err="1"/>
              <a:t>grammar</a:t>
            </a:r>
            <a:r>
              <a:rPr lang="nl-NL" sz="1600" dirty="0"/>
              <a:t>. </a:t>
            </a:r>
            <a:r>
              <a:rPr lang="nl-NL" sz="1600" dirty="0" err="1"/>
              <a:t>Theoretical</a:t>
            </a:r>
            <a:r>
              <a:rPr lang="nl-NL" sz="1600" dirty="0"/>
              <a:t> </a:t>
            </a:r>
            <a:r>
              <a:rPr lang="nl-NL" sz="1600" dirty="0" err="1"/>
              <a:t>Linguistics</a:t>
            </a:r>
            <a:r>
              <a:rPr lang="nl-NL" sz="1600" dirty="0"/>
              <a:t> 48: 145-184.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18D65F0E-B64B-72F6-0EEF-CFAB1F75F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912764"/>
            <a:ext cx="117373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before: they have different computational complexity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225BCFC7-70AA-982E-DFC8-E748C181F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2422049"/>
            <a:ext cx="1123316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now: by what they generate: trees in syntax, linear strings in phonology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592D0A6C-C9DB-7760-D5C7-D39FA4D8E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379094"/>
            <a:ext cx="79928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so in which way are syntax and phonology different?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6B26A3A6-99EB-758D-0BEA-411AD3169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3303272"/>
            <a:ext cx="9289032" cy="297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consequence: no trees in phonology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as we saw, generating linear strings on top of trees requires computational complexity of at least the Regular level.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but we know that phonology is only Subregular.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therefore phonology cannot have trees: if it did, it would cumulate string and tree language complexity, which we know is at least Regular.</a:t>
            </a:r>
          </a:p>
        </p:txBody>
      </p:sp>
    </p:spTree>
    <p:extLst>
      <p:ext uri="{BB962C8B-B14F-4D97-AF65-F5344CB8AC3E}">
        <p14:creationId xmlns:p14="http://schemas.microsoft.com/office/powerpoint/2010/main" val="106334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B2047-FADA-431F-F69D-6528902D2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C5B181A9-0861-94F2-E5AC-124D300DB2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300FA160-3689-962C-6FA0-D8390A76D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syntax</a:t>
            </a:r>
            <a:r>
              <a:rPr lang="fr-CH" altLang="fr-FR" sz="2400" b="1" dirty="0">
                <a:latin typeface="Arial" pitchFamily="34" charset="-128"/>
              </a:rPr>
              <a:t> and </a:t>
            </a:r>
            <a:r>
              <a:rPr lang="fr-CH" altLang="fr-FR" sz="2400" b="1" dirty="0" err="1">
                <a:latin typeface="Arial" pitchFamily="34" charset="-128"/>
              </a:rPr>
              <a:t>phonology</a:t>
            </a:r>
            <a:r>
              <a:rPr lang="fr-CH" altLang="fr-FR" sz="2400" b="1" dirty="0">
                <a:latin typeface="Arial" pitchFamily="34" charset="-128"/>
              </a:rPr>
              <a:t> are </a:t>
            </a:r>
            <a:r>
              <a:rPr lang="fr-CH" altLang="fr-FR" sz="2400" b="1" dirty="0" err="1">
                <a:latin typeface="Arial" pitchFamily="34" charset="-128"/>
              </a:rPr>
              <a:t>equally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</a:t>
            </a:r>
            <a:r>
              <a:rPr lang="fr-CH" altLang="fr-FR" sz="2400" b="1" dirty="0">
                <a:latin typeface="Arial" pitchFamily="34" charset="-128"/>
              </a:rPr>
              <a:t>, but…</a:t>
            </a:r>
            <a:endParaRPr lang="fr-FR" altLang="fr-FR" sz="2400" b="1" dirty="0">
              <a:latin typeface="Arial" pitchFamily="34" charset="-128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F11BEA7-1DB7-EC6B-CECC-B243718B2A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614298"/>
              </p:ext>
            </p:extLst>
          </p:nvPr>
        </p:nvGraphicFramePr>
        <p:xfrm>
          <a:off x="1199456" y="2240868"/>
          <a:ext cx="9109011" cy="2346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1234">
                  <a:extLst>
                    <a:ext uri="{9D8B030D-6E8A-4147-A177-3AD203B41FA5}">
                      <a16:colId xmlns:a16="http://schemas.microsoft.com/office/drawing/2014/main" val="3027613476"/>
                    </a:ext>
                  </a:extLst>
                </a:gridCol>
                <a:gridCol w="2467278">
                  <a:extLst>
                    <a:ext uri="{9D8B030D-6E8A-4147-A177-3AD203B41FA5}">
                      <a16:colId xmlns:a16="http://schemas.microsoft.com/office/drawing/2014/main" val="195802868"/>
                    </a:ext>
                  </a:extLst>
                </a:gridCol>
                <a:gridCol w="1930051">
                  <a:extLst>
                    <a:ext uri="{9D8B030D-6E8A-4147-A177-3AD203B41FA5}">
                      <a16:colId xmlns:a16="http://schemas.microsoft.com/office/drawing/2014/main" val="3702484257"/>
                    </a:ext>
                  </a:extLst>
                </a:gridCol>
                <a:gridCol w="2570448">
                  <a:extLst>
                    <a:ext uri="{9D8B030D-6E8A-4147-A177-3AD203B41FA5}">
                      <a16:colId xmlns:a16="http://schemas.microsoft.com/office/drawing/2014/main" val="56568832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output of computation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5118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strings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recursive</a:t>
                      </a: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CH" sz="2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trees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28114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at least Regular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(syntax: before)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197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551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Subregular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(syntax: now)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43127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24597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Subregular 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(phonology: now)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838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916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syntax</a:t>
            </a:r>
            <a:r>
              <a:rPr lang="fr-CH" altLang="fr-FR" sz="2400" b="1" dirty="0">
                <a:latin typeface="Arial" pitchFamily="34" charset="-128"/>
              </a:rPr>
              <a:t> and </a:t>
            </a:r>
            <a:r>
              <a:rPr lang="fr-CH" altLang="fr-FR" sz="2400" b="1" dirty="0" err="1">
                <a:latin typeface="Arial" pitchFamily="34" charset="-128"/>
              </a:rPr>
              <a:t>phonology</a:t>
            </a:r>
            <a:r>
              <a:rPr lang="fr-CH" altLang="fr-FR" sz="2400" b="1" dirty="0">
                <a:latin typeface="Arial" pitchFamily="34" charset="-128"/>
              </a:rPr>
              <a:t> are </a:t>
            </a:r>
            <a:r>
              <a:rPr lang="fr-CH" altLang="fr-FR" sz="2400" b="1" dirty="0" err="1">
                <a:latin typeface="Arial" pitchFamily="34" charset="-128"/>
              </a:rPr>
              <a:t>equally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</a:t>
            </a:r>
            <a:r>
              <a:rPr lang="fr-CH" altLang="fr-FR" sz="2400" b="1" dirty="0">
                <a:latin typeface="Arial" pitchFamily="34" charset="-128"/>
              </a:rPr>
              <a:t>, but…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8652284" y="1484784"/>
            <a:ext cx="284431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/>
              <a:t>Heinz, Jeffrey 2023. What's new in mathematical linguistics. Paper presented at the NYI-5, January 20th.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88" y="1088740"/>
            <a:ext cx="8208000" cy="5400000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7896200" y="944724"/>
            <a:ext cx="41044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evolution of the field</a:t>
            </a:r>
          </a:p>
        </p:txBody>
      </p:sp>
    </p:spTree>
    <p:extLst>
      <p:ext uri="{BB962C8B-B14F-4D97-AF65-F5344CB8AC3E}">
        <p14:creationId xmlns:p14="http://schemas.microsoft.com/office/powerpoint/2010/main" val="601761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1197352"/>
            <a:ext cx="8452174" cy="5400000"/>
          </a:xfrm>
          <a:prstGeom prst="rect">
            <a:avLst/>
          </a:prstGeom>
        </p:spPr>
      </p:pic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syntax</a:t>
            </a:r>
            <a:r>
              <a:rPr lang="fr-CH" altLang="fr-FR" sz="2400" b="1" dirty="0">
                <a:latin typeface="Arial" pitchFamily="34" charset="-128"/>
              </a:rPr>
              <a:t> and </a:t>
            </a:r>
            <a:r>
              <a:rPr lang="fr-CH" altLang="fr-FR" sz="2400" b="1" dirty="0" err="1">
                <a:latin typeface="Arial" pitchFamily="34" charset="-128"/>
              </a:rPr>
              <a:t>phonology</a:t>
            </a:r>
            <a:r>
              <a:rPr lang="fr-CH" altLang="fr-FR" sz="2400" b="1" dirty="0">
                <a:latin typeface="Arial" pitchFamily="34" charset="-128"/>
              </a:rPr>
              <a:t> are </a:t>
            </a:r>
            <a:r>
              <a:rPr lang="fr-CH" altLang="fr-FR" sz="2400" b="1" dirty="0" err="1">
                <a:latin typeface="Arial" pitchFamily="34" charset="-128"/>
              </a:rPr>
              <a:t>equally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</a:t>
            </a:r>
            <a:r>
              <a:rPr lang="fr-CH" altLang="fr-FR" sz="2400" b="1" dirty="0">
                <a:latin typeface="Arial" pitchFamily="34" charset="-128"/>
              </a:rPr>
              <a:t>, but…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8652284" y="1484784"/>
            <a:ext cx="284431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/>
              <a:t>Heinz, Jeffrey 2023. What's new in mathematical linguistics. Paper presented at the NYI-5, January 20th.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896200" y="944724"/>
            <a:ext cx="41044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evolution of the field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22A22622-DEF8-79BD-B48B-BAEE69DBB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8348" y="4397040"/>
            <a:ext cx="273630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8288" indent="-268288"/>
            <a:r>
              <a:rPr lang="en-US" sz="1600" dirty="0"/>
              <a:t>Heinz, Jeffrey 2018. The computational nature of phonological generalizations. Phonological Typology, edited by Larry Hyman &amp; Frans Plank, 126-195. Berlin: de Gruyter Mouton.</a:t>
            </a:r>
          </a:p>
        </p:txBody>
      </p:sp>
    </p:spTree>
    <p:extLst>
      <p:ext uri="{BB962C8B-B14F-4D97-AF65-F5344CB8AC3E}">
        <p14:creationId xmlns:p14="http://schemas.microsoft.com/office/powerpoint/2010/main" val="3475375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945324"/>
            <a:ext cx="9074135" cy="5400000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731404" y="4473116"/>
            <a:ext cx="1224136" cy="10801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syntax</a:t>
            </a:r>
            <a:r>
              <a:rPr lang="fr-CH" altLang="fr-FR" sz="2400" b="1" dirty="0">
                <a:latin typeface="Arial" pitchFamily="34" charset="-128"/>
              </a:rPr>
              <a:t> and </a:t>
            </a:r>
            <a:r>
              <a:rPr lang="fr-CH" altLang="fr-FR" sz="2400" b="1" dirty="0" err="1">
                <a:latin typeface="Arial" pitchFamily="34" charset="-128"/>
              </a:rPr>
              <a:t>phonology</a:t>
            </a:r>
            <a:r>
              <a:rPr lang="fr-CH" altLang="fr-FR" sz="2400" b="1" dirty="0">
                <a:latin typeface="Arial" pitchFamily="34" charset="-128"/>
              </a:rPr>
              <a:t> are </a:t>
            </a:r>
            <a:r>
              <a:rPr lang="fr-CH" altLang="fr-FR" sz="2400" b="1" dirty="0" err="1">
                <a:latin typeface="Arial" pitchFamily="34" charset="-128"/>
              </a:rPr>
              <a:t>equally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</a:t>
            </a:r>
            <a:r>
              <a:rPr lang="fr-CH" altLang="fr-FR" sz="2400" b="1" dirty="0">
                <a:latin typeface="Arial" pitchFamily="34" charset="-128"/>
              </a:rPr>
              <a:t>, but…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8652284" y="1484784"/>
            <a:ext cx="284431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60363" indent="-360363"/>
            <a:r>
              <a:rPr lang="en-US" sz="1600" dirty="0"/>
              <a:t>Heinz, Jeffrey 2023. What's new in mathematical linguistics. Paper presented at the NYI-5, January 20th.</a:t>
            </a:r>
          </a:p>
          <a:p>
            <a:pPr marL="360363" indent="-360363"/>
            <a:endParaRPr lang="en-US" sz="1600" dirty="0"/>
          </a:p>
          <a:p>
            <a:pPr marL="360363" indent="-360363"/>
            <a:endParaRPr lang="en-US" sz="1600" dirty="0"/>
          </a:p>
          <a:p>
            <a:pPr marL="360363" indent="-360363"/>
            <a:r>
              <a:rPr lang="en-US" sz="1600" dirty="0"/>
              <a:t>Stabler, Edward 2019. Three Mathematical Foundations for Syntax. Annual Review of Linguistics 5: 243-260.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896200" y="944724"/>
            <a:ext cx="41044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evolution of the field</a:t>
            </a:r>
          </a:p>
        </p:txBody>
      </p:sp>
    </p:spTree>
    <p:extLst>
      <p:ext uri="{BB962C8B-B14F-4D97-AF65-F5344CB8AC3E}">
        <p14:creationId xmlns:p14="http://schemas.microsoft.com/office/powerpoint/2010/main" val="31626855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1053336"/>
            <a:ext cx="8999999" cy="5400000"/>
          </a:xfrm>
          <a:prstGeom prst="rect">
            <a:avLst/>
          </a:prstGeom>
        </p:spPr>
      </p:pic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syntax</a:t>
            </a:r>
            <a:r>
              <a:rPr lang="fr-CH" altLang="fr-FR" sz="2400" b="1" dirty="0">
                <a:latin typeface="Arial" pitchFamily="34" charset="-128"/>
              </a:rPr>
              <a:t> and </a:t>
            </a:r>
            <a:r>
              <a:rPr lang="fr-CH" altLang="fr-FR" sz="2400" b="1" dirty="0" err="1">
                <a:latin typeface="Arial" pitchFamily="34" charset="-128"/>
              </a:rPr>
              <a:t>phonology</a:t>
            </a:r>
            <a:r>
              <a:rPr lang="fr-CH" altLang="fr-FR" sz="2400" b="1" dirty="0">
                <a:latin typeface="Arial" pitchFamily="34" charset="-128"/>
              </a:rPr>
              <a:t> are </a:t>
            </a:r>
            <a:r>
              <a:rPr lang="fr-CH" altLang="fr-FR" sz="2400" b="1" dirty="0" err="1">
                <a:latin typeface="Arial" pitchFamily="34" charset="-128"/>
              </a:rPr>
              <a:t>equally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complex</a:t>
            </a:r>
            <a:r>
              <a:rPr lang="fr-CH" altLang="fr-FR" sz="2400" b="1" dirty="0">
                <a:latin typeface="Arial" pitchFamily="34" charset="-128"/>
              </a:rPr>
              <a:t>, but…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8652284" y="1484784"/>
            <a:ext cx="2844316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60363" indent="-360363"/>
            <a:r>
              <a:rPr lang="en-US" sz="1600" dirty="0"/>
              <a:t>Heinz, Jeffrey 2023. What's new in mathematical linguistics. Paper presented at the NYI-5, January 20th.</a:t>
            </a:r>
          </a:p>
          <a:p>
            <a:pPr marL="360363" indent="-360363"/>
            <a:endParaRPr lang="en-US" sz="1600" dirty="0"/>
          </a:p>
          <a:p>
            <a:pPr marL="360363" indent="-360363"/>
            <a:endParaRPr lang="en-US" sz="1600" dirty="0"/>
          </a:p>
          <a:p>
            <a:pPr marL="360363" indent="-360363"/>
            <a:endParaRPr lang="en-US" sz="1600" dirty="0"/>
          </a:p>
          <a:p>
            <a:pPr marL="360363" indent="-360363"/>
            <a:r>
              <a:rPr lang="nl-NL" sz="1600" dirty="0"/>
              <a:t>Graf, Thomas 2022. </a:t>
            </a:r>
            <a:r>
              <a:rPr lang="nl-NL" sz="1600" dirty="0" err="1"/>
              <a:t>Subregular</a:t>
            </a:r>
            <a:r>
              <a:rPr lang="nl-NL" sz="1600" dirty="0"/>
              <a:t> </a:t>
            </a:r>
            <a:r>
              <a:rPr lang="nl-NL" sz="1600" dirty="0" err="1"/>
              <a:t>linguistics</a:t>
            </a:r>
            <a:r>
              <a:rPr lang="nl-NL" sz="1600" dirty="0"/>
              <a:t>: </a:t>
            </a:r>
            <a:r>
              <a:rPr lang="nl-NL" sz="1600" dirty="0" err="1"/>
              <a:t>bridging</a:t>
            </a:r>
            <a:r>
              <a:rPr lang="nl-NL" sz="1600" dirty="0"/>
              <a:t> </a:t>
            </a:r>
            <a:r>
              <a:rPr lang="nl-NL" sz="1600" dirty="0" err="1"/>
              <a:t>theoretical</a:t>
            </a:r>
            <a:r>
              <a:rPr lang="nl-NL" sz="1600" dirty="0"/>
              <a:t> </a:t>
            </a:r>
            <a:r>
              <a:rPr lang="nl-NL" sz="1600" dirty="0" err="1"/>
              <a:t>linguistics</a:t>
            </a:r>
            <a:r>
              <a:rPr lang="nl-NL" sz="1600" dirty="0"/>
              <a:t>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formal</a:t>
            </a:r>
            <a:r>
              <a:rPr lang="nl-NL" sz="1600" dirty="0"/>
              <a:t> </a:t>
            </a:r>
            <a:r>
              <a:rPr lang="nl-NL" sz="1600" dirty="0" err="1"/>
              <a:t>grammar</a:t>
            </a:r>
            <a:r>
              <a:rPr lang="nl-NL" sz="1600" dirty="0"/>
              <a:t>. </a:t>
            </a:r>
            <a:r>
              <a:rPr lang="nl-NL" sz="1600" dirty="0" err="1"/>
              <a:t>Theoretical</a:t>
            </a:r>
            <a:r>
              <a:rPr lang="nl-NL" sz="1600" dirty="0"/>
              <a:t> </a:t>
            </a:r>
            <a:r>
              <a:rPr lang="nl-NL" sz="1600" dirty="0" err="1"/>
              <a:t>Linguistics</a:t>
            </a:r>
            <a:r>
              <a:rPr lang="nl-NL" sz="1600" dirty="0"/>
              <a:t> 48: 145-184.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896200" y="944724"/>
            <a:ext cx="41044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evolution of the field</a:t>
            </a:r>
          </a:p>
        </p:txBody>
      </p:sp>
    </p:spTree>
    <p:extLst>
      <p:ext uri="{BB962C8B-B14F-4D97-AF65-F5344CB8AC3E}">
        <p14:creationId xmlns:p14="http://schemas.microsoft.com/office/powerpoint/2010/main" val="2298855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609C1-650D-295B-77C7-A33FAE94B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874084E-DCBB-9464-4918-2D3ED26741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487B31"/>
                </a:solidFill>
              </a:rPr>
              <a:t>Convergence</a:t>
            </a:r>
          </a:p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487B31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487B31"/>
                </a:solidFill>
              </a:rPr>
              <a:t>for a </a:t>
            </a:r>
          </a:p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487B31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487B31"/>
                </a:solidFill>
              </a:rPr>
              <a:t>flat </a:t>
            </a:r>
            <a:r>
              <a:rPr lang="fr-CH" altLang="fr-FR" b="1" dirty="0" err="1">
                <a:solidFill>
                  <a:srgbClr val="487B31"/>
                </a:solidFill>
              </a:rPr>
              <a:t>phonology</a:t>
            </a:r>
            <a:endParaRPr lang="fr-CH" altLang="fr-FR" b="1" dirty="0">
              <a:solidFill>
                <a:srgbClr val="487B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2601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74C0D-F0B3-D5BB-41D2-BDC94E038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B6EB3DD7-E335-68CA-3742-B75D371B1B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A870B9D9-2251-0EED-12E1-D8D7D08D7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phonology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without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trees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3F489D59-ABEE-E881-FA0D-8CFDD08EB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088" y="80628"/>
            <a:ext cx="525658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8288" indent="-268288"/>
            <a:r>
              <a:rPr lang="en-US" sz="1600" dirty="0"/>
              <a:t>Raimy, Eric 2000. The phonology and morphology of reduplication. Berlin: Mouton de Gruyter.</a:t>
            </a:r>
            <a:endParaRPr lang="fr-CH" sz="1600" dirty="0"/>
          </a:p>
          <a:p>
            <a:pPr marL="268288" indent="-268288"/>
            <a:r>
              <a:rPr lang="en-US" sz="1600" dirty="0"/>
              <a:t>Samuels, Bridget 2011. Phonological Architecture: A </a:t>
            </a:r>
            <a:r>
              <a:rPr lang="en-US" sz="1600" dirty="0" err="1"/>
              <a:t>Biolinguistic</a:t>
            </a:r>
            <a:r>
              <a:rPr lang="en-US" sz="1600" dirty="0"/>
              <a:t> Perspective. Oxford: OUP.</a:t>
            </a:r>
          </a:p>
          <a:p>
            <a:pPr marL="268288" indent="-268288"/>
            <a:r>
              <a:rPr lang="en-US" sz="1600" dirty="0"/>
              <a:t>Mailhot, Frédéric &amp; Charles Reiss 2007. Computing long-</a:t>
            </a:r>
            <a:r>
              <a:rPr lang="en-US" sz="1600" dirty="0" err="1"/>
              <a:t>distince</a:t>
            </a:r>
            <a:r>
              <a:rPr lang="en-US" sz="1600" dirty="0"/>
              <a:t> dependencies in vowel harmony. Biolinguistics 1: 28-48.</a:t>
            </a:r>
          </a:p>
          <a:p>
            <a:pPr marL="268288" indent="-268288"/>
            <a:r>
              <a:rPr lang="en-US" sz="1600" dirty="0"/>
              <a:t>Nevins, Andrew 2010. Locality in Vowel Harmony. Cambridge, Mass.: MIT Press.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4ACABBBF-BEC9-FEC7-CD5C-28FAD0B12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5256492"/>
            <a:ext cx="117373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from independent lines of thought: mathematical linguistics and phonology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20ADBF40-FE99-53E8-AF9A-4D0BA84AB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5768099"/>
            <a:ext cx="1123316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where neither had the other on the radar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341D6307-6DA7-DC61-A431-5E1E76069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4797152"/>
            <a:ext cx="79928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convergence for a flat phonology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FC92EB9A-BBB6-D3BF-27B8-6CCFE91B6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564337"/>
            <a:ext cx="11017224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phonology without trees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Strict CV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rule-based approaches having developed lateral computation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precedence relationships (e.g. Raimy 2000, Samuels 2011: 132ff)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search and copy (Mailhot &amp; Reiss 2007, Nevins 2010, Samuels 2011: 142ff, Andersson et al. 2020).</a:t>
            </a:r>
          </a:p>
        </p:txBody>
      </p:sp>
    </p:spTree>
    <p:extLst>
      <p:ext uri="{BB962C8B-B14F-4D97-AF65-F5344CB8AC3E}">
        <p14:creationId xmlns:p14="http://schemas.microsoft.com/office/powerpoint/2010/main" val="175831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69C76-F07F-FEA3-BBC8-AECA6EE34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F2AC758-B4D0-2B8A-0908-74058639CD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0070C0"/>
                </a:solidFill>
              </a:rPr>
              <a:t>Argument #2</a:t>
            </a:r>
          </a:p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0070C0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0070C0"/>
                </a:solidFill>
              </a:rPr>
              <a:t>Recursive</a:t>
            </a:r>
            <a:r>
              <a:rPr lang="fr-CH" altLang="fr-FR" b="1" dirty="0">
                <a:solidFill>
                  <a:srgbClr val="0070C0"/>
                </a:solidFill>
              </a:rPr>
              <a:t> </a:t>
            </a:r>
            <a:r>
              <a:rPr lang="fr-CH" altLang="fr-FR" b="1" dirty="0" err="1">
                <a:solidFill>
                  <a:srgbClr val="0070C0"/>
                </a:solidFill>
              </a:rPr>
              <a:t>trees</a:t>
            </a:r>
            <a:r>
              <a:rPr lang="fr-CH" altLang="fr-FR" b="1" dirty="0">
                <a:solidFill>
                  <a:srgbClr val="0070C0"/>
                </a:solidFill>
              </a:rPr>
              <a:t> </a:t>
            </a:r>
          </a:p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0070C0"/>
                </a:solidFill>
              </a:rPr>
              <a:t>overgenerate</a:t>
            </a:r>
            <a:endParaRPr lang="fr-CH" altLang="fr-FR" b="1" dirty="0">
              <a:solidFill>
                <a:srgbClr val="0070C0"/>
              </a:solidFill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D5DD8266-C8BA-236A-83AC-10A70CBA0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224" y="361387"/>
            <a:ext cx="3744416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/>
              <a:t>Scheer, Tobias 2023. Recursion in phonology: anatomy of a misunderstanding. Representing phonological detail. Volume 1: Segmental structure and representations, edited by Jeroen van de </a:t>
            </a:r>
            <a:r>
              <a:rPr lang="en-US" sz="1600" dirty="0" err="1"/>
              <a:t>Weijer</a:t>
            </a:r>
            <a:r>
              <a:rPr lang="en-US" sz="1600" dirty="0"/>
              <a:t>, 265-287. Berlin: de Gruyter.</a:t>
            </a:r>
          </a:p>
        </p:txBody>
      </p:sp>
    </p:spTree>
    <p:extLst>
      <p:ext uri="{BB962C8B-B14F-4D97-AF65-F5344CB8AC3E}">
        <p14:creationId xmlns:p14="http://schemas.microsoft.com/office/powerpoint/2010/main" val="3755561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D0D0F-0A22-8FE4-5C18-84F200200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6F2DD53E-FCF2-EECF-AFC5-89F1071B21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1A773B2C-A811-695E-BFC7-DD4598A2D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Overgeneration</a:t>
            </a:r>
            <a:endParaRPr lang="fr-FR" altLang="fr-FR" sz="2400" b="1" dirty="0">
              <a:latin typeface="Arial" pitchFamily="34" charset="-128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EC42FDD-C305-8B94-D10B-59729410A3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815714"/>
              </p:ext>
            </p:extLst>
          </p:nvPr>
        </p:nvGraphicFramePr>
        <p:xfrm>
          <a:off x="1199456" y="3269774"/>
          <a:ext cx="9109011" cy="2346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1234">
                  <a:extLst>
                    <a:ext uri="{9D8B030D-6E8A-4147-A177-3AD203B41FA5}">
                      <a16:colId xmlns:a16="http://schemas.microsoft.com/office/drawing/2014/main" val="3027613476"/>
                    </a:ext>
                  </a:extLst>
                </a:gridCol>
                <a:gridCol w="2467278">
                  <a:extLst>
                    <a:ext uri="{9D8B030D-6E8A-4147-A177-3AD203B41FA5}">
                      <a16:colId xmlns:a16="http://schemas.microsoft.com/office/drawing/2014/main" val="195802868"/>
                    </a:ext>
                  </a:extLst>
                </a:gridCol>
                <a:gridCol w="1930051">
                  <a:extLst>
                    <a:ext uri="{9D8B030D-6E8A-4147-A177-3AD203B41FA5}">
                      <a16:colId xmlns:a16="http://schemas.microsoft.com/office/drawing/2014/main" val="3702484257"/>
                    </a:ext>
                  </a:extLst>
                </a:gridCol>
                <a:gridCol w="2570448">
                  <a:extLst>
                    <a:ext uri="{9D8B030D-6E8A-4147-A177-3AD203B41FA5}">
                      <a16:colId xmlns:a16="http://schemas.microsoft.com/office/drawing/2014/main" val="56568832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output of computation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5118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strings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recursive</a:t>
                      </a: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CH" sz="2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trees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28114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at least Regular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(syntax: before)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4197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551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Subregular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(syntax: now)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43127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24597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Subregular 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just">
                        <a:buNone/>
                      </a:pPr>
                      <a:r>
                        <a:rPr lang="fr-CH" sz="2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(phonology: now)</a:t>
                      </a:r>
                      <a:endParaRPr lang="fr-FR" sz="2200" b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yes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4130" algn="ctr">
                        <a:buNone/>
                      </a:pPr>
                      <a:r>
                        <a:rPr lang="fr-CH" sz="2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</a:t>
                      </a:r>
                      <a:endParaRPr lang="fr-FR" sz="2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838462"/>
                  </a:ext>
                </a:extLst>
              </a:tr>
            </a:tbl>
          </a:graphicData>
        </a:graphic>
      </p:graphicFrame>
      <p:sp>
        <p:nvSpPr>
          <p:cNvPr id="3" name="Text Box 4">
            <a:extLst>
              <a:ext uri="{FF2B5EF4-FFF2-40B4-BE49-F238E27FC236}">
                <a16:creationId xmlns:a16="http://schemas.microsoft.com/office/drawing/2014/main" id="{E746D30E-1D0D-F807-51ED-26FBDA0F6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319" y="1160748"/>
            <a:ext cx="7740997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if phonology had access to a recursive tree-building device, 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it is surprising that its complexity measure is stuck at the subregular level for the strings that are produced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8360F101-F991-388A-A0B6-75A4AACC6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2364" y="361387"/>
            <a:ext cx="248427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/>
              <a:t>Scheer, Tobias to appear. Advances in mathematical linguistics: phonology is flat. Linguistic Inquiry.</a:t>
            </a:r>
          </a:p>
        </p:txBody>
      </p:sp>
    </p:spTree>
    <p:extLst>
      <p:ext uri="{BB962C8B-B14F-4D97-AF65-F5344CB8AC3E}">
        <p14:creationId xmlns:p14="http://schemas.microsoft.com/office/powerpoint/2010/main" val="1745616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no Merge, no </a:t>
            </a:r>
            <a:r>
              <a:rPr lang="fr-CH" altLang="fr-FR" sz="2400" b="1" dirty="0" err="1">
                <a:latin typeface="Arial" pitchFamily="34" charset="-128"/>
              </a:rPr>
              <a:t>trees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364" y="1700808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 err="1">
                <a:ea typeface="Arial" pitchFamily="34" charset="-128"/>
              </a:rPr>
              <a:t>morpho</a:t>
            </a:r>
            <a:r>
              <a:rPr lang="en-US" altLang="fr-FR" sz="2200" dirty="0">
                <a:ea typeface="Arial" pitchFamily="34" charset="-128"/>
              </a:rPr>
              <a:t>-syntax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71451" y="2060848"/>
            <a:ext cx="849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dominance and hence arboreal structure are the consequence of Merge, and of nothing else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71364" y="2875583"/>
            <a:ext cx="87849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i.e. of the fact of drawing pieces from long term memory and gluing them together. This is called Merge.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71364" y="3826205"/>
            <a:ext cx="79928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phonology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8580276" y="152636"/>
            <a:ext cx="342038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l-NL" sz="1600" dirty="0"/>
              <a:t>Scheer (2004: xliv, 2011: §§45f)</a:t>
            </a:r>
          </a:p>
          <a:p>
            <a:endParaRPr lang="nl-NL" sz="1600" dirty="0"/>
          </a:p>
          <a:p>
            <a:r>
              <a:rPr lang="en-US" sz="1600" dirty="0" err="1"/>
              <a:t>Scheer</a:t>
            </a:r>
            <a:r>
              <a:rPr lang="en-US" sz="1600" dirty="0"/>
              <a:t>, Tobias 2013. Why phonology is flat: the role of concatenation and linearity. Language Sciences 39: 54-74.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71364" y="4239959"/>
            <a:ext cx="6048672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there is no Merge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phonology does not access long term memory in order to retrieve pieces and glue them together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71364" y="6346485"/>
            <a:ext cx="1018913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this is put down in the basic generative architecture: the inverted T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7140116" y="4888903"/>
            <a:ext cx="457250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no Merge - no trees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31C838E9-06AE-7B24-CF40-147CA68CC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053897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70C0"/>
                </a:solidFill>
                <a:ea typeface="Arial" pitchFamily="34" charset="-128"/>
              </a:rPr>
              <a:t>Merge</a:t>
            </a:r>
          </a:p>
        </p:txBody>
      </p:sp>
    </p:spTree>
    <p:extLst>
      <p:ext uri="{BB962C8B-B14F-4D97-AF65-F5344CB8AC3E}">
        <p14:creationId xmlns:p14="http://schemas.microsoft.com/office/powerpoint/2010/main" val="408085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6" grpId="0"/>
      <p:bldP spid="14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21C1E-315D-75F4-27A5-0CEF2911E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6208EA0E-EF50-D535-5F27-0671898DBA6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>
            <a:extLst>
              <a:ext uri="{FF2B5EF4-FFF2-40B4-BE49-F238E27FC236}">
                <a16:creationId xmlns:a16="http://schemas.microsoft.com/office/drawing/2014/main" id="{04E2B0CB-E28C-B2C3-202D-9D5A4B8CF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" y="1772816"/>
            <a:ext cx="10765333" cy="297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Abstract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"This paper argues that phonological representations are not trees, but strings structured through boundary symbols.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Because trees are richer in information than strings, our main argument rests on a demonstration that tree-based phonology is too strong, in that it allows rules for which there is no empirical basis."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 overgeneration</a:t>
            </a:r>
            <a:endParaRPr lang="en-US" altLang="fr-FR" sz="2200" dirty="0">
              <a:ea typeface="Arial" pitchFamily="34" charset="-128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7A4DE439-47E6-08DA-D3E6-4B1A3E30D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4312" y="361387"/>
            <a:ext cx="280831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err="1"/>
              <a:t>Neeleman</a:t>
            </a:r>
            <a:r>
              <a:rPr lang="en-US" sz="1600" dirty="0"/>
              <a:t>, Ad &amp; Hans van de Koot 2006. On syntactic and phonological representations. Lingua 116: 1524-1552.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8CADF0F6-ACCE-31FA-CDD0-94CB9F54C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568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Overgeneration</a:t>
            </a:r>
            <a:endParaRPr lang="fr-FR" altLang="fr-FR" sz="2400" b="1" dirty="0">
              <a:latin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11885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B45D9-B836-E2BE-057D-E733AE65A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2C74BB6B-0354-64ED-2E25-D4BA563963F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>
            <a:extLst>
              <a:ext uri="{FF2B5EF4-FFF2-40B4-BE49-F238E27FC236}">
                <a16:creationId xmlns:a16="http://schemas.microsoft.com/office/drawing/2014/main" id="{AA0AB91F-36F2-8869-6A47-1A00F9E3C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" y="2208634"/>
            <a:ext cx="10765333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"We discuss three contrasts between syntax and phonology that can be understood if phonology lacks trees.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 first is that syntax has recursive structures, whereas phonology does not.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 second is that syntax allows nonterminal nodes with feature content (as a result of percolation), but that no convincing case can be made for the feature content of putative nonterminal nodes in phonology.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Finally, syntactic dependencies are conditioned by c-command, while phonological dependencies are, by and large, conditioned by adjacency"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0CB194D3-A333-6FC8-1F55-3071D3AC3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4312" y="361387"/>
            <a:ext cx="280831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err="1"/>
              <a:t>Neeleman</a:t>
            </a:r>
            <a:r>
              <a:rPr lang="en-US" sz="1600" dirty="0"/>
              <a:t>, Ad &amp; Hans van de Koot 2006. On syntactic and phonological representations. Lingua 116: 1524-1552.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E011A0AC-3264-DA2C-9D41-BEFC1757F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568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Overgeneration</a:t>
            </a:r>
            <a:endParaRPr lang="fr-FR" altLang="fr-FR" sz="2400" b="1" dirty="0">
              <a:latin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60104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96AC7-6A02-CAA9-2392-95AA2E0BA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DD1C847F-6A44-4202-CF95-B1D8D9227749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>
            <a:extLst>
              <a:ext uri="{FF2B5EF4-FFF2-40B4-BE49-F238E27FC236}">
                <a16:creationId xmlns:a16="http://schemas.microsoft.com/office/drawing/2014/main" id="{EEF8F689-458F-9BE1-128A-0DDE33A4A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" y="2205442"/>
            <a:ext cx="10765333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"The second and third difference between syntax and phonology can also be used to demonstrate that a </a:t>
            </a:r>
            <a:r>
              <a:rPr lang="en-US" altLang="fr-FR" sz="2200" dirty="0" err="1">
                <a:ea typeface="Arial" pitchFamily="34" charset="-128"/>
              </a:rPr>
              <a:t>treebased</a:t>
            </a:r>
            <a:r>
              <a:rPr lang="en-US" altLang="fr-FR" sz="2200" dirty="0">
                <a:ea typeface="Arial" pitchFamily="34" charset="-128"/>
              </a:rPr>
              <a:t> phonology is too weak,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in that independently motivated conditions on trees do not allow existing phonological rules."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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undergeneration</a:t>
            </a:r>
            <a:endParaRPr lang="en-US" altLang="fr-FR" sz="2200" dirty="0">
              <a:ea typeface="Arial" pitchFamily="34" charset="-128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8736F23E-2847-7130-2732-AAC827BD9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4312" y="361387"/>
            <a:ext cx="280831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err="1"/>
              <a:t>Neeleman</a:t>
            </a:r>
            <a:r>
              <a:rPr lang="en-US" sz="1600" dirty="0"/>
              <a:t>, Ad &amp; Hans van de Koot 2006. On syntactic and phonological representations. Lingua 116: 1524-1552.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2F111B41-FF85-3900-B928-609DDBFFC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Overgeneration</a:t>
            </a:r>
            <a:endParaRPr lang="fr-FR" altLang="fr-FR" sz="2400" b="1" dirty="0">
              <a:latin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22915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377591" y="752062"/>
            <a:ext cx="4208057" cy="1311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9908230" y="5293451"/>
            <a:ext cx="2135679" cy="769441"/>
          </a:xfrm>
          <a:prstGeom prst="rect">
            <a:avLst/>
          </a:prstGeom>
          <a:noFill/>
          <a:ln w="2540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defTabSz="808038">
              <a:tabLst>
                <a:tab pos="177800" algn="l"/>
                <a:tab pos="2336800" algn="l"/>
                <a:tab pos="3589338" algn="l"/>
              </a:tabLst>
            </a:pPr>
            <a:r>
              <a:rPr lang="en-US" altLang="fr-FR" sz="2200" dirty="0">
                <a:ea typeface="Arial" pitchFamily="34" charset="-128"/>
              </a:rPr>
              <a:t>projection from lower items</a:t>
            </a:r>
            <a:endParaRPr lang="fr-CH" altLang="fr-FR" sz="2200" dirty="0">
              <a:ea typeface="Arial" pitchFamily="34" charset="-128"/>
            </a:endParaRPr>
          </a:p>
        </p:txBody>
      </p:sp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345348"/>
              </p:ext>
            </p:extLst>
          </p:nvPr>
        </p:nvGraphicFramePr>
        <p:xfrm>
          <a:off x="93023" y="2564904"/>
          <a:ext cx="9405259" cy="38815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2713">
                  <a:extLst>
                    <a:ext uri="{9D8B030D-6E8A-4147-A177-3AD203B41FA5}">
                      <a16:colId xmlns:a16="http://schemas.microsoft.com/office/drawing/2014/main" val="3152336231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1731902993"/>
                    </a:ext>
                  </a:extLst>
                </a:gridCol>
                <a:gridCol w="554236">
                  <a:extLst>
                    <a:ext uri="{9D8B030D-6E8A-4147-A177-3AD203B41FA5}">
                      <a16:colId xmlns:a16="http://schemas.microsoft.com/office/drawing/2014/main" val="2608534730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2705818474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303525675"/>
                    </a:ext>
                  </a:extLst>
                </a:gridCol>
                <a:gridCol w="554236">
                  <a:extLst>
                    <a:ext uri="{9D8B030D-6E8A-4147-A177-3AD203B41FA5}">
                      <a16:colId xmlns:a16="http://schemas.microsoft.com/office/drawing/2014/main" val="3951268655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3964378143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1782666035"/>
                    </a:ext>
                  </a:extLst>
                </a:gridCol>
                <a:gridCol w="554236">
                  <a:extLst>
                    <a:ext uri="{9D8B030D-6E8A-4147-A177-3AD203B41FA5}">
                      <a16:colId xmlns:a16="http://schemas.microsoft.com/office/drawing/2014/main" val="1449547689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800801342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361495947"/>
                    </a:ext>
                  </a:extLst>
                </a:gridCol>
                <a:gridCol w="554236">
                  <a:extLst>
                    <a:ext uri="{9D8B030D-6E8A-4147-A177-3AD203B41FA5}">
                      <a16:colId xmlns:a16="http://schemas.microsoft.com/office/drawing/2014/main" val="1368401743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853733831"/>
                    </a:ext>
                  </a:extLst>
                </a:gridCol>
                <a:gridCol w="554236">
                  <a:extLst>
                    <a:ext uri="{9D8B030D-6E8A-4147-A177-3AD203B41FA5}">
                      <a16:colId xmlns:a16="http://schemas.microsoft.com/office/drawing/2014/main" val="973144813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1709632900"/>
                    </a:ext>
                  </a:extLst>
                </a:gridCol>
                <a:gridCol w="552713">
                  <a:extLst>
                    <a:ext uri="{9D8B030D-6E8A-4147-A177-3AD203B41FA5}">
                      <a16:colId xmlns:a16="http://schemas.microsoft.com/office/drawing/2014/main" val="3828105658"/>
                    </a:ext>
                  </a:extLst>
                </a:gridCol>
                <a:gridCol w="554236">
                  <a:extLst>
                    <a:ext uri="{9D8B030D-6E8A-4147-A177-3AD203B41FA5}">
                      <a16:colId xmlns:a16="http://schemas.microsoft.com/office/drawing/2014/main" val="183297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760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3502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1995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79640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φ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φ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2566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848056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020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3868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064732"/>
                  </a:ext>
                </a:extLst>
              </a:tr>
              <a:tr h="3154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 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9981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8088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|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839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2473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manderanno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subito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ultime</a:t>
                      </a:r>
                      <a:endParaRPr lang="fr-FR" sz="1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cartoline</a:t>
                      </a: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810" marR="381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058380"/>
                  </a:ext>
                </a:extLst>
              </a:tr>
            </a:tbl>
          </a:graphicData>
        </a:graphic>
      </p:graphicFrame>
      <p:grpSp>
        <p:nvGrpSpPr>
          <p:cNvPr id="23" name="Groupe 22"/>
          <p:cNvGrpSpPr/>
          <p:nvPr/>
        </p:nvGrpSpPr>
        <p:grpSpPr>
          <a:xfrm>
            <a:off x="374010" y="2904384"/>
            <a:ext cx="8996171" cy="2978236"/>
            <a:chOff x="1643254" y="3060614"/>
            <a:chExt cx="8996171" cy="2978236"/>
          </a:xfrm>
        </p:grpSpPr>
        <p:grpSp>
          <p:nvGrpSpPr>
            <p:cNvPr id="24" name="Groupe 23"/>
            <p:cNvGrpSpPr/>
            <p:nvPr/>
          </p:nvGrpSpPr>
          <p:grpSpPr>
            <a:xfrm>
              <a:off x="2733675" y="5791200"/>
              <a:ext cx="561975" cy="247650"/>
              <a:chOff x="2733675" y="5753100"/>
              <a:chExt cx="561975" cy="247650"/>
            </a:xfrm>
          </p:grpSpPr>
          <p:cxnSp>
            <p:nvCxnSpPr>
              <p:cNvPr id="67" name="Connecteur droit 66"/>
              <p:cNvCxnSpPr/>
              <p:nvPr/>
            </p:nvCxnSpPr>
            <p:spPr>
              <a:xfrm flipV="1">
                <a:off x="2733675" y="5753100"/>
                <a:ext cx="295275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67"/>
              <p:cNvCxnSpPr/>
              <p:nvPr/>
            </p:nvCxnSpPr>
            <p:spPr>
              <a:xfrm flipH="1" flipV="1">
                <a:off x="3028950" y="5753100"/>
                <a:ext cx="266700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e 24"/>
            <p:cNvGrpSpPr/>
            <p:nvPr/>
          </p:nvGrpSpPr>
          <p:grpSpPr>
            <a:xfrm>
              <a:off x="3838383" y="5791200"/>
              <a:ext cx="561975" cy="247650"/>
              <a:chOff x="2733675" y="5753100"/>
              <a:chExt cx="561975" cy="247650"/>
            </a:xfrm>
          </p:grpSpPr>
          <p:cxnSp>
            <p:nvCxnSpPr>
              <p:cNvPr id="65" name="Connecteur droit 64"/>
              <p:cNvCxnSpPr/>
              <p:nvPr/>
            </p:nvCxnSpPr>
            <p:spPr>
              <a:xfrm flipV="1">
                <a:off x="2733675" y="5753100"/>
                <a:ext cx="295275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/>
              <p:cNvCxnSpPr/>
              <p:nvPr/>
            </p:nvCxnSpPr>
            <p:spPr>
              <a:xfrm flipH="1" flipV="1">
                <a:off x="3028950" y="5753100"/>
                <a:ext cx="266700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e 25"/>
            <p:cNvGrpSpPr/>
            <p:nvPr/>
          </p:nvGrpSpPr>
          <p:grpSpPr>
            <a:xfrm>
              <a:off x="8810433" y="5791200"/>
              <a:ext cx="561975" cy="247650"/>
              <a:chOff x="2733675" y="5753100"/>
              <a:chExt cx="561975" cy="247650"/>
            </a:xfrm>
          </p:grpSpPr>
          <p:cxnSp>
            <p:nvCxnSpPr>
              <p:cNvPr id="63" name="Connecteur droit 62"/>
              <p:cNvCxnSpPr/>
              <p:nvPr/>
            </p:nvCxnSpPr>
            <p:spPr>
              <a:xfrm flipV="1">
                <a:off x="2733675" y="5753100"/>
                <a:ext cx="295275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/>
              <p:cNvCxnSpPr/>
              <p:nvPr/>
            </p:nvCxnSpPr>
            <p:spPr>
              <a:xfrm flipH="1" flipV="1">
                <a:off x="3028950" y="5753100"/>
                <a:ext cx="266700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e 26"/>
            <p:cNvGrpSpPr/>
            <p:nvPr/>
          </p:nvGrpSpPr>
          <p:grpSpPr>
            <a:xfrm>
              <a:off x="9915333" y="5791200"/>
              <a:ext cx="561975" cy="247650"/>
              <a:chOff x="2733675" y="5753100"/>
              <a:chExt cx="561975" cy="247650"/>
            </a:xfrm>
          </p:grpSpPr>
          <p:cxnSp>
            <p:nvCxnSpPr>
              <p:cNvPr id="61" name="Connecteur droit 60"/>
              <p:cNvCxnSpPr/>
              <p:nvPr/>
            </p:nvCxnSpPr>
            <p:spPr>
              <a:xfrm flipV="1">
                <a:off x="2733675" y="5753100"/>
                <a:ext cx="295275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/>
              <p:cNvCxnSpPr/>
              <p:nvPr/>
            </p:nvCxnSpPr>
            <p:spPr>
              <a:xfrm flipH="1" flipV="1">
                <a:off x="3028950" y="5753100"/>
                <a:ext cx="266700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e 27"/>
            <p:cNvGrpSpPr/>
            <p:nvPr/>
          </p:nvGrpSpPr>
          <p:grpSpPr>
            <a:xfrm>
              <a:off x="4976813" y="5791200"/>
              <a:ext cx="1049983" cy="247650"/>
              <a:chOff x="4976813" y="5753100"/>
              <a:chExt cx="1049983" cy="247650"/>
            </a:xfrm>
          </p:grpSpPr>
          <p:cxnSp>
            <p:nvCxnSpPr>
              <p:cNvPr id="58" name="Connecteur droit 57"/>
              <p:cNvCxnSpPr/>
              <p:nvPr/>
            </p:nvCxnSpPr>
            <p:spPr>
              <a:xfrm flipV="1">
                <a:off x="4976813" y="5753100"/>
                <a:ext cx="528637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58"/>
              <p:cNvCxnSpPr/>
              <p:nvPr/>
            </p:nvCxnSpPr>
            <p:spPr>
              <a:xfrm flipH="1" flipV="1">
                <a:off x="5505450" y="5753100"/>
                <a:ext cx="521346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59"/>
              <p:cNvCxnSpPr/>
              <p:nvPr/>
            </p:nvCxnSpPr>
            <p:spPr>
              <a:xfrm flipH="1" flipV="1">
                <a:off x="5506715" y="5753100"/>
                <a:ext cx="631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e 28"/>
            <p:cNvGrpSpPr/>
            <p:nvPr/>
          </p:nvGrpSpPr>
          <p:grpSpPr>
            <a:xfrm>
              <a:off x="7203341" y="5791200"/>
              <a:ext cx="1049983" cy="247650"/>
              <a:chOff x="4976813" y="5753100"/>
              <a:chExt cx="1049983" cy="247650"/>
            </a:xfrm>
          </p:grpSpPr>
          <p:cxnSp>
            <p:nvCxnSpPr>
              <p:cNvPr id="55" name="Connecteur droit 54"/>
              <p:cNvCxnSpPr/>
              <p:nvPr/>
            </p:nvCxnSpPr>
            <p:spPr>
              <a:xfrm flipV="1">
                <a:off x="4976813" y="5753100"/>
                <a:ext cx="528637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55"/>
              <p:cNvCxnSpPr/>
              <p:nvPr/>
            </p:nvCxnSpPr>
            <p:spPr>
              <a:xfrm flipH="1" flipV="1">
                <a:off x="5505450" y="5753100"/>
                <a:ext cx="521346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/>
              <p:nvPr/>
            </p:nvCxnSpPr>
            <p:spPr>
              <a:xfrm flipH="1" flipV="1">
                <a:off x="5506715" y="5753100"/>
                <a:ext cx="631" cy="24765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e 29"/>
            <p:cNvGrpSpPr/>
            <p:nvPr/>
          </p:nvGrpSpPr>
          <p:grpSpPr>
            <a:xfrm>
              <a:off x="3028950" y="5227320"/>
              <a:ext cx="1090421" cy="266700"/>
              <a:chOff x="3028950" y="5227320"/>
              <a:chExt cx="1090421" cy="266700"/>
            </a:xfrm>
          </p:grpSpPr>
          <p:cxnSp>
            <p:nvCxnSpPr>
              <p:cNvPr id="53" name="Connecteur droit 52"/>
              <p:cNvCxnSpPr/>
              <p:nvPr/>
            </p:nvCxnSpPr>
            <p:spPr>
              <a:xfrm flipV="1">
                <a:off x="3028950" y="5227320"/>
                <a:ext cx="533400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/>
              <p:cNvCxnSpPr/>
              <p:nvPr/>
            </p:nvCxnSpPr>
            <p:spPr>
              <a:xfrm flipH="1" flipV="1">
                <a:off x="3562350" y="5227320"/>
                <a:ext cx="557021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e 30"/>
            <p:cNvGrpSpPr/>
            <p:nvPr/>
          </p:nvGrpSpPr>
          <p:grpSpPr>
            <a:xfrm>
              <a:off x="9129520" y="5227320"/>
              <a:ext cx="1090421" cy="266700"/>
              <a:chOff x="3028950" y="5227320"/>
              <a:chExt cx="1090421" cy="266700"/>
            </a:xfrm>
          </p:grpSpPr>
          <p:cxnSp>
            <p:nvCxnSpPr>
              <p:cNvPr id="51" name="Connecteur droit 50"/>
              <p:cNvCxnSpPr/>
              <p:nvPr/>
            </p:nvCxnSpPr>
            <p:spPr>
              <a:xfrm flipV="1">
                <a:off x="3028950" y="5227320"/>
                <a:ext cx="533400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/>
              <p:cNvCxnSpPr/>
              <p:nvPr/>
            </p:nvCxnSpPr>
            <p:spPr>
              <a:xfrm flipH="1" flipV="1">
                <a:off x="3562350" y="5227320"/>
                <a:ext cx="557021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e 31"/>
            <p:cNvGrpSpPr/>
            <p:nvPr/>
          </p:nvGrpSpPr>
          <p:grpSpPr>
            <a:xfrm>
              <a:off x="1643254" y="4661932"/>
              <a:ext cx="1938147" cy="245745"/>
              <a:chOff x="1643254" y="4661932"/>
              <a:chExt cx="1938147" cy="245745"/>
            </a:xfrm>
          </p:grpSpPr>
          <p:cxnSp>
            <p:nvCxnSpPr>
              <p:cNvPr id="48" name="Connecteur droit 47"/>
              <p:cNvCxnSpPr/>
              <p:nvPr/>
            </p:nvCxnSpPr>
            <p:spPr>
              <a:xfrm flipV="1">
                <a:off x="1643254" y="4661932"/>
                <a:ext cx="1090421" cy="245745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/>
              <p:cNvCxnSpPr/>
              <p:nvPr/>
            </p:nvCxnSpPr>
            <p:spPr>
              <a:xfrm flipH="1" flipV="1">
                <a:off x="2733675" y="4661932"/>
                <a:ext cx="847726" cy="245745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/>
              <p:cNvCxnSpPr/>
              <p:nvPr/>
            </p:nvCxnSpPr>
            <p:spPr>
              <a:xfrm flipV="1">
                <a:off x="2188464" y="4661932"/>
                <a:ext cx="545211" cy="245745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e 32"/>
            <p:cNvGrpSpPr/>
            <p:nvPr/>
          </p:nvGrpSpPr>
          <p:grpSpPr>
            <a:xfrm>
              <a:off x="6639080" y="4647645"/>
              <a:ext cx="1090421" cy="266700"/>
              <a:chOff x="3028950" y="5227320"/>
              <a:chExt cx="1090421" cy="266700"/>
            </a:xfrm>
          </p:grpSpPr>
          <p:cxnSp>
            <p:nvCxnSpPr>
              <p:cNvPr id="46" name="Connecteur droit 45"/>
              <p:cNvCxnSpPr/>
              <p:nvPr/>
            </p:nvCxnSpPr>
            <p:spPr>
              <a:xfrm flipV="1">
                <a:off x="3028950" y="5227320"/>
                <a:ext cx="533400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/>
              <p:cNvCxnSpPr/>
              <p:nvPr/>
            </p:nvCxnSpPr>
            <p:spPr>
              <a:xfrm flipH="1" flipV="1">
                <a:off x="3562350" y="5227320"/>
                <a:ext cx="557021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e 33"/>
            <p:cNvGrpSpPr/>
            <p:nvPr/>
          </p:nvGrpSpPr>
          <p:grpSpPr>
            <a:xfrm>
              <a:off x="7203341" y="4084717"/>
              <a:ext cx="2459579" cy="266700"/>
              <a:chOff x="7203341" y="4084717"/>
              <a:chExt cx="2459579" cy="266700"/>
            </a:xfrm>
          </p:grpSpPr>
          <p:cxnSp>
            <p:nvCxnSpPr>
              <p:cNvPr id="44" name="Connecteur droit 43"/>
              <p:cNvCxnSpPr/>
              <p:nvPr/>
            </p:nvCxnSpPr>
            <p:spPr>
              <a:xfrm flipV="1">
                <a:off x="7203341" y="4084717"/>
                <a:ext cx="1078610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/>
              <p:cNvCxnSpPr/>
              <p:nvPr/>
            </p:nvCxnSpPr>
            <p:spPr>
              <a:xfrm flipH="1" flipV="1">
                <a:off x="8281952" y="4084717"/>
                <a:ext cx="1380968" cy="2667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e 34"/>
            <p:cNvGrpSpPr/>
            <p:nvPr/>
          </p:nvGrpSpPr>
          <p:grpSpPr>
            <a:xfrm>
              <a:off x="2800350" y="4118610"/>
              <a:ext cx="2703922" cy="232807"/>
              <a:chOff x="6974741" y="4084717"/>
              <a:chExt cx="2703922" cy="232807"/>
            </a:xfrm>
          </p:grpSpPr>
          <p:cxnSp>
            <p:nvCxnSpPr>
              <p:cNvPr id="42" name="Connecteur droit 41"/>
              <p:cNvCxnSpPr/>
              <p:nvPr/>
            </p:nvCxnSpPr>
            <p:spPr>
              <a:xfrm flipV="1">
                <a:off x="6974741" y="4084717"/>
                <a:ext cx="1307210" cy="232807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/>
              <p:cNvCxnSpPr/>
              <p:nvPr/>
            </p:nvCxnSpPr>
            <p:spPr>
              <a:xfrm flipH="1" flipV="1">
                <a:off x="8281952" y="4084717"/>
                <a:ext cx="1396711" cy="232807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e 35"/>
            <p:cNvGrpSpPr/>
            <p:nvPr/>
          </p:nvGrpSpPr>
          <p:grpSpPr>
            <a:xfrm>
              <a:off x="4107560" y="3556100"/>
              <a:ext cx="4119666" cy="275947"/>
              <a:chOff x="6092537" y="4084718"/>
              <a:chExt cx="4119666" cy="275947"/>
            </a:xfrm>
          </p:grpSpPr>
          <p:cxnSp>
            <p:nvCxnSpPr>
              <p:cNvPr id="40" name="Connecteur droit 39"/>
              <p:cNvCxnSpPr/>
              <p:nvPr/>
            </p:nvCxnSpPr>
            <p:spPr>
              <a:xfrm flipV="1">
                <a:off x="6092537" y="4084718"/>
                <a:ext cx="2189414" cy="275947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/>
              <p:cNvCxnSpPr/>
              <p:nvPr/>
            </p:nvCxnSpPr>
            <p:spPr>
              <a:xfrm flipH="1" flipV="1">
                <a:off x="8281953" y="4084718"/>
                <a:ext cx="1930250" cy="255667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e 36"/>
            <p:cNvGrpSpPr/>
            <p:nvPr/>
          </p:nvGrpSpPr>
          <p:grpSpPr>
            <a:xfrm>
              <a:off x="6381750" y="3060614"/>
              <a:ext cx="4257675" cy="214478"/>
              <a:chOff x="5301807" y="4084719"/>
              <a:chExt cx="4257675" cy="214478"/>
            </a:xfrm>
          </p:grpSpPr>
          <p:cxnSp>
            <p:nvCxnSpPr>
              <p:cNvPr id="38" name="Connecteur droit 37"/>
              <p:cNvCxnSpPr/>
              <p:nvPr/>
            </p:nvCxnSpPr>
            <p:spPr>
              <a:xfrm flipV="1">
                <a:off x="5301807" y="4084719"/>
                <a:ext cx="2980144" cy="193693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/>
              <p:cNvCxnSpPr/>
              <p:nvPr/>
            </p:nvCxnSpPr>
            <p:spPr>
              <a:xfrm flipH="1" flipV="1">
                <a:off x="8281953" y="4084719"/>
                <a:ext cx="1277529" cy="214478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" name="Connecteur droit 2"/>
          <p:cNvCxnSpPr/>
          <p:nvPr/>
        </p:nvCxnSpPr>
        <p:spPr>
          <a:xfrm>
            <a:off x="93023" y="5221218"/>
            <a:ext cx="1175323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6"/>
          <p:cNvSpPr txBox="1">
            <a:spLocks noChangeArrowheads="1"/>
          </p:cNvSpPr>
          <p:nvPr/>
        </p:nvSpPr>
        <p:spPr bwMode="auto">
          <a:xfrm>
            <a:off x="9908229" y="3675817"/>
            <a:ext cx="1836081" cy="769441"/>
          </a:xfrm>
          <a:prstGeom prst="rect">
            <a:avLst/>
          </a:prstGeom>
          <a:noFill/>
          <a:ln w="2540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defTabSz="808038">
              <a:tabLst>
                <a:tab pos="177800" algn="l"/>
                <a:tab pos="2336800" algn="l"/>
                <a:tab pos="3589338" algn="l"/>
              </a:tabLst>
            </a:pPr>
            <a:r>
              <a:rPr lang="en-US" altLang="fr-FR" sz="2200" dirty="0">
                <a:ea typeface="Arial" pitchFamily="34" charset="-128"/>
              </a:rPr>
              <a:t>projection from nothing</a:t>
            </a:r>
            <a:endParaRPr lang="fr-CH" altLang="fr-FR" sz="2200" dirty="0">
              <a:ea typeface="Arial" pitchFamily="34" charset="-128"/>
            </a:endParaRPr>
          </a:p>
        </p:txBody>
      </p:sp>
      <p:sp>
        <p:nvSpPr>
          <p:cNvPr id="70" name="Text Box 6"/>
          <p:cNvSpPr txBox="1">
            <a:spLocks noChangeArrowheads="1"/>
          </p:cNvSpPr>
          <p:nvPr/>
        </p:nvSpPr>
        <p:spPr bwMode="auto">
          <a:xfrm>
            <a:off x="6466974" y="152636"/>
            <a:ext cx="53536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defTabSz="808038">
              <a:tabLst>
                <a:tab pos="177800" algn="l"/>
                <a:tab pos="2336800" algn="l"/>
                <a:tab pos="3589338" algn="l"/>
              </a:tabLst>
            </a:pPr>
            <a:r>
              <a:rPr lang="en-US" altLang="fr-FR" sz="1600" dirty="0">
                <a:ea typeface="Arial" pitchFamily="34" charset="-128"/>
              </a:rPr>
              <a:t>Nespor, Marina 1999. Stress Domains. Word Prosodic Systems in the Languages of Europe, edited by Harry van der Hulst, 117-159. Berlin: Mouton de Gruyter.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CE4C0192-0575-E923-075C-AB2F857D3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267035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Overgeneration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6F1DCBED-1123-1584-8473-C35C634A6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" y="851808"/>
            <a:ext cx="10765333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illustration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 err="1">
                <a:ea typeface="Arial" pitchFamily="34" charset="-128"/>
              </a:rPr>
              <a:t>Neeleman</a:t>
            </a:r>
            <a:r>
              <a:rPr lang="en-US" altLang="fr-FR" sz="2200" dirty="0">
                <a:ea typeface="Arial" pitchFamily="34" charset="-128"/>
              </a:rPr>
              <a:t> &amp; van de Koot's point 2: no bottom-up labelling of nodes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also: the upper part of the tree comes out of nowhere: this is the only tree in language that is the projection of nothing.</a:t>
            </a:r>
          </a:p>
        </p:txBody>
      </p:sp>
    </p:spTree>
    <p:extLst>
      <p:ext uri="{BB962C8B-B14F-4D97-AF65-F5344CB8AC3E}">
        <p14:creationId xmlns:p14="http://schemas.microsoft.com/office/powerpoint/2010/main" val="313824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7D414-BA91-33F9-504D-5CDCAFB3A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C7CF048-023A-AF90-EF38-AC327D04EA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600200"/>
            <a:ext cx="8229600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2D8923"/>
              </a:solidFill>
            </a:endParaRPr>
          </a:p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2D8923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2D8923"/>
                </a:solidFill>
              </a:rPr>
              <a:t>There </a:t>
            </a:r>
            <a:r>
              <a:rPr lang="fr-CH" altLang="fr-FR" b="1" dirty="0" err="1">
                <a:solidFill>
                  <a:srgbClr val="2D8923"/>
                </a:solidFill>
              </a:rPr>
              <a:t>is</a:t>
            </a:r>
            <a:r>
              <a:rPr lang="fr-CH" altLang="fr-FR" b="1" dirty="0">
                <a:solidFill>
                  <a:srgbClr val="2D8923"/>
                </a:solidFill>
              </a:rPr>
              <a:t> no </a:t>
            </a:r>
            <a:r>
              <a:rPr lang="fr-CH" altLang="fr-FR" b="1" dirty="0" err="1">
                <a:solidFill>
                  <a:srgbClr val="2D8923"/>
                </a:solidFill>
              </a:rPr>
              <a:t>recursion</a:t>
            </a:r>
            <a:r>
              <a:rPr lang="fr-CH" altLang="fr-FR" b="1" dirty="0">
                <a:solidFill>
                  <a:srgbClr val="2D8923"/>
                </a:solidFill>
              </a:rPr>
              <a:t> in </a:t>
            </a:r>
            <a:r>
              <a:rPr lang="fr-CH" altLang="fr-FR" b="1" dirty="0" err="1">
                <a:solidFill>
                  <a:srgbClr val="2D8923"/>
                </a:solidFill>
              </a:rPr>
              <a:t>phonology</a:t>
            </a:r>
            <a:endParaRPr lang="fr-CH" altLang="fr-FR" b="1" dirty="0">
              <a:solidFill>
                <a:srgbClr val="2D8923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2D8923"/>
                </a:solidFill>
              </a:rPr>
              <a:t>…but all of a </a:t>
            </a:r>
            <a:r>
              <a:rPr lang="fr-CH" altLang="fr-FR" b="1" dirty="0" err="1">
                <a:solidFill>
                  <a:srgbClr val="2D8923"/>
                </a:solidFill>
              </a:rPr>
              <a:t>sudden</a:t>
            </a:r>
            <a:r>
              <a:rPr lang="fr-CH" altLang="fr-FR" b="1" dirty="0">
                <a:solidFill>
                  <a:srgbClr val="2D8923"/>
                </a:solidFill>
              </a:rPr>
              <a:t> </a:t>
            </a:r>
            <a:r>
              <a:rPr lang="fr-CH" altLang="fr-FR" b="1" dirty="0" err="1">
                <a:solidFill>
                  <a:srgbClr val="2D8923"/>
                </a:solidFill>
              </a:rPr>
              <a:t>there</a:t>
            </a:r>
            <a:r>
              <a:rPr lang="fr-CH" altLang="fr-FR" b="1" dirty="0">
                <a:solidFill>
                  <a:srgbClr val="2D8923"/>
                </a:solidFill>
              </a:rPr>
              <a:t> </a:t>
            </a:r>
            <a:r>
              <a:rPr lang="fr-CH" altLang="fr-FR" b="1" dirty="0" err="1">
                <a:solidFill>
                  <a:srgbClr val="2D8923"/>
                </a:solidFill>
              </a:rPr>
              <a:t>is</a:t>
            </a:r>
            <a:r>
              <a:rPr lang="fr-CH" altLang="fr-FR" b="1" dirty="0">
                <a:solidFill>
                  <a:srgbClr val="2D8923"/>
                </a:solidFill>
              </a:rPr>
              <a:t>?</a:t>
            </a:r>
            <a:endParaRPr lang="fr-FR" altLang="fr-FR" b="1" dirty="0">
              <a:solidFill>
                <a:srgbClr val="2D89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0121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9480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803275" y="1304764"/>
            <a:ext cx="8208963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200" dirty="0" err="1">
                <a:ea typeface="Arial" pitchFamily="34" charset="-128"/>
              </a:rPr>
              <a:t>it</a:t>
            </a:r>
            <a:r>
              <a:rPr lang="fr-CH" altLang="fr-FR" sz="2200" dirty="0">
                <a:ea typeface="Arial" pitchFamily="34" charset="-128"/>
              </a:rPr>
              <a:t> </a:t>
            </a:r>
            <a:r>
              <a:rPr lang="fr-CH" altLang="fr-FR" sz="2200" dirty="0" err="1">
                <a:ea typeface="Arial" pitchFamily="34" charset="-128"/>
              </a:rPr>
              <a:t>was</a:t>
            </a:r>
            <a:r>
              <a:rPr lang="fr-CH" altLang="fr-FR" sz="2200" dirty="0">
                <a:ea typeface="Arial" pitchFamily="34" charset="-128"/>
              </a:rPr>
              <a:t> once an </a:t>
            </a:r>
            <a:r>
              <a:rPr lang="fr-CH" altLang="fr-FR" sz="2200" dirty="0" err="1">
                <a:ea typeface="Arial" pitchFamily="34" charset="-128"/>
              </a:rPr>
              <a:t>established</a:t>
            </a:r>
            <a:r>
              <a:rPr lang="fr-CH" altLang="fr-FR" sz="2200" dirty="0">
                <a:ea typeface="Arial" pitchFamily="34" charset="-128"/>
              </a:rPr>
              <a:t> and </a:t>
            </a:r>
            <a:r>
              <a:rPr lang="fr-CH" altLang="fr-FR" sz="2200" dirty="0" err="1">
                <a:ea typeface="Arial" pitchFamily="34" charset="-128"/>
              </a:rPr>
              <a:t>uncontroversial</a:t>
            </a:r>
            <a:r>
              <a:rPr lang="fr-CH" altLang="fr-FR" sz="2200" dirty="0">
                <a:ea typeface="Arial" pitchFamily="34" charset="-128"/>
              </a:rPr>
              <a:t> </a:t>
            </a:r>
            <a:r>
              <a:rPr lang="fr-CH" altLang="fr-FR" sz="2200" dirty="0" err="1">
                <a:ea typeface="Arial" pitchFamily="34" charset="-128"/>
              </a:rPr>
              <a:t>fact</a:t>
            </a:r>
            <a:r>
              <a:rPr lang="fr-CH" altLang="fr-FR" sz="2200" dirty="0">
                <a:ea typeface="Arial" pitchFamily="34" charset="-128"/>
              </a:rPr>
              <a:t> </a:t>
            </a:r>
            <a:r>
              <a:rPr lang="fr-CH" altLang="fr-FR" sz="2200" dirty="0" err="1">
                <a:ea typeface="Arial" pitchFamily="34" charset="-128"/>
              </a:rPr>
              <a:t>that</a:t>
            </a:r>
            <a:endParaRPr lang="fr-CH" altLang="fr-FR" sz="2200" dirty="0">
              <a:ea typeface="Arial" pitchFamily="34" charset="-128"/>
            </a:endParaRPr>
          </a:p>
          <a:p>
            <a:pPr marL="0" indent="0" eaLnBrk="1" hangingPunct="1">
              <a:spcBef>
                <a:spcPct val="50000"/>
              </a:spcBef>
            </a:pP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there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is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recursion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in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syntax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, but not in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phonology</a:t>
            </a:r>
            <a:endParaRPr lang="fr-CH" altLang="fr-FR" sz="2200" dirty="0">
              <a:solidFill>
                <a:srgbClr val="0066CC"/>
              </a:solidFill>
              <a:ea typeface="Arial" pitchFamily="34" charset="-128"/>
            </a:endParaRPr>
          </a:p>
          <a:p>
            <a:pPr marL="0" indent="0" eaLnBrk="1" hangingPunct="1">
              <a:spcBef>
                <a:spcPct val="50000"/>
              </a:spcBef>
            </a:pPr>
            <a:r>
              <a:rPr lang="da-DK" altLang="fr-FR" dirty="0">
                <a:ea typeface="Arial" pitchFamily="34" charset="-128"/>
              </a:rPr>
              <a:t>Nespor &amp; Vogel (1986: 2), Kaye et al. (1990: 193), Hauser et al. (2002), Carr (2000: 90, 2006: 642ff), Idsardi (2018)</a:t>
            </a:r>
            <a:endParaRPr lang="fr-FR" altLang="fr-FR" dirty="0">
              <a:ea typeface="Arial" pitchFamily="34" charset="-128"/>
            </a:endParaRPr>
          </a:p>
        </p:txBody>
      </p: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803275" y="3465004"/>
            <a:ext cx="10153265" cy="297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"</a:t>
            </a:r>
            <a:r>
              <a:rPr lang="en-US" altLang="fr-FR" sz="2200" b="1" dirty="0">
                <a:ea typeface="Arial" pitchFamily="34" charset="-128"/>
              </a:rPr>
              <a:t>Recursion consists of embedding a constituent in a constituent of the same type</a:t>
            </a:r>
            <a:r>
              <a:rPr lang="en-US" altLang="fr-FR" sz="2200" dirty="0">
                <a:ea typeface="Arial" pitchFamily="34" charset="-128"/>
              </a:rPr>
              <a:t>, for example a relative clause inside a relative clause (a book that was written by the novelist you met last night), which automatically confers the ability to do so ad libitum (e.g. a book [that was written by the novelist [you met on the night [that we decided to buy the boat [that you liked so much]]]]). </a:t>
            </a:r>
            <a:r>
              <a:rPr lang="en-US" altLang="fr-FR" sz="2200" b="1" dirty="0">
                <a:ea typeface="Arial" pitchFamily="34" charset="-128"/>
              </a:rPr>
              <a:t>This does not exist in phonological structure: a syllable, for instance, cannot be embedded in another syllable</a:t>
            </a:r>
            <a:r>
              <a:rPr lang="en-US" altLang="fr-FR" sz="2200" dirty="0">
                <a:ea typeface="Arial" pitchFamily="34" charset="-128"/>
              </a:rPr>
              <a:t>." (boldface added)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fr-FR" sz="2200" dirty="0" err="1">
                <a:ea typeface="Arial" pitchFamily="34" charset="-128"/>
              </a:rPr>
              <a:t>Pinker</a:t>
            </a:r>
            <a:r>
              <a:rPr lang="fr-FR" altLang="fr-FR" sz="2200" dirty="0">
                <a:ea typeface="Arial" pitchFamily="34" charset="-128"/>
              </a:rPr>
              <a:t> &amp; </a:t>
            </a:r>
            <a:r>
              <a:rPr lang="fr-FR" altLang="fr-FR" sz="2200" dirty="0" err="1">
                <a:ea typeface="Arial" pitchFamily="34" charset="-128"/>
              </a:rPr>
              <a:t>Jackendoff</a:t>
            </a:r>
            <a:r>
              <a:rPr lang="fr-FR" altLang="fr-FR" sz="2200" dirty="0">
                <a:ea typeface="Arial" pitchFamily="34" charset="-128"/>
              </a:rPr>
              <a:t> (2005: 211) </a:t>
            </a:r>
          </a:p>
        </p:txBody>
      </p:sp>
      <p:sp>
        <p:nvSpPr>
          <p:cNvPr id="12294" name="Text Box 3"/>
          <p:cNvSpPr txBox="1">
            <a:spLocks noChangeArrowheads="1"/>
          </p:cNvSpPr>
          <p:nvPr/>
        </p:nvSpPr>
        <p:spPr bwMode="auto">
          <a:xfrm>
            <a:off x="9115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recursion</a:t>
            </a:r>
            <a:r>
              <a:rPr lang="fr-CH" altLang="fr-FR" sz="2400" b="1" dirty="0">
                <a:latin typeface="Arial" pitchFamily="34" charset="-128"/>
              </a:rPr>
              <a:t> all of a </a:t>
            </a:r>
            <a:r>
              <a:rPr lang="fr-CH" altLang="fr-FR" sz="2400" b="1" dirty="0" err="1">
                <a:latin typeface="Arial" pitchFamily="34" charset="-128"/>
              </a:rPr>
              <a:t>sudden</a:t>
            </a:r>
            <a:r>
              <a:rPr lang="fr-CH" altLang="fr-FR" sz="2400" b="1" dirty="0">
                <a:latin typeface="Arial" pitchFamily="34" charset="-128"/>
              </a:rPr>
              <a:t>	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904312" y="361387"/>
            <a:ext cx="280831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/>
              <a:t>Pinker, Steven &amp; Ray </a:t>
            </a:r>
            <a:r>
              <a:rPr lang="en-US" sz="1600" dirty="0" err="1"/>
              <a:t>Jackendoff</a:t>
            </a:r>
            <a:r>
              <a:rPr lang="en-US" sz="1600" dirty="0"/>
              <a:t> 2005. The faculty of language: what's special about it ? Cognition 95: 201-236.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9480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803275" y="1388847"/>
            <a:ext cx="8208963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fr-CH" altLang="fr-FR" sz="2200" dirty="0" err="1">
                <a:ea typeface="Arial" pitchFamily="34" charset="-128"/>
              </a:rPr>
              <a:t>then</a:t>
            </a:r>
            <a:r>
              <a:rPr lang="fr-CH" altLang="fr-FR" sz="2200" dirty="0">
                <a:ea typeface="Arial" pitchFamily="34" charset="-128"/>
              </a:rPr>
              <a:t> </a:t>
            </a:r>
            <a:r>
              <a:rPr lang="fr-CH" altLang="fr-FR" sz="2200" dirty="0" err="1">
                <a:ea typeface="Arial" pitchFamily="34" charset="-128"/>
              </a:rPr>
              <a:t>what</a:t>
            </a:r>
            <a:r>
              <a:rPr lang="fr-CH" altLang="fr-FR" sz="2200" dirty="0">
                <a:ea typeface="Arial" pitchFamily="34" charset="-128"/>
              </a:rPr>
              <a:t> </a:t>
            </a:r>
            <a:r>
              <a:rPr lang="fr-CH" altLang="fr-FR" sz="2200" dirty="0" err="1">
                <a:ea typeface="Arial" pitchFamily="34" charset="-128"/>
              </a:rPr>
              <a:t>authors</a:t>
            </a:r>
            <a:r>
              <a:rPr lang="fr-CH" altLang="fr-FR" sz="2200" dirty="0">
                <a:ea typeface="Arial" pitchFamily="34" charset="-128"/>
              </a:rPr>
              <a:t> call </a:t>
            </a:r>
            <a:r>
              <a:rPr lang="fr-CH" altLang="fr-FR" sz="2200" dirty="0" err="1">
                <a:ea typeface="Arial" pitchFamily="34" charset="-128"/>
              </a:rPr>
              <a:t>recursion</a:t>
            </a:r>
            <a:r>
              <a:rPr lang="fr-CH" altLang="fr-FR" sz="2200" dirty="0">
                <a:ea typeface="Arial" pitchFamily="34" charset="-128"/>
              </a:rPr>
              <a:t> </a:t>
            </a:r>
            <a:r>
              <a:rPr lang="fr-CH" altLang="fr-FR" sz="2200" dirty="0" err="1">
                <a:ea typeface="Arial" pitchFamily="34" charset="-128"/>
              </a:rPr>
              <a:t>entered</a:t>
            </a:r>
            <a:r>
              <a:rPr lang="fr-CH" altLang="fr-FR" sz="2200" dirty="0">
                <a:ea typeface="Arial" pitchFamily="34" charset="-128"/>
              </a:rPr>
              <a:t> </a:t>
            </a:r>
            <a:r>
              <a:rPr lang="fr-CH" altLang="fr-FR" sz="2200" dirty="0" err="1">
                <a:ea typeface="Arial" pitchFamily="34" charset="-128"/>
              </a:rPr>
              <a:t>through</a:t>
            </a:r>
            <a:r>
              <a:rPr lang="fr-CH" altLang="fr-FR" sz="2200" dirty="0">
                <a:ea typeface="Arial" pitchFamily="34" charset="-128"/>
              </a:rPr>
              <a:t> the </a:t>
            </a:r>
            <a:r>
              <a:rPr lang="fr-CH" altLang="fr-FR" sz="2200" dirty="0" err="1">
                <a:ea typeface="Arial" pitchFamily="34" charset="-128"/>
              </a:rPr>
              <a:t>door</a:t>
            </a:r>
            <a:r>
              <a:rPr lang="fr-CH" altLang="fr-FR" sz="2200" dirty="0">
                <a:ea typeface="Arial" pitchFamily="34" charset="-128"/>
              </a:rPr>
              <a:t> of the </a:t>
            </a:r>
            <a:r>
              <a:rPr lang="fr-CH" altLang="fr-FR" sz="2200" dirty="0" err="1">
                <a:ea typeface="Arial" pitchFamily="34" charset="-128"/>
              </a:rPr>
              <a:t>Prosodic</a:t>
            </a:r>
            <a:r>
              <a:rPr lang="fr-CH" altLang="fr-FR" sz="2200" dirty="0">
                <a:ea typeface="Arial" pitchFamily="34" charset="-128"/>
              </a:rPr>
              <a:t> </a:t>
            </a:r>
            <a:r>
              <a:rPr lang="fr-CH" altLang="fr-FR" sz="2200" dirty="0" err="1">
                <a:ea typeface="Arial" pitchFamily="34" charset="-128"/>
              </a:rPr>
              <a:t>Hierarchy</a:t>
            </a:r>
            <a:endParaRPr lang="fr-CH" altLang="fr-FR" sz="2200" dirty="0">
              <a:ea typeface="Arial" pitchFamily="34" charset="-128"/>
            </a:endParaRP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fr-CH" altLang="fr-FR" sz="2200" dirty="0" err="1">
                <a:ea typeface="Arial" pitchFamily="34" charset="-128"/>
              </a:rPr>
              <a:t>Ladd</a:t>
            </a:r>
            <a:r>
              <a:rPr lang="fr-CH" altLang="fr-FR" sz="2200" dirty="0">
                <a:ea typeface="Arial" pitchFamily="34" charset="-128"/>
              </a:rPr>
              <a:t> (1986) on intonation</a:t>
            </a:r>
          </a:p>
        </p:txBody>
      </p: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803138" y="2564904"/>
            <a:ext cx="759698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in the new OT environment, Selkirk (1996) gives up on the Strict Layer Hypothesis (that banned recursion, Selkirk 1981) by demoting </a:t>
            </a:r>
            <a:r>
              <a:rPr lang="en-US" altLang="fr-FR" sz="2200" dirty="0" err="1">
                <a:ea typeface="Arial" pitchFamily="34" charset="-128"/>
              </a:rPr>
              <a:t>nonrecursivity</a:t>
            </a:r>
            <a:r>
              <a:rPr lang="en-US" altLang="fr-FR" sz="2200" dirty="0">
                <a:ea typeface="Arial" pitchFamily="34" charset="-128"/>
              </a:rPr>
              <a:t> to a violable constraint</a:t>
            </a:r>
          </a:p>
        </p:txBody>
      </p:sp>
      <p:sp>
        <p:nvSpPr>
          <p:cNvPr id="12294" name="Text Box 3"/>
          <p:cNvSpPr txBox="1">
            <a:spLocks noChangeArrowheads="1"/>
          </p:cNvSpPr>
          <p:nvPr/>
        </p:nvSpPr>
        <p:spPr bwMode="auto">
          <a:xfrm>
            <a:off x="9115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recursion</a:t>
            </a:r>
            <a:r>
              <a:rPr lang="fr-CH" altLang="fr-FR" sz="2400" b="1" dirty="0">
                <a:latin typeface="Arial" pitchFamily="34" charset="-128"/>
              </a:rPr>
              <a:t> all of a </a:t>
            </a:r>
            <a:r>
              <a:rPr lang="fr-CH" altLang="fr-FR" sz="2400" b="1" dirty="0" err="1">
                <a:latin typeface="Arial" pitchFamily="34" charset="-128"/>
              </a:rPr>
              <a:t>sudden</a:t>
            </a:r>
            <a:r>
              <a:rPr lang="fr-CH" altLang="fr-FR" sz="2400" b="1" dirty="0">
                <a:latin typeface="Arial" pitchFamily="34" charset="-128"/>
              </a:rPr>
              <a:t>	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9120336" y="260648"/>
            <a:ext cx="2808312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9875" marR="0" indent="-269875"/>
            <a:r>
              <a:rPr lang="en-US" sz="1600" dirty="0"/>
              <a:t>Ladd, Robert 1986. </a:t>
            </a:r>
            <a:r>
              <a:rPr lang="en-US" sz="1600" dirty="0" err="1"/>
              <a:t>Intonational</a:t>
            </a:r>
            <a:r>
              <a:rPr lang="en-US" sz="1600" dirty="0"/>
              <a:t> phrasing: the case for recursive prosodic structure. Phonology 3: 311-340.</a:t>
            </a:r>
          </a:p>
          <a:p>
            <a:pPr marL="269875" marR="0" indent="-269875"/>
            <a:endParaRPr lang="en-US" sz="1600" dirty="0"/>
          </a:p>
          <a:p>
            <a:pPr marL="269875" indent="-269875"/>
            <a:r>
              <a:rPr lang="fr-FR" sz="1600" dirty="0"/>
              <a:t>Selkirk, Elisabeth 1996. The </a:t>
            </a:r>
            <a:r>
              <a:rPr lang="fr-FR" sz="1600" dirty="0" err="1"/>
              <a:t>prosodic</a:t>
            </a:r>
            <a:r>
              <a:rPr lang="fr-FR" sz="1600" dirty="0"/>
              <a:t> structure of </a:t>
            </a:r>
            <a:r>
              <a:rPr lang="fr-FR" sz="1600" dirty="0" err="1"/>
              <a:t>function</a:t>
            </a:r>
            <a:r>
              <a:rPr lang="fr-FR" sz="1600" dirty="0"/>
              <a:t> </a:t>
            </a:r>
            <a:r>
              <a:rPr lang="fr-FR" sz="1600" dirty="0" err="1"/>
              <a:t>words</a:t>
            </a:r>
            <a:r>
              <a:rPr lang="fr-FR" sz="1600" dirty="0"/>
              <a:t>. Signal to </a:t>
            </a:r>
            <a:r>
              <a:rPr lang="fr-FR" sz="1600" dirty="0" err="1"/>
              <a:t>syntax</a:t>
            </a:r>
            <a:r>
              <a:rPr lang="fr-FR" sz="1600" dirty="0"/>
              <a:t>: </a:t>
            </a:r>
            <a:r>
              <a:rPr lang="fr-FR" sz="1600" dirty="0" err="1"/>
              <a:t>bootstrapping</a:t>
            </a:r>
            <a:r>
              <a:rPr lang="fr-FR" sz="1600" dirty="0"/>
              <a:t> </a:t>
            </a:r>
            <a:r>
              <a:rPr lang="fr-FR" sz="1600" dirty="0" err="1"/>
              <a:t>from</a:t>
            </a:r>
            <a:r>
              <a:rPr lang="fr-FR" sz="1600" dirty="0"/>
              <a:t> </a:t>
            </a:r>
            <a:r>
              <a:rPr lang="fr-FR" sz="1600" dirty="0" err="1"/>
              <a:t>syntax</a:t>
            </a:r>
            <a:r>
              <a:rPr lang="fr-FR" sz="1600" dirty="0"/>
              <a:t> to </a:t>
            </a:r>
            <a:r>
              <a:rPr lang="fr-FR" sz="1600" dirty="0" err="1"/>
              <a:t>grammar</a:t>
            </a:r>
            <a:r>
              <a:rPr lang="fr-FR" sz="1600" dirty="0"/>
              <a:t> in </a:t>
            </a:r>
            <a:r>
              <a:rPr lang="fr-FR" sz="1600" dirty="0" err="1"/>
              <a:t>early</a:t>
            </a:r>
            <a:r>
              <a:rPr lang="fr-FR" sz="1600" dirty="0"/>
              <a:t> acquisition, </a:t>
            </a:r>
            <a:r>
              <a:rPr lang="fr-FR" sz="1600" dirty="0" err="1"/>
              <a:t>edited</a:t>
            </a:r>
            <a:r>
              <a:rPr lang="fr-FR" sz="1600" dirty="0"/>
              <a:t> by James Morgan &amp; Katherine Demuth, 187-213. </a:t>
            </a:r>
            <a:r>
              <a:rPr lang="fr-FR" sz="1600" dirty="0" err="1"/>
              <a:t>Mahwah</a:t>
            </a:r>
            <a:r>
              <a:rPr lang="fr-FR" sz="1600" dirty="0"/>
              <a:t>, NJ: </a:t>
            </a:r>
            <a:r>
              <a:rPr lang="fr-FR" sz="1600" dirty="0" err="1"/>
              <a:t>Erlbaum</a:t>
            </a:r>
            <a:r>
              <a:rPr lang="fr-FR" sz="1600" dirty="0"/>
              <a:t>.</a:t>
            </a:r>
          </a:p>
          <a:p>
            <a:pPr marL="269875" indent="-269875"/>
            <a:endParaRPr lang="fr-FR" sz="1600" dirty="0"/>
          </a:p>
          <a:p>
            <a:pPr marL="269875" indent="-269875"/>
            <a:r>
              <a:rPr lang="en-US" sz="1600" dirty="0"/>
              <a:t>Selkirk, Elisabeth. 1981. On the nature of phonological representation. In The cognitive representation of speech, edited by J. Anderson, J. Laver &amp; T. Meyers, 379-388. North Holland.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03275" y="3969060"/>
            <a:ext cx="759698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since then the literature abounds in recursive analyses of higher items of the Prosodic Hierarchy: </a:t>
            </a:r>
            <a:r>
              <a:rPr lang="en-US" altLang="fr-FR" sz="2200" dirty="0" err="1">
                <a:ea typeface="Arial" pitchFamily="34" charset="-128"/>
              </a:rPr>
              <a:t>intonational</a:t>
            </a:r>
            <a:r>
              <a:rPr lang="en-US" altLang="fr-FR" sz="2200" dirty="0">
                <a:ea typeface="Arial" pitchFamily="34" charset="-128"/>
              </a:rPr>
              <a:t> phrases contain </a:t>
            </a:r>
            <a:r>
              <a:rPr lang="en-US" altLang="fr-FR" sz="2200" dirty="0" err="1">
                <a:ea typeface="Arial" pitchFamily="34" charset="-128"/>
              </a:rPr>
              <a:t>intonational</a:t>
            </a:r>
            <a:r>
              <a:rPr lang="en-US" altLang="fr-FR" sz="2200" dirty="0">
                <a:ea typeface="Arial" pitchFamily="34" charset="-128"/>
              </a:rPr>
              <a:t> phrases, prosodic words contain prosodic words, etc.</a:t>
            </a:r>
          </a:p>
        </p:txBody>
      </p:sp>
    </p:spTree>
    <p:extLst>
      <p:ext uri="{BB962C8B-B14F-4D97-AF65-F5344CB8AC3E}">
        <p14:creationId xmlns:p14="http://schemas.microsoft.com/office/powerpoint/2010/main" val="41908842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9480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803275" y="1942671"/>
            <a:ext cx="592260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from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there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recursive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structure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was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carried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into</a:t>
            </a:r>
            <a:endParaRPr lang="fr-CH" altLang="fr-FR" sz="2200" dirty="0">
              <a:solidFill>
                <a:srgbClr val="0066CC"/>
              </a:solidFill>
              <a:ea typeface="Arial" pitchFamily="34" charset="-128"/>
            </a:endParaRPr>
          </a:p>
        </p:txBody>
      </p: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803275" y="2410723"/>
            <a:ext cx="7740997" cy="26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syllable structure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recursion under the syllable node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based on the idea that syllabic constituents are projections of Cs and Vs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Smith (1999), van der </a:t>
            </a:r>
            <a:r>
              <a:rPr lang="en-US" altLang="fr-FR" sz="2200" dirty="0" err="1">
                <a:ea typeface="Arial" pitchFamily="34" charset="-128"/>
              </a:rPr>
              <a:t>Hulst</a:t>
            </a:r>
            <a:r>
              <a:rPr lang="en-US" altLang="fr-FR" sz="2200" dirty="0">
                <a:ea typeface="Arial" pitchFamily="34" charset="-128"/>
              </a:rPr>
              <a:t> (2010), GP2.0 </a:t>
            </a:r>
            <a:r>
              <a:rPr lang="en-US" altLang="fr-FR" sz="2200" dirty="0" err="1">
                <a:ea typeface="Arial" pitchFamily="34" charset="-128"/>
              </a:rPr>
              <a:t>Pöchtrager</a:t>
            </a:r>
            <a:r>
              <a:rPr lang="en-US" altLang="fr-FR" sz="2200" dirty="0">
                <a:ea typeface="Arial" pitchFamily="34" charset="-128"/>
              </a:rPr>
              <a:t> &amp; Kaye (2013)</a:t>
            </a:r>
          </a:p>
        </p:txBody>
      </p:sp>
      <p:sp>
        <p:nvSpPr>
          <p:cNvPr id="12294" name="Text Box 3"/>
          <p:cNvSpPr txBox="1">
            <a:spLocks noChangeArrowheads="1"/>
          </p:cNvSpPr>
          <p:nvPr/>
        </p:nvSpPr>
        <p:spPr bwMode="auto">
          <a:xfrm>
            <a:off x="9115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recursion</a:t>
            </a:r>
            <a:r>
              <a:rPr lang="fr-CH" altLang="fr-FR" sz="2400" b="1" dirty="0">
                <a:latin typeface="Arial" pitchFamily="34" charset="-128"/>
              </a:rPr>
              <a:t> all of a </a:t>
            </a:r>
            <a:r>
              <a:rPr lang="fr-CH" altLang="fr-FR" sz="2400" b="1" dirty="0" err="1">
                <a:latin typeface="Arial" pitchFamily="34" charset="-128"/>
              </a:rPr>
              <a:t>sudden</a:t>
            </a:r>
            <a:r>
              <a:rPr lang="fr-CH" altLang="fr-FR" sz="2400" b="1" dirty="0">
                <a:latin typeface="Arial" pitchFamily="34" charset="-128"/>
              </a:rPr>
              <a:t>	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328248" y="117693"/>
            <a:ext cx="3636404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 err="1"/>
              <a:t>Hulst</a:t>
            </a:r>
            <a:r>
              <a:rPr lang="en-US" sz="1600" dirty="0"/>
              <a:t>, Harry van der 2010. A note on recursion in phonology. Recursion and Human Language, edited by Harry van der </a:t>
            </a:r>
            <a:r>
              <a:rPr lang="en-US" sz="1600" dirty="0" err="1"/>
              <a:t>Hulst</a:t>
            </a:r>
            <a:r>
              <a:rPr lang="en-US" sz="1600" dirty="0"/>
              <a:t>, 301-341. Berlin: de </a:t>
            </a:r>
            <a:r>
              <a:rPr lang="en-US" sz="1600" dirty="0" err="1"/>
              <a:t>Gruyter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Smith, </a:t>
            </a:r>
            <a:r>
              <a:rPr lang="en-US" sz="1600" dirty="0" err="1"/>
              <a:t>Norval</a:t>
            </a:r>
            <a:r>
              <a:rPr lang="en-US" sz="1600" dirty="0"/>
              <a:t> 1999. A preliminary account of some aspects of </a:t>
            </a:r>
            <a:r>
              <a:rPr lang="en-US" sz="1600" dirty="0" err="1"/>
              <a:t>Leurbost</a:t>
            </a:r>
            <a:r>
              <a:rPr lang="en-US" sz="1600" dirty="0"/>
              <a:t> Gaelic syllable structure. The Syllable, Views and Facts, edited by Harry van der </a:t>
            </a:r>
            <a:r>
              <a:rPr lang="en-US" sz="1600" dirty="0" err="1"/>
              <a:t>Hulst</a:t>
            </a:r>
            <a:r>
              <a:rPr lang="en-US" sz="1600" dirty="0"/>
              <a:t> &amp; Nancy Ritter, 577-630. Berlin, New York: de </a:t>
            </a:r>
            <a:r>
              <a:rPr lang="en-US" sz="1600" dirty="0" err="1"/>
              <a:t>Gruyter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 err="1"/>
              <a:t>Pöchtrager</a:t>
            </a:r>
            <a:r>
              <a:rPr lang="en-US" sz="1600" dirty="0"/>
              <a:t>, Markus Alexander &amp; Jonathan Kaye 2013. GP2.0. SOAS Working Papers in Linguistics and Phonetics 16: 51-64.</a:t>
            </a:r>
          </a:p>
        </p:txBody>
      </p:sp>
    </p:spTree>
    <p:extLst>
      <p:ext uri="{BB962C8B-B14F-4D97-AF65-F5344CB8AC3E}">
        <p14:creationId xmlns:p14="http://schemas.microsoft.com/office/powerpoint/2010/main" val="26989264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/>
          <p:cNvGrpSpPr/>
          <p:nvPr/>
        </p:nvGrpSpPr>
        <p:grpSpPr>
          <a:xfrm>
            <a:off x="7104112" y="3851288"/>
            <a:ext cx="1260140" cy="2674056"/>
            <a:chOff x="10776520" y="3679979"/>
            <a:chExt cx="1260140" cy="2674056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76520" y="3679979"/>
              <a:ext cx="1176876" cy="2160000"/>
            </a:xfrm>
            <a:prstGeom prst="rect">
              <a:avLst/>
            </a:prstGeom>
          </p:spPr>
        </p:pic>
        <p:sp>
          <p:nvSpPr>
            <p:cNvPr id="12" name="Text Box 5"/>
            <p:cNvSpPr txBox="1">
              <a:spLocks noChangeArrowheads="1"/>
            </p:cNvSpPr>
            <p:nvPr/>
          </p:nvSpPr>
          <p:spPr bwMode="auto">
            <a:xfrm>
              <a:off x="10811112" y="5769260"/>
              <a:ext cx="122554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</a:pPr>
              <a:r>
                <a:rPr lang="en-US" altLang="fr-FR" sz="1600" dirty="0" err="1">
                  <a:ea typeface="Arial" pitchFamily="34" charset="-128"/>
                </a:rPr>
                <a:t>Nasukawa</a:t>
              </a:r>
              <a:endParaRPr lang="en-US" altLang="fr-FR" sz="1600" dirty="0">
                <a:ea typeface="Arial" pitchFamily="34" charset="-128"/>
              </a:endParaRPr>
            </a:p>
            <a:p>
              <a:pPr algn="ctr" eaLnBrk="1" hangingPunct="1">
                <a:spcBef>
                  <a:spcPts val="0"/>
                </a:spcBef>
              </a:pPr>
              <a:r>
                <a:rPr lang="en-US" altLang="fr-FR" sz="1600" dirty="0">
                  <a:ea typeface="Arial" pitchFamily="34" charset="-128"/>
                </a:rPr>
                <a:t>(2015)</a:t>
              </a:r>
            </a:p>
          </p:txBody>
        </p:sp>
      </p:grpSp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35360" y="1016732"/>
            <a:ext cx="820896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from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there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recursive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structure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was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carried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into</a:t>
            </a:r>
            <a:endParaRPr lang="fr-CH" altLang="fr-FR" sz="2200" dirty="0">
              <a:solidFill>
                <a:srgbClr val="0066CC"/>
              </a:solidFill>
              <a:ea typeface="Arial" pitchFamily="34" charset="-128"/>
            </a:endParaRPr>
          </a:p>
        </p:txBody>
      </p:sp>
      <p:sp>
        <p:nvSpPr>
          <p:cNvPr id="12294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recursion</a:t>
            </a:r>
            <a:r>
              <a:rPr lang="fr-CH" altLang="fr-FR" sz="2400" b="1" dirty="0">
                <a:latin typeface="Arial" pitchFamily="34" charset="-128"/>
              </a:rPr>
              <a:t> all of a </a:t>
            </a:r>
            <a:r>
              <a:rPr lang="fr-CH" altLang="fr-FR" sz="2400" b="1" dirty="0" err="1">
                <a:latin typeface="Arial" pitchFamily="34" charset="-128"/>
              </a:rPr>
              <a:t>sudden</a:t>
            </a:r>
            <a:r>
              <a:rPr lang="fr-CH" altLang="fr-FR" sz="2400" b="1" dirty="0">
                <a:latin typeface="Arial" pitchFamily="34" charset="-128"/>
              </a:rPr>
              <a:t>	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256240" y="116632"/>
            <a:ext cx="3888432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sz="1600" dirty="0" err="1"/>
              <a:t>Nasukawa</a:t>
            </a:r>
            <a:r>
              <a:rPr lang="fr-FR" sz="1600" dirty="0"/>
              <a:t>, </a:t>
            </a:r>
            <a:r>
              <a:rPr lang="fr-FR" sz="1600" dirty="0" err="1"/>
              <a:t>Kuniya</a:t>
            </a:r>
            <a:r>
              <a:rPr lang="fr-FR" sz="1600" dirty="0"/>
              <a:t> 2015. </a:t>
            </a:r>
            <a:r>
              <a:rPr lang="fr-FR" sz="1600" dirty="0" err="1"/>
              <a:t>Recursion</a:t>
            </a:r>
            <a:r>
              <a:rPr lang="fr-FR" sz="1600" dirty="0"/>
              <a:t> in the lexical structure of </a:t>
            </a:r>
            <a:r>
              <a:rPr lang="fr-FR" sz="1600" dirty="0" err="1"/>
              <a:t>morphemes</a:t>
            </a:r>
            <a:r>
              <a:rPr lang="fr-FR" sz="1600" dirty="0"/>
              <a:t>. </a:t>
            </a:r>
            <a:r>
              <a:rPr lang="fr-FR" sz="1600" dirty="0" err="1"/>
              <a:t>Representing</a:t>
            </a:r>
            <a:r>
              <a:rPr lang="fr-FR" sz="1600" dirty="0"/>
              <a:t> Structure in </a:t>
            </a:r>
            <a:r>
              <a:rPr lang="fr-FR" sz="1600" dirty="0" err="1"/>
              <a:t>Phonology</a:t>
            </a:r>
            <a:r>
              <a:rPr lang="fr-FR" sz="1600" dirty="0"/>
              <a:t> and </a:t>
            </a:r>
            <a:r>
              <a:rPr lang="fr-FR" sz="1600" dirty="0" err="1"/>
              <a:t>Syntax</a:t>
            </a:r>
            <a:r>
              <a:rPr lang="fr-FR" sz="1600" dirty="0"/>
              <a:t>, </a:t>
            </a:r>
            <a:r>
              <a:rPr lang="fr-FR" sz="1600" dirty="0" err="1"/>
              <a:t>edited</a:t>
            </a:r>
            <a:r>
              <a:rPr lang="fr-FR" sz="1600" dirty="0"/>
              <a:t> by Marc van </a:t>
            </a:r>
            <a:r>
              <a:rPr lang="fr-FR" sz="1600" dirty="0" err="1"/>
              <a:t>Oostendorp</a:t>
            </a:r>
            <a:r>
              <a:rPr lang="fr-FR" sz="1600" dirty="0"/>
              <a:t> &amp; </a:t>
            </a:r>
            <a:r>
              <a:rPr lang="fr-FR" sz="1600" dirty="0" err="1"/>
              <a:t>Henk</a:t>
            </a:r>
            <a:r>
              <a:rPr lang="fr-FR" sz="1600" dirty="0"/>
              <a:t> van </a:t>
            </a:r>
            <a:r>
              <a:rPr lang="fr-FR" sz="1600" dirty="0" err="1"/>
              <a:t>Riemsdijk</a:t>
            </a:r>
            <a:r>
              <a:rPr lang="fr-FR" sz="1600" dirty="0"/>
              <a:t>, 211-238. Berlin: de </a:t>
            </a:r>
            <a:r>
              <a:rPr lang="fr-FR" sz="1600" dirty="0" err="1"/>
              <a:t>Gruyter</a:t>
            </a:r>
            <a:r>
              <a:rPr lang="fr-FR" sz="1600" dirty="0"/>
              <a:t>.</a:t>
            </a:r>
          </a:p>
          <a:p>
            <a:endParaRPr lang="en-US" sz="1600" dirty="0"/>
          </a:p>
          <a:p>
            <a:r>
              <a:rPr lang="en-US" sz="1600" dirty="0" err="1"/>
              <a:t>Hulst</a:t>
            </a:r>
            <a:r>
              <a:rPr lang="en-US" sz="1600" dirty="0"/>
              <a:t>, Harry van der 2010. A note on recursion in phonology. Recursion and Human Language, edited by Harry van der </a:t>
            </a:r>
            <a:r>
              <a:rPr lang="en-US" sz="1600" dirty="0" err="1"/>
              <a:t>Hulst</a:t>
            </a:r>
            <a:r>
              <a:rPr lang="en-US" sz="1600" dirty="0"/>
              <a:t>, 301-341. Berlin: de </a:t>
            </a:r>
            <a:r>
              <a:rPr lang="en-US" sz="1600" dirty="0" err="1"/>
              <a:t>Gruyter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Vogel, Irene 2020. Life after the strict layer hypothesis. Prosodic studies. Challenges and prospects, edited by </a:t>
            </a:r>
            <a:r>
              <a:rPr lang="en-US" sz="1600" dirty="0" err="1"/>
              <a:t>Hongming</a:t>
            </a:r>
            <a:r>
              <a:rPr lang="en-US" sz="1600" dirty="0"/>
              <a:t> Zhang &amp; </a:t>
            </a:r>
            <a:r>
              <a:rPr lang="en-US" sz="1600" dirty="0" err="1"/>
              <a:t>Youyong</a:t>
            </a:r>
            <a:r>
              <a:rPr lang="en-US" sz="1600" dirty="0"/>
              <a:t> Qian, 9-60. London: Routledge.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35498" y="1664804"/>
            <a:ext cx="686542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segmental structure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nobody has argued that in a feature geometric tree, say, V-Place is dominated by another instance of V-Place, or that laryngeal prime dominates laryngeal</a:t>
            </a:r>
            <a:r>
              <a:rPr lang="en-US" altLang="fr-FR" sz="2200" baseline="30000" dirty="0">
                <a:ea typeface="Arial" pitchFamily="34" charset="-128"/>
              </a:rPr>
              <a:t>0</a:t>
            </a:r>
            <a:r>
              <a:rPr lang="en-US" altLang="fr-FR" sz="2200" dirty="0">
                <a:ea typeface="Arial" pitchFamily="34" charset="-128"/>
              </a:rPr>
              <a:t>.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save one exception: </a:t>
            </a:r>
            <a:r>
              <a:rPr lang="en-US" altLang="fr-FR" sz="2200" dirty="0" err="1">
                <a:ea typeface="Arial" pitchFamily="34" charset="-128"/>
              </a:rPr>
              <a:t>Nasukawa's</a:t>
            </a:r>
            <a:r>
              <a:rPr lang="en-US" altLang="fr-FR" sz="2200" dirty="0">
                <a:ea typeface="Arial" pitchFamily="34" charset="-128"/>
              </a:rPr>
              <a:t> Precedence-free Phonology where an Element, A for example, projects to A' and A'' 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40073" y="4941168"/>
            <a:ext cx="6403999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ts val="0"/>
              </a:spcBef>
            </a:pPr>
            <a:r>
              <a:rPr lang="fr-CH" altLang="fr-FR" sz="2200" dirty="0" err="1">
                <a:ea typeface="Arial" pitchFamily="34" charset="-128"/>
              </a:rPr>
              <a:t>survey</a:t>
            </a:r>
            <a:r>
              <a:rPr lang="fr-CH" altLang="fr-FR" sz="2200" dirty="0">
                <a:ea typeface="Arial" pitchFamily="34" charset="-128"/>
              </a:rPr>
              <a:t> of </a:t>
            </a:r>
            <a:r>
              <a:rPr lang="fr-CH" altLang="fr-FR" sz="2200" dirty="0" err="1">
                <a:ea typeface="Arial" pitchFamily="34" charset="-128"/>
              </a:rPr>
              <a:t>recursive</a:t>
            </a:r>
            <a:r>
              <a:rPr lang="fr-CH" altLang="fr-FR" sz="2200" dirty="0">
                <a:ea typeface="Arial" pitchFamily="34" charset="-128"/>
              </a:rPr>
              <a:t> structure in </a:t>
            </a:r>
            <a:r>
              <a:rPr lang="fr-CH" altLang="fr-FR" sz="2200" dirty="0" err="1">
                <a:ea typeface="Arial" pitchFamily="34" charset="-128"/>
              </a:rPr>
              <a:t>phonology</a:t>
            </a:r>
            <a:r>
              <a:rPr lang="fr-CH" altLang="fr-FR" sz="2200" dirty="0">
                <a:ea typeface="Arial" pitchFamily="34" charset="-128"/>
              </a:rPr>
              <a:t>: </a:t>
            </a:r>
          </a:p>
          <a:p>
            <a:pPr marL="342900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H" altLang="fr-FR" sz="2200" dirty="0">
                <a:ea typeface="Arial" pitchFamily="34" charset="-128"/>
              </a:rPr>
              <a:t>van der </a:t>
            </a:r>
            <a:r>
              <a:rPr lang="fr-CH" altLang="fr-FR" sz="2200" dirty="0" err="1">
                <a:ea typeface="Arial" pitchFamily="34" charset="-128"/>
              </a:rPr>
              <a:t>Hulst</a:t>
            </a:r>
            <a:r>
              <a:rPr lang="fr-CH" altLang="fr-FR" sz="2200" dirty="0">
                <a:ea typeface="Arial" pitchFamily="34" charset="-128"/>
              </a:rPr>
              <a:t> (2010) (in the book </a:t>
            </a:r>
            <a:r>
              <a:rPr lang="fr-CH" altLang="fr-FR" sz="2200" dirty="0" err="1">
                <a:ea typeface="Arial" pitchFamily="34" charset="-128"/>
              </a:rPr>
              <a:t>he</a:t>
            </a:r>
            <a:r>
              <a:rPr lang="fr-CH" altLang="fr-FR" sz="2200" dirty="0">
                <a:ea typeface="Arial" pitchFamily="34" charset="-128"/>
              </a:rPr>
              <a:t> </a:t>
            </a:r>
            <a:r>
              <a:rPr lang="fr-CH" altLang="fr-FR" sz="2200" dirty="0" err="1">
                <a:ea typeface="Arial" pitchFamily="34" charset="-128"/>
              </a:rPr>
              <a:t>edited</a:t>
            </a:r>
            <a:r>
              <a:rPr lang="fr-CH" altLang="fr-FR" sz="2200" dirty="0">
                <a:ea typeface="Arial" pitchFamily="34" charset="-128"/>
              </a:rPr>
              <a:t> on </a:t>
            </a:r>
            <a:r>
              <a:rPr lang="fr-CH" altLang="fr-FR" sz="2200" dirty="0" err="1">
                <a:ea typeface="Arial" pitchFamily="34" charset="-128"/>
              </a:rPr>
              <a:t>recursion</a:t>
            </a:r>
            <a:r>
              <a:rPr lang="fr-CH" altLang="fr-FR" sz="2200" dirty="0">
                <a:ea typeface="Arial" pitchFamily="34" charset="-128"/>
              </a:rPr>
              <a:t> </a:t>
            </a:r>
            <a:r>
              <a:rPr lang="fr-CH" altLang="fr-FR" sz="2200" dirty="0" err="1">
                <a:ea typeface="Arial" pitchFamily="34" charset="-128"/>
              </a:rPr>
              <a:t>language</a:t>
            </a:r>
            <a:r>
              <a:rPr lang="fr-CH" altLang="fr-FR" sz="2200" dirty="0">
                <a:ea typeface="Arial" pitchFamily="34" charset="-128"/>
              </a:rPr>
              <a:t>). </a:t>
            </a:r>
          </a:p>
          <a:p>
            <a:pPr marL="342900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nl-NL" altLang="fr-FR" sz="2200" dirty="0">
                <a:ea typeface="Arial" pitchFamily="34" charset="-128"/>
              </a:rPr>
              <a:t>Vogel (2012: 42ff, 2020: 19ff)</a:t>
            </a:r>
            <a:endParaRPr lang="fr-CH" altLang="fr-FR" sz="2200" dirty="0">
              <a:ea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0634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35360" y="1016732"/>
            <a:ext cx="820896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this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is</a:t>
            </a:r>
            <a:r>
              <a:rPr lang="fr-CH" altLang="fr-FR" sz="2200" dirty="0">
                <a:solidFill>
                  <a:srgbClr val="0066CC"/>
                </a:solidFill>
                <a:ea typeface="Arial" pitchFamily="34" charset="-128"/>
              </a:rPr>
              <a:t> a </a:t>
            </a:r>
            <a:r>
              <a:rPr lang="fr-CH" altLang="fr-FR" sz="2200" dirty="0" err="1">
                <a:solidFill>
                  <a:srgbClr val="0066CC"/>
                </a:solidFill>
                <a:ea typeface="Arial" pitchFamily="34" charset="-128"/>
              </a:rPr>
              <a:t>misunderstanding</a:t>
            </a:r>
            <a:endParaRPr lang="fr-CH" altLang="fr-FR" sz="2200" dirty="0">
              <a:solidFill>
                <a:srgbClr val="0066CC"/>
              </a:solidFill>
              <a:ea typeface="Arial" pitchFamily="34" charset="-128"/>
            </a:endParaRPr>
          </a:p>
        </p:txBody>
      </p:sp>
      <p:sp>
        <p:nvSpPr>
          <p:cNvPr id="12294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a </a:t>
            </a:r>
            <a:r>
              <a:rPr lang="fr-CH" altLang="fr-FR" sz="2400" b="1" dirty="0" err="1">
                <a:latin typeface="Arial" pitchFamily="34" charset="-128"/>
              </a:rPr>
              <a:t>misunderstanding</a:t>
            </a:r>
            <a:r>
              <a:rPr lang="fr-CH" altLang="fr-FR" sz="2400" b="1" dirty="0">
                <a:latin typeface="Arial" pitchFamily="34" charset="-128"/>
              </a:rPr>
              <a:t>	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35498" y="1664804"/>
            <a:ext cx="1029700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there is no recursion in phonology 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35360" y="3789040"/>
            <a:ext cx="10297006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authors mistakenly believe that phonological structure is recursive when it is only embedding, i.e. never self-embedding: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 and B have a dominance relation,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but are not of the same kind.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35360" y="2204864"/>
            <a:ext cx="1029700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recursion = </a:t>
            </a: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self</a:t>
            </a:r>
            <a:r>
              <a:rPr lang="en-US" altLang="fr-FR" sz="2200" dirty="0">
                <a:ea typeface="Arial" pitchFamily="34" charset="-128"/>
              </a:rPr>
              <a:t>-embedding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items A and B are embedded = one dominates the other (in a tree)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they are of the same kind: a CP, DP, etc.</a:t>
            </a:r>
          </a:p>
        </p:txBody>
      </p:sp>
    </p:spTree>
    <p:extLst>
      <p:ext uri="{BB962C8B-B14F-4D97-AF65-F5344CB8AC3E}">
        <p14:creationId xmlns:p14="http://schemas.microsoft.com/office/powerpoint/2010/main" val="67263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Line 7"/>
          <p:cNvSpPr>
            <a:spLocks noChangeShapeType="1"/>
          </p:cNvSpPr>
          <p:nvPr/>
        </p:nvSpPr>
        <p:spPr bwMode="auto">
          <a:xfrm>
            <a:off x="377825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2532" name="Text Box 25"/>
          <p:cNvSpPr txBox="1">
            <a:spLocks noChangeArrowheads="1"/>
          </p:cNvSpPr>
          <p:nvPr/>
        </p:nvSpPr>
        <p:spPr bwMode="auto">
          <a:xfrm>
            <a:off x="292100" y="1851025"/>
            <a:ext cx="18351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7800" algn="l"/>
                <a:tab pos="2336800" algn="l"/>
                <a:tab pos="421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CH" altLang="fr-FR" sz="2200">
                <a:ea typeface="Arial" pitchFamily="34" charset="-128"/>
              </a:rPr>
              <a:t>Lexicon 1</a:t>
            </a:r>
          </a:p>
          <a:p>
            <a:pPr algn="ctr" eaLnBrk="1" hangingPunct="1"/>
            <a:r>
              <a:rPr lang="fr-CH" altLang="fr-FR">
                <a:ea typeface="Arial" pitchFamily="34" charset="-128"/>
              </a:rPr>
              <a:t>(synt. items)</a:t>
            </a:r>
            <a:endParaRPr lang="fr-FR" altLang="fr-FR">
              <a:ea typeface="Arial" pitchFamily="34" charset="-128"/>
            </a:endParaRPr>
          </a:p>
        </p:txBody>
      </p:sp>
      <p:grpSp>
        <p:nvGrpSpPr>
          <p:cNvPr id="19" name="Groupe 18"/>
          <p:cNvGrpSpPr>
            <a:grpSpLocks/>
          </p:cNvGrpSpPr>
          <p:nvPr/>
        </p:nvGrpSpPr>
        <p:grpSpPr bwMode="auto">
          <a:xfrm>
            <a:off x="2481263" y="3540125"/>
            <a:ext cx="8985250" cy="2425700"/>
            <a:chOff x="2481943" y="3540243"/>
            <a:chExt cx="8984343" cy="2425128"/>
          </a:xfrm>
        </p:grpSpPr>
        <p:sp>
          <p:nvSpPr>
            <p:cNvPr id="22563" name="Text Box 25"/>
            <p:cNvSpPr txBox="1">
              <a:spLocks noChangeArrowheads="1"/>
            </p:cNvSpPr>
            <p:nvPr/>
          </p:nvSpPr>
          <p:spPr bwMode="auto">
            <a:xfrm>
              <a:off x="8890903" y="3838680"/>
              <a:ext cx="2575383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CH" altLang="fr-FR" sz="2200">
                  <a:ea typeface="Arial" pitchFamily="34" charset="-128"/>
                </a:rPr>
                <a:t>interpretative</a:t>
              </a:r>
            </a:p>
            <a:p>
              <a:pPr algn="ctr" eaLnBrk="1" hangingPunct="1"/>
              <a:r>
                <a:rPr lang="fr-CH" altLang="fr-FR" sz="2200">
                  <a:ea typeface="Arial" pitchFamily="34" charset="-128"/>
                </a:rPr>
                <a:t>(no concatenation)</a:t>
              </a:r>
              <a:endParaRPr lang="fr-FR" altLang="fr-FR" sz="2200">
                <a:ea typeface="Arial" pitchFamily="34" charset="-128"/>
              </a:endParaRPr>
            </a:p>
          </p:txBody>
        </p:sp>
        <p:sp>
          <p:nvSpPr>
            <p:cNvPr id="22564" name="Oval 28"/>
            <p:cNvSpPr>
              <a:spLocks noChangeArrowheads="1"/>
            </p:cNvSpPr>
            <p:nvPr/>
          </p:nvSpPr>
          <p:spPr bwMode="auto">
            <a:xfrm>
              <a:off x="2481943" y="3540243"/>
              <a:ext cx="6008914" cy="2425128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22565" name="Line 30"/>
            <p:cNvSpPr>
              <a:spLocks noChangeShapeType="1"/>
            </p:cNvSpPr>
            <p:nvPr/>
          </p:nvSpPr>
          <p:spPr bwMode="auto">
            <a:xfrm flipH="1">
              <a:off x="8270415" y="4243840"/>
              <a:ext cx="775384" cy="3276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" name="Groupe 16"/>
          <p:cNvGrpSpPr>
            <a:grpSpLocks/>
          </p:cNvGrpSpPr>
          <p:nvPr/>
        </p:nvGrpSpPr>
        <p:grpSpPr bwMode="auto">
          <a:xfrm>
            <a:off x="4524375" y="1743075"/>
            <a:ext cx="5200650" cy="869950"/>
            <a:chOff x="4524742" y="1743304"/>
            <a:chExt cx="5199827" cy="869907"/>
          </a:xfrm>
        </p:grpSpPr>
        <p:sp>
          <p:nvSpPr>
            <p:cNvPr id="22560" name="Oval 24"/>
            <p:cNvSpPr>
              <a:spLocks noChangeArrowheads="1"/>
            </p:cNvSpPr>
            <p:nvPr/>
          </p:nvSpPr>
          <p:spPr bwMode="auto">
            <a:xfrm>
              <a:off x="4524742" y="1743304"/>
              <a:ext cx="2362200" cy="858838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22561" name="Line 26"/>
            <p:cNvSpPr>
              <a:spLocks noChangeShapeType="1"/>
            </p:cNvSpPr>
            <p:nvPr/>
          </p:nvSpPr>
          <p:spPr bwMode="auto">
            <a:xfrm flipH="1">
              <a:off x="6872427" y="2220685"/>
              <a:ext cx="674998" cy="3696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562" name="Text Box 34"/>
            <p:cNvSpPr txBox="1">
              <a:spLocks noChangeArrowheads="1"/>
            </p:cNvSpPr>
            <p:nvPr/>
          </p:nvSpPr>
          <p:spPr bwMode="auto">
            <a:xfrm>
              <a:off x="7605597" y="1843770"/>
              <a:ext cx="2118972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CH" altLang="fr-FR" sz="2200">
                  <a:ea typeface="Arial" pitchFamily="34" charset="-128"/>
                </a:rPr>
                <a:t>concatenation (generative)</a:t>
              </a:r>
              <a:endParaRPr lang="fr-FR" altLang="fr-FR" sz="2200">
                <a:ea typeface="Arial" pitchFamily="34" charset="-128"/>
              </a:endParaRPr>
            </a:p>
          </p:txBody>
        </p:sp>
      </p:grpSp>
      <p:grpSp>
        <p:nvGrpSpPr>
          <p:cNvPr id="18" name="Groupe 17"/>
          <p:cNvGrpSpPr>
            <a:grpSpLocks/>
          </p:cNvGrpSpPr>
          <p:nvPr/>
        </p:nvGrpSpPr>
        <p:grpSpPr bwMode="auto">
          <a:xfrm>
            <a:off x="2074863" y="1958975"/>
            <a:ext cx="6316662" cy="427038"/>
            <a:chOff x="2075510" y="1959207"/>
            <a:chExt cx="6316589" cy="427038"/>
          </a:xfrm>
        </p:grpSpPr>
        <p:sp>
          <p:nvSpPr>
            <p:cNvPr id="22558" name="Text Box 18"/>
            <p:cNvSpPr txBox="1">
              <a:spLocks noChangeArrowheads="1"/>
            </p:cNvSpPr>
            <p:nvPr/>
          </p:nvSpPr>
          <p:spPr bwMode="auto">
            <a:xfrm>
              <a:off x="2985074" y="1959207"/>
              <a:ext cx="5407025" cy="4270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174625" indent="-174625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CH" altLang="fr-FR" sz="2200">
                  <a:ea typeface="Arial" pitchFamily="34" charset="-128"/>
                </a:rPr>
                <a:t>morpho-syntax</a:t>
              </a:r>
              <a:endParaRPr lang="fr-FR" altLang="fr-FR" sz="2200">
                <a:ea typeface="Arial" pitchFamily="34" charset="-128"/>
              </a:endParaRPr>
            </a:p>
          </p:txBody>
        </p:sp>
        <p:cxnSp>
          <p:nvCxnSpPr>
            <p:cNvPr id="4" name="Connecteur droit avec flèche 3"/>
            <p:cNvCxnSpPr/>
            <p:nvPr/>
          </p:nvCxnSpPr>
          <p:spPr>
            <a:xfrm flipV="1">
              <a:off x="2075510" y="2187807"/>
              <a:ext cx="2332010" cy="25400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Groupe 14"/>
          <p:cNvGrpSpPr>
            <a:grpSpLocks/>
          </p:cNvGrpSpPr>
          <p:nvPr/>
        </p:nvGrpSpPr>
        <p:grpSpPr bwMode="auto">
          <a:xfrm>
            <a:off x="2951163" y="5519738"/>
            <a:ext cx="1835150" cy="1127125"/>
            <a:chOff x="2950480" y="5519739"/>
            <a:chExt cx="1835150" cy="1127225"/>
          </a:xfrm>
        </p:grpSpPr>
        <p:sp>
          <p:nvSpPr>
            <p:cNvPr id="22556" name="Text Box 25"/>
            <p:cNvSpPr txBox="1">
              <a:spLocks noChangeArrowheads="1"/>
            </p:cNvSpPr>
            <p:nvPr/>
          </p:nvSpPr>
          <p:spPr bwMode="auto">
            <a:xfrm>
              <a:off x="2950480" y="6216077"/>
              <a:ext cx="1835150" cy="430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CH" altLang="fr-FR" sz="2200">
                  <a:ea typeface="Arial" pitchFamily="34" charset="-128"/>
                </a:rPr>
                <a:t>physiology</a:t>
              </a:r>
              <a:endParaRPr lang="fr-FR" altLang="fr-FR" sz="2200">
                <a:ea typeface="Arial" pitchFamily="34" charset="-128"/>
              </a:endParaRPr>
            </a:p>
          </p:txBody>
        </p:sp>
        <p:cxnSp>
          <p:nvCxnSpPr>
            <p:cNvPr id="36" name="Connecteur droit avec flèche 35"/>
            <p:cNvCxnSpPr/>
            <p:nvPr/>
          </p:nvCxnSpPr>
          <p:spPr>
            <a:xfrm>
              <a:off x="3868055" y="5519739"/>
              <a:ext cx="0" cy="72555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Groupe 15"/>
          <p:cNvGrpSpPr>
            <a:grpSpLocks/>
          </p:cNvGrpSpPr>
          <p:nvPr/>
        </p:nvGrpSpPr>
        <p:grpSpPr bwMode="auto">
          <a:xfrm>
            <a:off x="2263775" y="1462088"/>
            <a:ext cx="9347200" cy="4633912"/>
            <a:chOff x="2264449" y="1461514"/>
            <a:chExt cx="9346980" cy="4634486"/>
          </a:xfrm>
        </p:grpSpPr>
        <p:sp>
          <p:nvSpPr>
            <p:cNvPr id="11" name="Rectangle 10"/>
            <p:cNvSpPr/>
            <p:nvPr/>
          </p:nvSpPr>
          <p:spPr>
            <a:xfrm>
              <a:off x="2264449" y="1461514"/>
              <a:ext cx="9346980" cy="4634486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1" name="Text Box 34"/>
            <p:cNvSpPr txBox="1">
              <a:spLocks noChangeArrowheads="1"/>
            </p:cNvSpPr>
            <p:nvPr/>
          </p:nvSpPr>
          <p:spPr bwMode="auto">
            <a:xfrm>
              <a:off x="9655675" y="5284688"/>
              <a:ext cx="1904955" cy="7700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fr-CH" altLang="fr-FR" sz="2200" dirty="0">
                  <a:ln w="0"/>
                  <a:solidFill>
                    <a:srgbClr val="0070C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ea typeface="Arial" pitchFamily="34" charset="-128"/>
                </a:rPr>
                <a:t>(grammatical)computation</a:t>
              </a:r>
              <a:endParaRPr lang="fr-FR" altLang="fr-FR" sz="2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Arial" pitchFamily="34" charset="-128"/>
              </a:endParaRPr>
            </a:p>
          </p:txBody>
        </p:sp>
      </p:grpSp>
      <p:grpSp>
        <p:nvGrpSpPr>
          <p:cNvPr id="13" name="Groupe 12"/>
          <p:cNvGrpSpPr>
            <a:grpSpLocks/>
          </p:cNvGrpSpPr>
          <p:nvPr/>
        </p:nvGrpSpPr>
        <p:grpSpPr bwMode="auto">
          <a:xfrm>
            <a:off x="2951163" y="2565400"/>
            <a:ext cx="5219700" cy="1836738"/>
            <a:chOff x="2950480" y="2565629"/>
            <a:chExt cx="5219700" cy="1836738"/>
          </a:xfrm>
        </p:grpSpPr>
        <p:sp>
          <p:nvSpPr>
            <p:cNvPr id="22549" name="Text Box 19"/>
            <p:cNvSpPr txBox="1">
              <a:spLocks noChangeArrowheads="1"/>
            </p:cNvSpPr>
            <p:nvPr/>
          </p:nvSpPr>
          <p:spPr bwMode="auto">
            <a:xfrm>
              <a:off x="2950480" y="3975329"/>
              <a:ext cx="1835150" cy="4270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174625" indent="-174625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CH" altLang="fr-FR" sz="2200">
                  <a:ea typeface="Arial" pitchFamily="34" charset="-128"/>
                </a:rPr>
                <a:t>phonology</a:t>
              </a:r>
              <a:endParaRPr lang="fr-FR" altLang="fr-FR" sz="2200">
                <a:ea typeface="Arial" pitchFamily="34" charset="-128"/>
              </a:endParaRPr>
            </a:p>
          </p:txBody>
        </p:sp>
        <p:sp>
          <p:nvSpPr>
            <p:cNvPr id="22550" name="Text Box 20"/>
            <p:cNvSpPr txBox="1">
              <a:spLocks noChangeArrowheads="1"/>
            </p:cNvSpPr>
            <p:nvPr/>
          </p:nvSpPr>
          <p:spPr bwMode="auto">
            <a:xfrm>
              <a:off x="6335030" y="3970567"/>
              <a:ext cx="1835150" cy="4270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174625" indent="-174625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CH" altLang="fr-FR" sz="2200">
                  <a:ea typeface="Arial" pitchFamily="34" charset="-128"/>
                </a:rPr>
                <a:t>semantics</a:t>
              </a:r>
              <a:endParaRPr lang="fr-FR" altLang="fr-FR" sz="2200">
                <a:ea typeface="Arial" pitchFamily="34" charset="-128"/>
              </a:endParaRPr>
            </a:p>
          </p:txBody>
        </p:sp>
        <p:grpSp>
          <p:nvGrpSpPr>
            <p:cNvPr id="22551" name="Group 23"/>
            <p:cNvGrpSpPr>
              <a:grpSpLocks/>
            </p:cNvGrpSpPr>
            <p:nvPr/>
          </p:nvGrpSpPr>
          <p:grpSpPr bwMode="auto">
            <a:xfrm>
              <a:off x="4785630" y="2565629"/>
              <a:ext cx="1549400" cy="1684338"/>
              <a:chOff x="3356" y="1706"/>
              <a:chExt cx="976" cy="1061"/>
            </a:xfrm>
          </p:grpSpPr>
          <p:sp>
            <p:nvSpPr>
              <p:cNvPr id="22552" name="Line 21"/>
              <p:cNvSpPr>
                <a:spLocks noChangeShapeType="1"/>
              </p:cNvSpPr>
              <p:nvPr/>
            </p:nvSpPr>
            <p:spPr bwMode="auto">
              <a:xfrm>
                <a:off x="3878" y="1706"/>
                <a:ext cx="0" cy="106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553" name="Line 22"/>
              <p:cNvSpPr>
                <a:spLocks noChangeShapeType="1"/>
              </p:cNvSpPr>
              <p:nvPr/>
            </p:nvSpPr>
            <p:spPr bwMode="auto">
              <a:xfrm>
                <a:off x="3356" y="2767"/>
                <a:ext cx="97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31" name="Groupe 30"/>
          <p:cNvGrpSpPr>
            <a:grpSpLocks/>
          </p:cNvGrpSpPr>
          <p:nvPr/>
        </p:nvGrpSpPr>
        <p:grpSpPr bwMode="auto">
          <a:xfrm>
            <a:off x="296863" y="3898900"/>
            <a:ext cx="2801937" cy="708025"/>
            <a:chOff x="296643" y="3926068"/>
            <a:chExt cx="2801399" cy="707886"/>
          </a:xfrm>
        </p:grpSpPr>
        <p:sp>
          <p:nvSpPr>
            <p:cNvPr id="22547" name="Text Box 25"/>
            <p:cNvSpPr txBox="1">
              <a:spLocks noChangeArrowheads="1"/>
            </p:cNvSpPr>
            <p:nvPr/>
          </p:nvSpPr>
          <p:spPr bwMode="auto">
            <a:xfrm>
              <a:off x="296643" y="3926068"/>
              <a:ext cx="1835150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CH" altLang="fr-FR" sz="2200">
                  <a:ea typeface="Arial" pitchFamily="34" charset="-128"/>
                </a:rPr>
                <a:t>Lexicon 2</a:t>
              </a:r>
            </a:p>
            <a:p>
              <a:pPr algn="ctr" eaLnBrk="1" hangingPunct="1"/>
              <a:r>
                <a:rPr lang="fr-CH" altLang="fr-FR">
                  <a:ea typeface="Arial" pitchFamily="34" charset="-128"/>
                </a:rPr>
                <a:t>(phonol. items)</a:t>
              </a:r>
              <a:endParaRPr lang="fr-FR" altLang="fr-FR">
                <a:ea typeface="Arial" pitchFamily="34" charset="-128"/>
              </a:endParaRPr>
            </a:p>
          </p:txBody>
        </p:sp>
        <p:cxnSp>
          <p:nvCxnSpPr>
            <p:cNvPr id="53" name="Connecteur droit avec flèche 52"/>
            <p:cNvCxnSpPr/>
            <p:nvPr/>
          </p:nvCxnSpPr>
          <p:spPr>
            <a:xfrm flipV="1">
              <a:off x="2075888" y="4260965"/>
              <a:ext cx="1022154" cy="634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e 13"/>
          <p:cNvGrpSpPr>
            <a:grpSpLocks/>
          </p:cNvGrpSpPr>
          <p:nvPr/>
        </p:nvGrpSpPr>
        <p:grpSpPr bwMode="auto">
          <a:xfrm>
            <a:off x="2951163" y="4402138"/>
            <a:ext cx="1835150" cy="1089025"/>
            <a:chOff x="2950480" y="4402367"/>
            <a:chExt cx="1835150" cy="1088344"/>
          </a:xfrm>
        </p:grpSpPr>
        <p:sp>
          <p:nvSpPr>
            <p:cNvPr id="22545" name="Text Box 25"/>
            <p:cNvSpPr txBox="1">
              <a:spLocks noChangeArrowheads="1"/>
            </p:cNvSpPr>
            <p:nvPr/>
          </p:nvSpPr>
          <p:spPr bwMode="auto">
            <a:xfrm>
              <a:off x="2950480" y="5059824"/>
              <a:ext cx="1835150" cy="430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fr-CH" altLang="fr-FR" sz="2200">
                  <a:ea typeface="Arial" pitchFamily="34" charset="-128"/>
                </a:rPr>
                <a:t>phonetics</a:t>
              </a:r>
              <a:endParaRPr lang="fr-FR" altLang="fr-FR" sz="2200">
                <a:ea typeface="Arial" pitchFamily="34" charset="-128"/>
              </a:endParaRPr>
            </a:p>
          </p:txBody>
        </p:sp>
        <p:cxnSp>
          <p:nvCxnSpPr>
            <p:cNvPr id="7" name="Connecteur droit avec flèche 6"/>
            <p:cNvCxnSpPr>
              <a:stCxn id="22549" idx="2"/>
            </p:cNvCxnSpPr>
            <p:nvPr/>
          </p:nvCxnSpPr>
          <p:spPr>
            <a:xfrm>
              <a:off x="3868055" y="4402367"/>
              <a:ext cx="0" cy="69171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e 32"/>
          <p:cNvGrpSpPr>
            <a:grpSpLocks/>
          </p:cNvGrpSpPr>
          <p:nvPr/>
        </p:nvGrpSpPr>
        <p:grpSpPr bwMode="auto">
          <a:xfrm>
            <a:off x="319088" y="4970463"/>
            <a:ext cx="2762250" cy="708025"/>
            <a:chOff x="318510" y="4970090"/>
            <a:chExt cx="2763300" cy="707886"/>
          </a:xfrm>
        </p:grpSpPr>
        <p:sp>
          <p:nvSpPr>
            <p:cNvPr id="22543" name="Text Box 25"/>
            <p:cNvSpPr txBox="1">
              <a:spLocks noChangeArrowheads="1"/>
            </p:cNvSpPr>
            <p:nvPr/>
          </p:nvSpPr>
          <p:spPr bwMode="auto">
            <a:xfrm>
              <a:off x="318510" y="4970090"/>
              <a:ext cx="1835150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77800" algn="l"/>
                  <a:tab pos="2336800" algn="l"/>
                  <a:tab pos="4216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CH" altLang="fr-FR" sz="2200">
                  <a:ea typeface="Arial" pitchFamily="34" charset="-128"/>
                </a:rPr>
                <a:t>Lexicon 3</a:t>
              </a:r>
            </a:p>
            <a:p>
              <a:pPr algn="ctr" eaLnBrk="1" hangingPunct="1"/>
              <a:r>
                <a:rPr lang="fr-CH" altLang="fr-FR">
                  <a:ea typeface="Arial" pitchFamily="34" charset="-128"/>
                </a:rPr>
                <a:t>(phonet. items)</a:t>
              </a:r>
              <a:endParaRPr lang="fr-FR" altLang="fr-FR">
                <a:ea typeface="Arial" pitchFamily="34" charset="-128"/>
              </a:endParaRPr>
            </a:p>
          </p:txBody>
        </p:sp>
        <p:cxnSp>
          <p:nvCxnSpPr>
            <p:cNvPr id="56" name="Connecteur droit avec flèche 55"/>
            <p:cNvCxnSpPr/>
            <p:nvPr/>
          </p:nvCxnSpPr>
          <p:spPr>
            <a:xfrm flipV="1">
              <a:off x="2059071" y="5311335"/>
              <a:ext cx="1022739" cy="793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542" name="Text Box 6"/>
          <p:cNvSpPr txBox="1">
            <a:spLocks noChangeArrowheads="1"/>
          </p:cNvSpPr>
          <p:nvPr/>
        </p:nvSpPr>
        <p:spPr bwMode="auto">
          <a:xfrm>
            <a:off x="7683500" y="128588"/>
            <a:ext cx="38163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CH" altLang="fr-FR" sz="1600" dirty="0"/>
              <a:t>Chomsky (1965) et passim, </a:t>
            </a:r>
            <a:r>
              <a:rPr lang="fr-CH" altLang="fr-FR" sz="1600" dirty="0" err="1"/>
              <a:t>overview</a:t>
            </a:r>
            <a:r>
              <a:rPr lang="fr-CH" altLang="fr-FR" sz="1600" dirty="0"/>
              <a:t> </a:t>
            </a:r>
            <a:r>
              <a:rPr lang="en-GB" altLang="fr-FR" sz="1600" dirty="0"/>
              <a:t>Boeckx &amp; </a:t>
            </a:r>
            <a:r>
              <a:rPr lang="en-GB" altLang="fr-FR" sz="1600" dirty="0" err="1"/>
              <a:t>Uriagereka</a:t>
            </a:r>
            <a:r>
              <a:rPr lang="en-GB" altLang="fr-FR" sz="1600" dirty="0"/>
              <a:t> (2007)</a:t>
            </a:r>
            <a:endParaRPr lang="fr-FR" altLang="fr-FR" sz="1600" dirty="0"/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10CF2BE5-6719-66FF-7B3B-4EE7F2855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no Merge, no </a:t>
            </a:r>
            <a:r>
              <a:rPr lang="fr-CH" altLang="fr-FR" sz="2400" b="1" dirty="0" err="1">
                <a:latin typeface="Arial" pitchFamily="34" charset="-128"/>
              </a:rPr>
              <a:t>trees</a:t>
            </a:r>
            <a:endParaRPr lang="fr-FR" altLang="fr-FR" sz="2400" b="1" dirty="0">
              <a:latin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77283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600200"/>
            <a:ext cx="8229600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2D8923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2D8923"/>
                </a:solidFill>
              </a:rPr>
              <a:t>One </a:t>
            </a:r>
            <a:r>
              <a:rPr lang="fr-CH" altLang="fr-FR" b="1" dirty="0" err="1">
                <a:solidFill>
                  <a:srgbClr val="2D8923"/>
                </a:solidFill>
              </a:rPr>
              <a:t>thing</a:t>
            </a:r>
            <a:r>
              <a:rPr lang="fr-CH" altLang="fr-FR" b="1" dirty="0">
                <a:solidFill>
                  <a:srgbClr val="2D8923"/>
                </a:solidFill>
              </a:rPr>
              <a:t> to </a:t>
            </a:r>
            <a:r>
              <a:rPr lang="fr-CH" altLang="fr-FR" b="1" dirty="0" err="1">
                <a:solidFill>
                  <a:srgbClr val="2D8923"/>
                </a:solidFill>
              </a:rPr>
              <a:t>get</a:t>
            </a:r>
            <a:r>
              <a:rPr lang="fr-CH" altLang="fr-FR" b="1" dirty="0">
                <a:solidFill>
                  <a:srgbClr val="2D8923"/>
                </a:solidFill>
              </a:rPr>
              <a:t> out of the </a:t>
            </a:r>
            <a:r>
              <a:rPr lang="fr-CH" altLang="fr-FR" b="1" dirty="0" err="1">
                <a:solidFill>
                  <a:srgbClr val="2D8923"/>
                </a:solidFill>
              </a:rPr>
              <a:t>way</a:t>
            </a:r>
            <a:r>
              <a:rPr lang="fr-CH" altLang="fr-FR" b="1" dirty="0">
                <a:solidFill>
                  <a:srgbClr val="2D8923"/>
                </a:solidFill>
              </a:rPr>
              <a:t>:</a:t>
            </a: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2D8923"/>
                </a:solidFill>
              </a:rPr>
              <a:t>a "correct" </a:t>
            </a:r>
            <a:r>
              <a:rPr lang="fr-CH" altLang="fr-FR" b="1" dirty="0" err="1">
                <a:solidFill>
                  <a:srgbClr val="2D8923"/>
                </a:solidFill>
              </a:rPr>
              <a:t>definition</a:t>
            </a:r>
            <a:r>
              <a:rPr lang="fr-CH" altLang="fr-FR" b="1" dirty="0">
                <a:solidFill>
                  <a:srgbClr val="2D8923"/>
                </a:solidFill>
              </a:rPr>
              <a:t> of </a:t>
            </a:r>
            <a:r>
              <a:rPr lang="fr-CH" altLang="fr-FR" b="1" dirty="0" err="1">
                <a:solidFill>
                  <a:srgbClr val="2D8923"/>
                </a:solidFill>
              </a:rPr>
              <a:t>recursion</a:t>
            </a:r>
            <a:endParaRPr lang="fr-FR" altLang="fr-FR" b="1" dirty="0">
              <a:solidFill>
                <a:srgbClr val="2D89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2719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35360" y="1016732"/>
            <a:ext cx="820896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large body of literature on what recursion is</a:t>
            </a:r>
          </a:p>
        </p:txBody>
      </p:sp>
      <p:sp>
        <p:nvSpPr>
          <p:cNvPr id="12294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"correct" </a:t>
            </a:r>
            <a:r>
              <a:rPr lang="fr-CH" altLang="fr-FR" sz="2400" b="1" dirty="0" err="1">
                <a:latin typeface="Arial" pitchFamily="34" charset="-128"/>
              </a:rPr>
              <a:t>definition</a:t>
            </a:r>
            <a:r>
              <a:rPr lang="fr-CH" altLang="fr-FR" sz="2400" b="1" dirty="0">
                <a:latin typeface="Arial" pitchFamily="34" charset="-128"/>
              </a:rPr>
              <a:t> of </a:t>
            </a:r>
            <a:r>
              <a:rPr lang="fr-CH" altLang="fr-FR" sz="2400" b="1" dirty="0" err="1">
                <a:latin typeface="Arial" pitchFamily="34" charset="-128"/>
              </a:rPr>
              <a:t>recursion</a:t>
            </a:r>
            <a:r>
              <a:rPr lang="fr-CH" altLang="fr-FR" sz="2400" b="1" dirty="0">
                <a:latin typeface="Arial" pitchFamily="34" charset="-128"/>
              </a:rPr>
              <a:t>	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35498" y="1580721"/>
            <a:ext cx="748869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different definition in different disciplines (math, logic, linguistics, comp. science)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35360" y="2911587"/>
            <a:ext cx="759684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authors do an exegesis of Chomsky's work since the 50s to see whether his use of "recursion" is consistent over time.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35360" y="2384884"/>
            <a:ext cx="1029700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Tomalin (2011: 307) lists 9 distinct definitions of "recursion"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35360" y="3969060"/>
            <a:ext cx="792088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in this literature, when recursion as understood in linguistics is compared to what is held in the adult sciences, the linguistic conception is only ever the syntactic take.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8184232" y="68553"/>
            <a:ext cx="388843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/>
              <a:t>Coolidge, Frederick L., </a:t>
            </a:r>
            <a:r>
              <a:rPr lang="en-US" sz="1600" dirty="0" err="1"/>
              <a:t>Karenleigh</a:t>
            </a:r>
            <a:r>
              <a:rPr lang="en-US" sz="1600" dirty="0"/>
              <a:t> A. </a:t>
            </a:r>
            <a:r>
              <a:rPr lang="en-US" sz="1600" dirty="0" err="1"/>
              <a:t>Overmann</a:t>
            </a:r>
            <a:r>
              <a:rPr lang="en-US" sz="1600" dirty="0"/>
              <a:t> &amp; Thomas Wynn 2010. Recursion: what is it, who has it, and how did it evolve? WIREs Cognitive Science 2: 547-554.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35360" y="5273913"/>
            <a:ext cx="1029700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dirty="0"/>
              <a:t>"the notion of 'recursion' was fundamentally ambiguous when it began to be used by linguists in the 1950s, and […] these ambiguities have persisted to the present day. This unfortunate (and needless) perpetuation of imprecision has had a deleterious impact upon recent discussions of the role of recursion in linguistic theory." Tomalin (2011: 298)</a:t>
            </a:r>
            <a:endParaRPr lang="en-US" altLang="fr-FR" sz="2000" dirty="0">
              <a:ea typeface="Arial" pitchFamily="34" charset="-128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8184232" y="1493493"/>
            <a:ext cx="388843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/>
              <a:t>Tomalin, Marcus 2011. Syntactic Structures and recursive devices: a legacy of imprecision. Journal of Logic, Language and Information 20: 297-315.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8184232" y="2675818"/>
            <a:ext cx="388843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 err="1"/>
              <a:t>Lobina</a:t>
            </a:r>
            <a:r>
              <a:rPr lang="en-US" sz="1600" dirty="0"/>
              <a:t>, David J. 2014. "A Running Back" and Forth: A Review of Recursion and Human Language. </a:t>
            </a:r>
            <a:r>
              <a:rPr lang="en-US" sz="1600" dirty="0" err="1"/>
              <a:t>Biolinguistics</a:t>
            </a:r>
            <a:r>
              <a:rPr lang="en-US" sz="1600" dirty="0"/>
              <a:t> 5: 151-169.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8184232" y="3755938"/>
            <a:ext cx="388843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 err="1"/>
              <a:t>Watumull</a:t>
            </a:r>
            <a:r>
              <a:rPr lang="en-US" sz="1600" dirty="0"/>
              <a:t>, Jeffrey, Marc D. Hauser, Ian G. Roberts &amp; Norbert </a:t>
            </a:r>
            <a:r>
              <a:rPr lang="en-US" sz="1600" dirty="0" err="1"/>
              <a:t>Hornstein</a:t>
            </a:r>
            <a:r>
              <a:rPr lang="en-US" sz="1600" dirty="0"/>
              <a:t> 2014. On recursion. Frontiers in Psychology 4, article 1017.</a:t>
            </a:r>
          </a:p>
        </p:txBody>
      </p:sp>
    </p:spTree>
    <p:extLst>
      <p:ext uri="{BB962C8B-B14F-4D97-AF65-F5344CB8AC3E}">
        <p14:creationId xmlns:p14="http://schemas.microsoft.com/office/powerpoint/2010/main" val="222437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35360" y="1016732"/>
            <a:ext cx="820896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this debate is irrelevant for our purpose</a:t>
            </a:r>
          </a:p>
        </p:txBody>
      </p:sp>
      <p:sp>
        <p:nvSpPr>
          <p:cNvPr id="12294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"correct" </a:t>
            </a:r>
            <a:r>
              <a:rPr lang="fr-CH" altLang="fr-FR" sz="2400" b="1" dirty="0" err="1">
                <a:latin typeface="Arial" pitchFamily="34" charset="-128"/>
              </a:rPr>
              <a:t>definition</a:t>
            </a:r>
            <a:r>
              <a:rPr lang="fr-CH" altLang="fr-FR" sz="2400" b="1" dirty="0">
                <a:latin typeface="Arial" pitchFamily="34" charset="-128"/>
              </a:rPr>
              <a:t> of </a:t>
            </a:r>
            <a:r>
              <a:rPr lang="fr-CH" altLang="fr-FR" sz="2400" b="1" dirty="0" err="1">
                <a:latin typeface="Arial" pitchFamily="34" charset="-128"/>
              </a:rPr>
              <a:t>recursion</a:t>
            </a:r>
            <a:r>
              <a:rPr lang="fr-CH" altLang="fr-FR" sz="2400" b="1" dirty="0">
                <a:latin typeface="Arial" pitchFamily="34" charset="-128"/>
              </a:rPr>
              <a:t>	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35498" y="1556792"/>
            <a:ext cx="1101708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when linguists talk about recursion in phonology, they want to know whether this alleged phonological recursion is the same, or comparable, to what we know form </a:t>
            </a:r>
            <a:r>
              <a:rPr lang="en-US" altLang="fr-FR" sz="2200" dirty="0" err="1">
                <a:ea typeface="Arial" pitchFamily="34" charset="-128"/>
              </a:rPr>
              <a:t>morpho</a:t>
            </a:r>
            <a:r>
              <a:rPr lang="en-US" altLang="fr-FR" sz="2200" dirty="0">
                <a:ea typeface="Arial" pitchFamily="34" charset="-128"/>
              </a:rPr>
              <a:t>-syntax: is the formal status of recursion the same on both sides? 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35360" y="2803575"/>
            <a:ext cx="1051316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given this question, it does not matter whether the word recursion is used "correctly" or according to mathematical or whatever other standards. 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35360" y="3753036"/>
            <a:ext cx="1101722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"recursion" is used here in order to refer to what </a:t>
            </a:r>
            <a:r>
              <a:rPr lang="en-US" altLang="fr-FR" sz="2200" dirty="0" err="1">
                <a:ea typeface="Arial" pitchFamily="34" charset="-128"/>
              </a:rPr>
              <a:t>syntacticians</a:t>
            </a:r>
            <a:r>
              <a:rPr lang="en-US" altLang="fr-FR" sz="2200" dirty="0">
                <a:ea typeface="Arial" pitchFamily="34" charset="-128"/>
              </a:rPr>
              <a:t> (mistakenly or not) believe it characterizes.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35360" y="4725144"/>
            <a:ext cx="1029700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 goal is not to talk about words and their meaning or usage, but rather to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35360" y="5409220"/>
            <a:ext cx="1029700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compare syntactic phenomena and analyses with their phonological counterparts.</a:t>
            </a:r>
          </a:p>
        </p:txBody>
      </p:sp>
    </p:spTree>
    <p:extLst>
      <p:ext uri="{BB962C8B-B14F-4D97-AF65-F5344CB8AC3E}">
        <p14:creationId xmlns:p14="http://schemas.microsoft.com/office/powerpoint/2010/main" val="12003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35360" y="1016732"/>
            <a:ext cx="820896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the definition of recursion in syntax is structural in kind</a:t>
            </a:r>
          </a:p>
        </p:txBody>
      </p:sp>
      <p:sp>
        <p:nvSpPr>
          <p:cNvPr id="12294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"correct" </a:t>
            </a:r>
            <a:r>
              <a:rPr lang="fr-CH" altLang="fr-FR" sz="2400" b="1" dirty="0" err="1">
                <a:latin typeface="Arial" pitchFamily="34" charset="-128"/>
              </a:rPr>
              <a:t>definition</a:t>
            </a:r>
            <a:r>
              <a:rPr lang="fr-CH" altLang="fr-FR" sz="2400" b="1" dirty="0">
                <a:latin typeface="Arial" pitchFamily="34" charset="-128"/>
              </a:rPr>
              <a:t> of </a:t>
            </a:r>
            <a:r>
              <a:rPr lang="fr-CH" altLang="fr-FR" sz="2400" b="1" dirty="0" err="1">
                <a:latin typeface="Arial" pitchFamily="34" charset="-128"/>
              </a:rPr>
              <a:t>recursion</a:t>
            </a:r>
            <a:r>
              <a:rPr lang="fr-CH" altLang="fr-FR" sz="2400" b="1" dirty="0">
                <a:latin typeface="Arial" pitchFamily="34" charset="-128"/>
              </a:rPr>
              <a:t>	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71502" y="1586406"/>
            <a:ext cx="8172821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recursion is </a:t>
            </a:r>
            <a:r>
              <a:rPr lang="en-US" altLang="fr-FR" sz="2200" b="1" dirty="0">
                <a:ea typeface="Arial" pitchFamily="34" charset="-128"/>
              </a:rPr>
              <a:t>self-embedding</a:t>
            </a:r>
            <a:r>
              <a:rPr lang="en-US" altLang="fr-FR" sz="2200" dirty="0">
                <a:ea typeface="Arial" pitchFamily="34" charset="-128"/>
              </a:rPr>
              <a:t>: a structure is called recursive </a:t>
            </a:r>
            <a:r>
              <a:rPr lang="en-US" altLang="fr-FR" sz="2200" dirty="0" err="1">
                <a:ea typeface="Arial" pitchFamily="34" charset="-128"/>
              </a:rPr>
              <a:t>iff</a:t>
            </a:r>
            <a:r>
              <a:rPr lang="en-US" altLang="fr-FR" sz="2200" dirty="0">
                <a:ea typeface="Arial" pitchFamily="34" charset="-128"/>
              </a:rPr>
              <a:t> it contains two items, A and B, which meet two requirements: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 and B are embedded (one dominates the other)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they are of the same kind (two CPs, DPs, etc.).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8904312" y="1673513"/>
            <a:ext cx="316835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 err="1"/>
              <a:t>Watumull</a:t>
            </a:r>
            <a:r>
              <a:rPr lang="en-US" sz="1600" dirty="0"/>
              <a:t>, Jeffrey, Marc D. Hauser, Ian G. Roberts &amp; Norbert </a:t>
            </a:r>
            <a:r>
              <a:rPr lang="en-US" sz="1600" dirty="0" err="1"/>
              <a:t>Hornstein</a:t>
            </a:r>
            <a:r>
              <a:rPr lang="en-US" sz="1600" dirty="0"/>
              <a:t> 2014. On recursion. Frontiers in Psychology 4, article 1017.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15380" y="3903727"/>
            <a:ext cx="10153265" cy="247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000" dirty="0">
                <a:ea typeface="Arial" pitchFamily="34" charset="-128"/>
              </a:rPr>
              <a:t>"</a:t>
            </a:r>
            <a:r>
              <a:rPr lang="en-US" altLang="fr-FR" sz="2000" b="1" dirty="0">
                <a:ea typeface="Arial" pitchFamily="34" charset="-128"/>
              </a:rPr>
              <a:t>Recursion consists of embedding a constituent in a constituent of the same type</a:t>
            </a:r>
            <a:r>
              <a:rPr lang="en-US" altLang="fr-FR" sz="2000" dirty="0">
                <a:ea typeface="Arial" pitchFamily="34" charset="-128"/>
              </a:rPr>
              <a:t>, for example a relative clause inside a relative clause (a book that was written by the novelist you met last night), which automatically confers the ability to do so ad libitum (e.g. a book [that was written by the novelist [you met on the night [that we decided to buy the boat [that you liked so much]]]]). This does not exist in phonological structure: a syllable, for instance, cannot be embedded in another syllable." (italics in original)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fr-FR" sz="2000" dirty="0" err="1">
                <a:ea typeface="Arial" pitchFamily="34" charset="-128"/>
              </a:rPr>
              <a:t>Pinker</a:t>
            </a:r>
            <a:r>
              <a:rPr lang="fr-FR" altLang="fr-FR" sz="2000" dirty="0">
                <a:ea typeface="Arial" pitchFamily="34" charset="-128"/>
              </a:rPr>
              <a:t> &amp; </a:t>
            </a:r>
            <a:r>
              <a:rPr lang="fr-FR" altLang="fr-FR" sz="2000" dirty="0" err="1">
                <a:ea typeface="Arial" pitchFamily="34" charset="-128"/>
              </a:rPr>
              <a:t>Jackendoff</a:t>
            </a:r>
            <a:r>
              <a:rPr lang="fr-FR" altLang="fr-FR" sz="2000" dirty="0">
                <a:ea typeface="Arial" pitchFamily="34" charset="-128"/>
              </a:rPr>
              <a:t> (2005: 211) 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35360" y="3501008"/>
            <a:ext cx="1029700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this is what Pinker &amp; </a:t>
            </a:r>
            <a:r>
              <a:rPr lang="en-US" altLang="fr-FR" sz="2200" dirty="0" err="1">
                <a:ea typeface="Arial" pitchFamily="34" charset="-128"/>
              </a:rPr>
              <a:t>Jackendoff</a:t>
            </a:r>
            <a:r>
              <a:rPr lang="en-US" altLang="fr-FR" sz="2200" dirty="0">
                <a:ea typeface="Arial" pitchFamily="34" charset="-128"/>
              </a:rPr>
              <a:t> say (on the first slide):</a:t>
            </a:r>
          </a:p>
        </p:txBody>
      </p:sp>
    </p:spTree>
    <p:extLst>
      <p:ext uri="{BB962C8B-B14F-4D97-AF65-F5344CB8AC3E}">
        <p14:creationId xmlns:p14="http://schemas.microsoft.com/office/powerpoint/2010/main" val="327970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1600200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2D8923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2D8923"/>
                </a:solidFill>
              </a:rPr>
              <a:t>Recursive</a:t>
            </a:r>
            <a:r>
              <a:rPr lang="fr-CH" altLang="fr-FR" b="1" dirty="0">
                <a:solidFill>
                  <a:srgbClr val="2D8923"/>
                </a:solidFill>
              </a:rPr>
              <a:t> </a:t>
            </a:r>
            <a:r>
              <a:rPr lang="fr-CH" altLang="fr-FR" b="1" dirty="0" err="1">
                <a:solidFill>
                  <a:srgbClr val="2D8923"/>
                </a:solidFill>
              </a:rPr>
              <a:t>phenomena</a:t>
            </a:r>
            <a:r>
              <a:rPr lang="fr-CH" altLang="fr-FR" b="1" dirty="0">
                <a:solidFill>
                  <a:srgbClr val="2D8923"/>
                </a:solidFill>
              </a:rPr>
              <a:t> </a:t>
            </a: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2D8923"/>
                </a:solidFill>
              </a:rPr>
              <a:t>vs. </a:t>
            </a:r>
          </a:p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2D8923"/>
                </a:solidFill>
              </a:rPr>
              <a:t>recursive</a:t>
            </a:r>
            <a:r>
              <a:rPr lang="fr-CH" altLang="fr-FR" b="1" dirty="0">
                <a:solidFill>
                  <a:srgbClr val="2D8923"/>
                </a:solidFill>
              </a:rPr>
              <a:t> analyses of non-</a:t>
            </a:r>
            <a:r>
              <a:rPr lang="fr-CH" altLang="fr-FR" b="1" dirty="0" err="1">
                <a:solidFill>
                  <a:srgbClr val="2D8923"/>
                </a:solidFill>
              </a:rPr>
              <a:t>recursive</a:t>
            </a:r>
            <a:r>
              <a:rPr lang="fr-CH" altLang="fr-FR" b="1" dirty="0">
                <a:solidFill>
                  <a:srgbClr val="2D8923"/>
                </a:solidFill>
              </a:rPr>
              <a:t> </a:t>
            </a:r>
            <a:r>
              <a:rPr lang="fr-CH" altLang="fr-FR" b="1" dirty="0" err="1">
                <a:solidFill>
                  <a:srgbClr val="2D8923"/>
                </a:solidFill>
              </a:rPr>
              <a:t>phenomena</a:t>
            </a:r>
            <a:endParaRPr lang="fr-FR" altLang="fr-FR" b="1" dirty="0">
              <a:solidFill>
                <a:srgbClr val="2D89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938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35360" y="1024860"/>
            <a:ext cx="820896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cases of alleged phonological recursion are due to a decision made by the analyst, in presence of alternative analytical options.</a:t>
            </a:r>
          </a:p>
        </p:txBody>
      </p:sp>
      <p:sp>
        <p:nvSpPr>
          <p:cNvPr id="12294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phenomena</a:t>
            </a:r>
            <a:r>
              <a:rPr lang="fr-CH" altLang="fr-FR" sz="2400" b="1" dirty="0">
                <a:latin typeface="Arial" pitchFamily="34" charset="-128"/>
              </a:rPr>
              <a:t> vs. </a:t>
            </a: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analyses	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71502" y="2494057"/>
            <a:ext cx="817282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there is some principle that needs to be obeyed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35361" y="3933056"/>
            <a:ext cx="730881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is this a stray syllable?</a:t>
            </a:r>
            <a:endParaRPr lang="fr-FR" altLang="fr-FR" sz="2200" dirty="0">
              <a:ea typeface="Arial" pitchFamily="34" charset="-128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35360" y="3104964"/>
            <a:ext cx="64447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but data do not fit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968208" y="2492896"/>
            <a:ext cx="3276364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foot </a:t>
            </a:r>
            <a:r>
              <a:rPr lang="en-US" altLang="fr-FR" sz="2200" dirty="0" err="1">
                <a:ea typeface="Arial" pitchFamily="34" charset="-128"/>
              </a:rPr>
              <a:t>binarity</a:t>
            </a:r>
            <a:endParaRPr lang="en-US" altLang="fr-FR" sz="2200" dirty="0">
              <a:ea typeface="Arial" pitchFamily="34" charset="-128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7932204" y="3032956"/>
            <a:ext cx="3276364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 err="1">
                <a:ea typeface="Arial" pitchFamily="34" charset="-128"/>
              </a:rPr>
              <a:t>trisyllabic</a:t>
            </a:r>
            <a:r>
              <a:rPr lang="en-US" altLang="fr-FR" sz="2200" dirty="0">
                <a:ea typeface="Arial" pitchFamily="34" charset="-128"/>
              </a:rPr>
              <a:t> word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119" y="3392996"/>
            <a:ext cx="1329229" cy="1080000"/>
          </a:xfrm>
          <a:prstGeom prst="rect">
            <a:avLst/>
          </a:prstGeom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35360" y="4834317"/>
            <a:ext cx="730881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or a ternary foot?</a:t>
            </a:r>
            <a:endParaRPr lang="fr-FR" altLang="fr-FR" sz="2200" dirty="0">
              <a:ea typeface="Arial" pitchFamily="34" charset="-128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2475" y="4545244"/>
            <a:ext cx="1213885" cy="1080000"/>
          </a:xfrm>
          <a:prstGeom prst="rect">
            <a:avLst/>
          </a:prstGeom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35360" y="5698413"/>
            <a:ext cx="730881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layered feet allow to respect foot </a:t>
            </a:r>
            <a:r>
              <a:rPr lang="en-US" altLang="fr-FR" sz="2200" dirty="0" err="1">
                <a:ea typeface="Arial" pitchFamily="34" charset="-128"/>
              </a:rPr>
              <a:t>binarity</a:t>
            </a:r>
            <a:endParaRPr lang="fr-FR" altLang="fr-FR" sz="2200" dirty="0">
              <a:ea typeface="Arial" pitchFamily="34" charset="-128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2004" y="5121348"/>
            <a:ext cx="1517419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02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9" grpId="0"/>
      <p:bldP spid="10" grpId="0"/>
      <p:bldP spid="14" grpId="0"/>
      <p:bldP spid="1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623392" y="1255403"/>
            <a:ext cx="712879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as far as I can see, this is the genesis of ALL cases of allegedly recursive structure in phonology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71502" y="2688012"/>
            <a:ext cx="8172821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 err="1">
                <a:ea typeface="Arial" pitchFamily="34" charset="-128"/>
              </a:rPr>
              <a:t>vd</a:t>
            </a:r>
            <a:r>
              <a:rPr lang="en-US" altLang="fr-FR" sz="2200" dirty="0">
                <a:ea typeface="Arial" pitchFamily="34" charset="-128"/>
              </a:rPr>
              <a:t> Hulst sees two motivations for recursive structure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incorporation of stray items into an otherwise binary structure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replicating syntactic structure (Structural Analogy)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976320" y="2795444"/>
            <a:ext cx="295232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 err="1"/>
              <a:t>Hulst</a:t>
            </a:r>
            <a:r>
              <a:rPr lang="en-US" sz="1600" dirty="0"/>
              <a:t>, Harry van der 2010. A note on recursion in phonology. Recursion and Human Language, edited by Harry van der </a:t>
            </a:r>
            <a:r>
              <a:rPr lang="en-US" sz="1600" dirty="0" err="1"/>
              <a:t>Hulst</a:t>
            </a:r>
            <a:r>
              <a:rPr lang="en-US" sz="1600" dirty="0"/>
              <a:t>, 301-341. Berlin: de </a:t>
            </a:r>
            <a:r>
              <a:rPr lang="en-US" sz="1600" dirty="0" err="1"/>
              <a:t>Gruyter</a:t>
            </a:r>
            <a:r>
              <a:rPr lang="en-US" sz="1600" dirty="0"/>
              <a:t>.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phenomena</a:t>
            </a:r>
            <a:r>
              <a:rPr lang="fr-CH" altLang="fr-FR" sz="2400" b="1" dirty="0">
                <a:latin typeface="Arial" pitchFamily="34" charset="-128"/>
              </a:rPr>
              <a:t> vs. </a:t>
            </a: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analyses	</a:t>
            </a:r>
            <a:endParaRPr lang="fr-FR" altLang="fr-FR" sz="2400" b="1" dirty="0">
              <a:latin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91232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35360" y="1016732"/>
            <a:ext cx="106931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sub-syllabic recursion (syllable in a syllable)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71502" y="1700808"/>
            <a:ext cx="8172821" cy="229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as far as I can see, all recursive analyses of the syllable come from Levin (1985):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applying X-bar structure to phonology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 Rhyme in fact is a projection of the Nucleus, N'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 syllable node is the max. projection N''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976320" y="3023081"/>
            <a:ext cx="2952328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/>
              <a:t>Smith, </a:t>
            </a:r>
            <a:r>
              <a:rPr lang="en-US" sz="1600" dirty="0" err="1"/>
              <a:t>Norval</a:t>
            </a:r>
            <a:r>
              <a:rPr lang="en-US" sz="1600" dirty="0"/>
              <a:t> 1999. A preliminary account of some aspects of </a:t>
            </a:r>
            <a:r>
              <a:rPr lang="en-US" sz="1600" dirty="0" err="1"/>
              <a:t>Leurbost</a:t>
            </a:r>
            <a:r>
              <a:rPr lang="en-US" sz="1600" dirty="0"/>
              <a:t> Gaelic syllable structure. The Syllable, Views and Facts, edited by Harry van der </a:t>
            </a:r>
            <a:r>
              <a:rPr lang="en-US" sz="1600" dirty="0" err="1"/>
              <a:t>Hulst</a:t>
            </a:r>
            <a:r>
              <a:rPr lang="en-US" sz="1600" dirty="0"/>
              <a:t> &amp; Nancy Ritter, 577-630. Berlin, New York: de </a:t>
            </a:r>
            <a:r>
              <a:rPr lang="en-US" sz="1600" dirty="0" err="1"/>
              <a:t>Gruyter</a:t>
            </a:r>
            <a:r>
              <a:rPr lang="en-US" sz="1600" dirty="0"/>
              <a:t>.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8976320" y="1750866"/>
            <a:ext cx="295232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/>
              <a:t>Levin, Juliette 1985. A Metrical Theory of Syllabicity. </a:t>
            </a:r>
            <a:r>
              <a:rPr lang="en-US" sz="1600" dirty="0" err="1"/>
              <a:t>Ph.D</a:t>
            </a:r>
            <a:r>
              <a:rPr lang="en-US" sz="1600" dirty="0"/>
              <a:t> dissertation, MIT.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664" y="4293096"/>
            <a:ext cx="2532414" cy="2160000"/>
          </a:xfrm>
          <a:prstGeom prst="rect">
            <a:avLst/>
          </a:prstGeom>
        </p:spPr>
      </p:pic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443372" y="199492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phenomena</a:t>
            </a:r>
            <a:r>
              <a:rPr lang="fr-CH" altLang="fr-FR" sz="2400" b="1" dirty="0">
                <a:latin typeface="Arial" pitchFamily="34" charset="-128"/>
              </a:rPr>
              <a:t> vs. </a:t>
            </a: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analyses	</a:t>
            </a:r>
            <a:endParaRPr lang="fr-FR" altLang="fr-FR" sz="2400" b="1" dirty="0">
              <a:latin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1021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35360" y="1232756"/>
            <a:ext cx="6264696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 err="1">
                <a:ea typeface="Arial" pitchFamily="34" charset="-128"/>
              </a:rPr>
              <a:t>vd</a:t>
            </a:r>
            <a:r>
              <a:rPr lang="en-US" altLang="fr-FR" sz="2200" dirty="0">
                <a:ea typeface="Arial" pitchFamily="34" charset="-128"/>
              </a:rPr>
              <a:t> Hulst adopts this view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V projects </a:t>
            </a:r>
            <a:r>
              <a:rPr lang="en-US" altLang="fr-FR" sz="2200" dirty="0" err="1">
                <a:ea typeface="Arial" pitchFamily="34" charset="-128"/>
              </a:rPr>
              <a:t>Vrhy</a:t>
            </a:r>
            <a:r>
              <a:rPr lang="en-US" altLang="fr-FR" sz="2200" dirty="0">
                <a:ea typeface="Arial" pitchFamily="34" charset="-128"/>
              </a:rPr>
              <a:t>, then </a:t>
            </a:r>
            <a:r>
              <a:rPr lang="en-US" altLang="fr-FR" sz="2200" dirty="0" err="1">
                <a:ea typeface="Arial" pitchFamily="34" charset="-128"/>
              </a:rPr>
              <a:t>Vsyll</a:t>
            </a:r>
            <a:endParaRPr lang="en-US" altLang="fr-FR" sz="2200" dirty="0">
              <a:ea typeface="Arial" pitchFamily="34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976320" y="620688"/>
            <a:ext cx="295232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 err="1"/>
              <a:t>Hulst</a:t>
            </a:r>
            <a:r>
              <a:rPr lang="en-US" sz="1600" dirty="0"/>
              <a:t>, Harry van der 2010. A note on recursion in phonology. Recursion and Human Language, edited by Harry van der </a:t>
            </a:r>
            <a:r>
              <a:rPr lang="en-US" sz="1600" dirty="0" err="1"/>
              <a:t>Hulst</a:t>
            </a:r>
            <a:r>
              <a:rPr lang="en-US" sz="1600" dirty="0"/>
              <a:t>, 301-341. Berlin: de </a:t>
            </a:r>
            <a:r>
              <a:rPr lang="en-US" sz="1600" dirty="0" err="1"/>
              <a:t>Gruyter</a:t>
            </a:r>
            <a:r>
              <a:rPr lang="en-US" sz="1600" dirty="0"/>
              <a:t>.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35360" y="2204864"/>
            <a:ext cx="62646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word-final Cs are followed by an empty nucleus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0027" y="3429360"/>
            <a:ext cx="2678401" cy="3240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9228" y="5481228"/>
            <a:ext cx="1237332" cy="1152000"/>
          </a:xfrm>
          <a:prstGeom prst="rect">
            <a:avLst/>
          </a:prstGeom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35360" y="2983595"/>
            <a:ext cx="62646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 err="1">
                <a:ea typeface="Arial" pitchFamily="34" charset="-128"/>
              </a:rPr>
              <a:t>Cø</a:t>
            </a:r>
            <a:r>
              <a:rPr lang="en-US" altLang="fr-FR" sz="2200" dirty="0">
                <a:ea typeface="Arial" pitchFamily="34" charset="-128"/>
              </a:rPr>
              <a:t># is a syllable, but cannot stand alone since its nucleus is empty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35360" y="3775683"/>
            <a:ext cx="62646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therefore the small syllable </a:t>
            </a:r>
            <a:r>
              <a:rPr lang="en-US" altLang="fr-FR" sz="2200" dirty="0" err="1">
                <a:ea typeface="Arial" pitchFamily="34" charset="-128"/>
              </a:rPr>
              <a:t>Cø</a:t>
            </a:r>
            <a:r>
              <a:rPr lang="en-US" altLang="fr-FR" sz="2200" dirty="0">
                <a:ea typeface="Arial" pitchFamily="34" charset="-128"/>
              </a:rPr>
              <a:t># is a dependent of the rhyme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0456" y="4789207"/>
            <a:ext cx="1417848" cy="720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6140" y="3429360"/>
            <a:ext cx="4494546" cy="3240000"/>
          </a:xfrm>
          <a:prstGeom prst="rect">
            <a:avLst/>
          </a:prstGeom>
        </p:spPr>
      </p:pic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35360" y="5046565"/>
            <a:ext cx="626469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"It is precisely this possibility that invokes the kind of recursion that is generally held impossible: a syllable inside a syllable." van der </a:t>
            </a:r>
            <a:r>
              <a:rPr lang="en-US" altLang="fr-FR" sz="2200" dirty="0" err="1">
                <a:ea typeface="Arial" pitchFamily="34" charset="-128"/>
              </a:rPr>
              <a:t>Hulst</a:t>
            </a:r>
            <a:r>
              <a:rPr lang="en-US" altLang="fr-FR" sz="2200" dirty="0">
                <a:ea typeface="Arial" pitchFamily="34" charset="-128"/>
              </a:rPr>
              <a:t> (2010: 309)</a:t>
            </a: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phenomena</a:t>
            </a:r>
            <a:r>
              <a:rPr lang="fr-CH" altLang="fr-FR" sz="2400" b="1" dirty="0">
                <a:latin typeface="Arial" pitchFamily="34" charset="-128"/>
              </a:rPr>
              <a:t> vs. </a:t>
            </a: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analyses	</a:t>
            </a:r>
            <a:endParaRPr lang="fr-FR" altLang="fr-FR" sz="2400" b="1" dirty="0">
              <a:latin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604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  <p:bldP spid="1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1667508" y="2011487"/>
            <a:ext cx="712879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nobody has ever seen a recursive phenomenon in phonology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127535" y="3415643"/>
            <a:ext cx="817282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the only thing we have seen are recursive analyses of non-recursive phenomena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phenomena</a:t>
            </a:r>
            <a:r>
              <a:rPr lang="fr-CH" altLang="fr-FR" sz="2400" b="1" dirty="0">
                <a:latin typeface="Arial" pitchFamily="34" charset="-128"/>
              </a:rPr>
              <a:t> vs. </a:t>
            </a: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analyses	</a:t>
            </a:r>
            <a:endParaRPr lang="fr-FR" altLang="fr-FR" sz="2400" b="1" dirty="0">
              <a:latin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1020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963D8-7DC6-5D6F-08BA-EC7B3BACD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AB7EF855-F950-5B1C-B48C-7BE72E3A21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15355A82-CC50-8D55-797B-E456BE9F2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no Merge, no </a:t>
            </a:r>
            <a:r>
              <a:rPr lang="fr-CH" altLang="fr-FR" sz="2400" b="1" dirty="0" err="1">
                <a:latin typeface="Arial" pitchFamily="34" charset="-128"/>
              </a:rPr>
              <a:t>trees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B77D697A-CF81-7006-CDE7-B6E0F0AF9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700808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phonology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A496CC53-769F-2FDA-F1E7-8F68E7C89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2060848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linearity is an input condition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02A9CABD-B5C0-A167-6559-CD40DFB32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6100" y="152636"/>
            <a:ext cx="5004556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8775" indent="-358775"/>
            <a:r>
              <a:rPr lang="en-US" sz="1600" dirty="0"/>
              <a:t>Chomsky, Noam. 1995. The Minimalist Program. MIT Press.</a:t>
            </a:r>
          </a:p>
          <a:p>
            <a:pPr marL="358775" indent="-358775"/>
            <a:r>
              <a:rPr lang="fr-FR" sz="1600" dirty="0"/>
              <a:t>Chomsky, Noam, T. Daniel Seely, Robert C. Berwick, </a:t>
            </a:r>
            <a:r>
              <a:rPr lang="fr-FR" sz="1600" dirty="0" err="1"/>
              <a:t>Sandiway</a:t>
            </a:r>
            <a:r>
              <a:rPr lang="fr-FR" sz="1600" dirty="0"/>
              <a:t> Fong, M.A.C. </a:t>
            </a:r>
            <a:r>
              <a:rPr lang="fr-FR" sz="1600" dirty="0" err="1"/>
              <a:t>Huybregts</a:t>
            </a:r>
            <a:r>
              <a:rPr lang="fr-FR" sz="1600" dirty="0"/>
              <a:t>, </a:t>
            </a:r>
            <a:r>
              <a:rPr lang="fr-FR" sz="1600" dirty="0" err="1"/>
              <a:t>Hisatsugu</a:t>
            </a:r>
            <a:r>
              <a:rPr lang="fr-FR" sz="1600" dirty="0"/>
              <a:t> Kitahara, Andrew McInnerney &amp; Yushi Sugimoto 2023. Merge and the Strong </a:t>
            </a:r>
            <a:r>
              <a:rPr lang="fr-FR" sz="1600" dirty="0" err="1"/>
              <a:t>Minimalist</a:t>
            </a:r>
            <a:r>
              <a:rPr lang="fr-FR" sz="1600" dirty="0"/>
              <a:t> </a:t>
            </a:r>
            <a:r>
              <a:rPr lang="fr-FR" sz="1600" dirty="0" err="1"/>
              <a:t>Thesis</a:t>
            </a:r>
            <a:r>
              <a:rPr lang="fr-FR" sz="1600" dirty="0"/>
              <a:t>. Cambridge: CUP.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4EDB997E-33B5-B0A8-1E62-659F57F3D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2924944"/>
            <a:ext cx="10945216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morpho-syntax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leading minimalist insight (Chomsky 1995: 334, Chomsky et al. 2023):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linearity is not a property of syntax, which is only about hierarchy (i.e. trees).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it is imposed upon speech by interface conditions and therefore must not be part of the computational system that creates hierarchical structure.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linearity is thus an interface condition that must not be present in (narrow) syntax: it represents a separate computation that occurs post-syntactically and whose input is only hierarchical (trees), while its output is the linearized string that enters phonology.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D36314FE-8CA9-75FF-5AEA-7A7D16BBC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053897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70C0"/>
                </a:solidFill>
                <a:ea typeface="Arial" pitchFamily="34" charset="-128"/>
              </a:rPr>
              <a:t>Linearity</a:t>
            </a:r>
          </a:p>
        </p:txBody>
      </p:sp>
    </p:spTree>
    <p:extLst>
      <p:ext uri="{BB962C8B-B14F-4D97-AF65-F5344CB8AC3E}">
        <p14:creationId xmlns:p14="http://schemas.microsoft.com/office/powerpoint/2010/main" val="21530591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623392" y="980728"/>
            <a:ext cx="712879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compare with </a:t>
            </a:r>
            <a:r>
              <a:rPr lang="en-US" altLang="fr-FR" sz="2200" b="1" dirty="0" err="1">
                <a:solidFill>
                  <a:srgbClr val="0066CC"/>
                </a:solidFill>
                <a:ea typeface="Arial" pitchFamily="34" charset="-128"/>
              </a:rPr>
              <a:t>morpho</a:t>
            </a: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-syntax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71502" y="1628800"/>
            <a:ext cx="817282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recursive phenomena abound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phenomena</a:t>
            </a:r>
            <a:r>
              <a:rPr lang="fr-CH" altLang="fr-FR" sz="2400" b="1" dirty="0">
                <a:latin typeface="Arial" pitchFamily="34" charset="-128"/>
              </a:rPr>
              <a:t> vs. </a:t>
            </a: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analyses	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71364" y="2096852"/>
            <a:ext cx="817282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they are recursive in a pre-theoretical or pre-analytical sense.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364" y="2672916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Peter thinks [that John says [that Amy believes [that…]]]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156340" y="2672916"/>
            <a:ext cx="28443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clause in a clause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71451" y="3299502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 err="1">
                <a:ea typeface="Arial" pitchFamily="34" charset="-128"/>
              </a:rPr>
              <a:t>Jil</a:t>
            </a:r>
            <a:r>
              <a:rPr lang="en-US" altLang="fr-FR" sz="2200" dirty="0">
                <a:ea typeface="Arial" pitchFamily="34" charset="-128"/>
              </a:rPr>
              <a:t> wants to read [[in the book [on the shelve]]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9156340" y="3286145"/>
            <a:ext cx="28443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PP in a PP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71364" y="3839562"/>
            <a:ext cx="8496944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Czech </a:t>
            </a:r>
            <a:r>
              <a:rPr lang="en-US" altLang="fr-FR" sz="2200" dirty="0" err="1">
                <a:ea typeface="Arial" pitchFamily="34" charset="-128"/>
              </a:rPr>
              <a:t>dĕl</a:t>
            </a:r>
            <a:r>
              <a:rPr lang="en-US" altLang="fr-FR" sz="2200" dirty="0">
                <a:ea typeface="Arial" pitchFamily="34" charset="-128"/>
              </a:rPr>
              <a:t>-at "to do", </a:t>
            </a:r>
            <a:r>
              <a:rPr lang="en-US" altLang="fr-FR" sz="2200" dirty="0" err="1">
                <a:ea typeface="Arial" pitchFamily="34" charset="-128"/>
              </a:rPr>
              <a:t>dĕl</a:t>
            </a:r>
            <a:r>
              <a:rPr lang="en-US" altLang="fr-FR" sz="2200" dirty="0">
                <a:ea typeface="Arial" pitchFamily="34" charset="-128"/>
              </a:rPr>
              <a:t>-</a:t>
            </a:r>
            <a:r>
              <a:rPr lang="en-US" altLang="fr-FR" sz="2200" dirty="0" err="1">
                <a:ea typeface="Arial" pitchFamily="34" charset="-128"/>
              </a:rPr>
              <a:t>áv</a:t>
            </a:r>
            <a:r>
              <a:rPr lang="en-US" altLang="fr-FR" sz="2200" dirty="0">
                <a:ea typeface="Arial" pitchFamily="34" charset="-128"/>
              </a:rPr>
              <a:t>-at "to do repeatedly/often"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 err="1">
                <a:ea typeface="Arial" pitchFamily="34" charset="-128"/>
              </a:rPr>
              <a:t>dĕl</a:t>
            </a:r>
            <a:r>
              <a:rPr lang="en-US" altLang="fr-FR" sz="2200" dirty="0">
                <a:ea typeface="Arial" pitchFamily="34" charset="-128"/>
              </a:rPr>
              <a:t>-</a:t>
            </a:r>
            <a:r>
              <a:rPr lang="en-US" altLang="fr-FR" sz="2200" dirty="0" err="1">
                <a:ea typeface="Arial" pitchFamily="34" charset="-128"/>
              </a:rPr>
              <a:t>áv</a:t>
            </a:r>
            <a:r>
              <a:rPr lang="en-US" altLang="fr-FR" sz="2200" dirty="0">
                <a:ea typeface="Arial" pitchFamily="34" charset="-128"/>
              </a:rPr>
              <a:t>-</a:t>
            </a:r>
            <a:r>
              <a:rPr lang="en-US" altLang="fr-FR" sz="2200" dirty="0" err="1">
                <a:ea typeface="Arial" pitchFamily="34" charset="-128"/>
              </a:rPr>
              <a:t>áv</a:t>
            </a:r>
            <a:r>
              <a:rPr lang="en-US" altLang="fr-FR" sz="2200" dirty="0">
                <a:ea typeface="Arial" pitchFamily="34" charset="-128"/>
              </a:rPr>
              <a:t>-at "to do even more often"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9156253" y="3826205"/>
            <a:ext cx="28443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morpheme repeated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71364" y="5121188"/>
            <a:ext cx="817282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here recursion owes nothing to any theoretical principle, or the avoidance of a violation thereof. 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71364" y="5935923"/>
            <a:ext cx="817282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it is also independent of the choices or theoretical inclination of the analyst</a:t>
            </a:r>
          </a:p>
        </p:txBody>
      </p:sp>
    </p:spTree>
    <p:extLst>
      <p:ext uri="{BB962C8B-B14F-4D97-AF65-F5344CB8AC3E}">
        <p14:creationId xmlns:p14="http://schemas.microsoft.com/office/powerpoint/2010/main" val="383321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623392" y="980728"/>
            <a:ext cx="96490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recursive analyses challenged in phonology, but not in syntax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phenomena</a:t>
            </a:r>
            <a:r>
              <a:rPr lang="fr-CH" altLang="fr-FR" sz="2400" b="1" dirty="0">
                <a:latin typeface="Arial" pitchFamily="34" charset="-128"/>
              </a:rPr>
              <a:t> vs. </a:t>
            </a: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analyses	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71364" y="1448780"/>
            <a:ext cx="1051316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given the purely analytic nature of recursion in phonology, recursive analyses of non-recursive phenomena may be challenged. 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364" y="2242029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against the recursion of </a:t>
            </a:r>
            <a:r>
              <a:rPr lang="en-US" altLang="fr-FR" sz="2200" dirty="0" err="1">
                <a:ea typeface="Arial" pitchFamily="34" charset="-128"/>
              </a:rPr>
              <a:t>PWds</a:t>
            </a:r>
            <a:endParaRPr lang="en-US" altLang="fr-FR" sz="2200" dirty="0">
              <a:ea typeface="Arial" pitchFamily="34" charset="-128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8076072" y="2240868"/>
            <a:ext cx="39245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dirty="0" err="1">
                <a:ea typeface="Arial" pitchFamily="34" charset="-128"/>
              </a:rPr>
              <a:t>Vigário</a:t>
            </a:r>
            <a:r>
              <a:rPr lang="en-US" altLang="fr-FR" dirty="0">
                <a:ea typeface="Arial" pitchFamily="34" charset="-128"/>
              </a:rPr>
              <a:t> (2010), Vogel (2012) and Downing &amp; </a:t>
            </a:r>
            <a:r>
              <a:rPr lang="en-US" altLang="fr-FR" dirty="0" err="1">
                <a:ea typeface="Arial" pitchFamily="34" charset="-128"/>
              </a:rPr>
              <a:t>Kadenge</a:t>
            </a:r>
            <a:r>
              <a:rPr lang="en-US" altLang="fr-FR" dirty="0">
                <a:ea typeface="Arial" pitchFamily="34" charset="-128"/>
              </a:rPr>
              <a:t> (2020) 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71451" y="3026566"/>
            <a:ext cx="8496944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"[t]he source for Tripura Bangla, Das 2001, shows that Tripura Bangla alternates binary, ternary, and quaternary stress and his analysis shows that none of it requires ternary feet".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9156340" y="3077669"/>
            <a:ext cx="284431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 err="1"/>
              <a:t>Golston</a:t>
            </a:r>
            <a:r>
              <a:rPr lang="en-US" sz="1600" dirty="0"/>
              <a:t>, Chris 2021. No stress system requires recursive feet. Catalan Journal of Linguistics 20: 9-35.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71364" y="4509120"/>
            <a:ext cx="817282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try to imagine an equivalent in syntax: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71364" y="4977172"/>
            <a:ext cx="1069318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7188"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would anybody venture challenging the existence of recursive structure in syntax as such by proposing competing non-recursive analyses? 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71364" y="5791907"/>
            <a:ext cx="1069318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ctr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solidFill>
                  <a:srgbClr val="0066CC"/>
                </a:solidFill>
                <a:ea typeface="Arial" pitchFamily="34" charset="-128"/>
              </a:rPr>
              <a:t>such attempts are absent because recursion is a linguistic fact in syntax, but only an analytic option in phonology. </a:t>
            </a:r>
          </a:p>
        </p:txBody>
      </p:sp>
    </p:spTree>
    <p:extLst>
      <p:ext uri="{BB962C8B-B14F-4D97-AF65-F5344CB8AC3E}">
        <p14:creationId xmlns:p14="http://schemas.microsoft.com/office/powerpoint/2010/main" val="58772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6" grpId="0"/>
      <p:bldP spid="18" grpId="0"/>
      <p:bldP spid="1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2243572" y="2176987"/>
            <a:ext cx="7128792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In </a:t>
            </a:r>
            <a:r>
              <a:rPr lang="en-US" altLang="fr-FR" sz="2200" dirty="0" err="1">
                <a:ea typeface="Arial" pitchFamily="34" charset="-128"/>
              </a:rPr>
              <a:t>morpho</a:t>
            </a:r>
            <a:r>
              <a:rPr lang="en-US" altLang="fr-FR" sz="2200" dirty="0">
                <a:ea typeface="Arial" pitchFamily="34" charset="-128"/>
              </a:rPr>
              <a:t>-syntax, </a:t>
            </a:r>
          </a:p>
          <a:p>
            <a:pPr marL="0" indent="0" algn="ctr"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recursion is a fact about language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667595" y="3894437"/>
            <a:ext cx="8172821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in phonology,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alleged cases of recursion are a fact about the analyst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phenomena</a:t>
            </a:r>
            <a:r>
              <a:rPr lang="fr-CH" altLang="fr-FR" sz="2400" b="1" dirty="0">
                <a:latin typeface="Arial" pitchFamily="34" charset="-128"/>
              </a:rPr>
              <a:t> vs. </a:t>
            </a: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analyses	</a:t>
            </a:r>
            <a:endParaRPr lang="fr-FR" altLang="fr-FR" sz="2400" b="1" dirty="0">
              <a:latin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46615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1600200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2D8923"/>
                </a:solidFill>
              </a:rPr>
              <a:t>Embedding</a:t>
            </a:r>
            <a:r>
              <a:rPr lang="fr-CH" altLang="fr-FR" b="1" dirty="0">
                <a:solidFill>
                  <a:srgbClr val="2D8923"/>
                </a:solidFill>
              </a:rPr>
              <a:t> and projection</a:t>
            </a: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2D8923"/>
                </a:solidFill>
              </a:rPr>
              <a:t>≠</a:t>
            </a:r>
          </a:p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2D8923"/>
                </a:solidFill>
              </a:rPr>
              <a:t>recursion</a:t>
            </a:r>
            <a:endParaRPr lang="fr-FR" altLang="fr-FR" b="1" dirty="0">
              <a:solidFill>
                <a:srgbClr val="2D89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358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Embedding</a:t>
            </a:r>
            <a:r>
              <a:rPr lang="fr-CH" altLang="fr-FR" sz="2400" b="1" dirty="0">
                <a:latin typeface="Arial" pitchFamily="34" charset="-128"/>
              </a:rPr>
              <a:t> and projection ≠ </a:t>
            </a:r>
            <a:r>
              <a:rPr lang="fr-CH" altLang="fr-FR" sz="2400" b="1" dirty="0" err="1">
                <a:latin typeface="Arial" pitchFamily="34" charset="-128"/>
              </a:rPr>
              <a:t>recursion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71364" y="1232756"/>
            <a:ext cx="1051316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in times when syntax had X-bar,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364" y="1700808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items of the X-bar structure did not instantiate recursion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71451" y="2168860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they are embedded, but not self-embedded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71364" y="2960948"/>
            <a:ext cx="817282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X</a:t>
            </a:r>
            <a:r>
              <a:rPr lang="en-US" altLang="fr-FR" sz="2200" baseline="30000" dirty="0">
                <a:ea typeface="Arial" pitchFamily="34" charset="-128"/>
              </a:rPr>
              <a:t>0</a:t>
            </a:r>
            <a:r>
              <a:rPr lang="en-US" altLang="fr-FR" sz="2200" dirty="0">
                <a:ea typeface="Arial" pitchFamily="34" charset="-128"/>
              </a:rPr>
              <a:t>, X' and XP are distinct items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71364" y="6022449"/>
            <a:ext cx="106931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solidFill>
                  <a:srgbClr val="0066CC"/>
                </a:solidFill>
                <a:ea typeface="Arial" pitchFamily="34" charset="-128"/>
              </a:rPr>
              <a:t>the relationship of items in an X-bar structure is one of projection, not recursion.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71364" y="3430161"/>
            <a:ext cx="8784976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their domination properties are defined by their place in the X-bar structure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X' can only be the mother of X</a:t>
            </a:r>
            <a:r>
              <a:rPr lang="en-US" altLang="fr-FR" sz="2200" baseline="30000" dirty="0">
                <a:ea typeface="Arial" pitchFamily="34" charset="-128"/>
              </a:rPr>
              <a:t>0</a:t>
            </a:r>
            <a:r>
              <a:rPr lang="en-US" altLang="fr-FR" sz="2200" dirty="0">
                <a:ea typeface="Arial" pitchFamily="34" charset="-128"/>
              </a:rPr>
              <a:t> and the daughter of XP, etc.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these items are not interchangeable: none of them can occur anywhere else in the structure, or have any other mothers, sisters and daughters.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6360" y="1700327"/>
            <a:ext cx="2280001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7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1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Embedding</a:t>
            </a:r>
            <a:r>
              <a:rPr lang="fr-CH" altLang="fr-FR" sz="2400" b="1" dirty="0">
                <a:latin typeface="Arial" pitchFamily="34" charset="-128"/>
              </a:rPr>
              <a:t> and projection ≠ </a:t>
            </a:r>
            <a:r>
              <a:rPr lang="fr-CH" altLang="fr-FR" sz="2400" b="1" dirty="0" err="1">
                <a:latin typeface="Arial" pitchFamily="34" charset="-128"/>
              </a:rPr>
              <a:t>recursion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71364" y="1232756"/>
            <a:ext cx="1051316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recursion in syntax is quite different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364" y="1723455"/>
            <a:ext cx="849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recursive structure involves two copies of the same item, here a CP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71451" y="2566065"/>
            <a:ext cx="849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both copies of the CP have the exact same domination properties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71364" y="3430161"/>
            <a:ext cx="87849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they have the same mother, sister and daughter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6360" y="368660"/>
            <a:ext cx="2280001" cy="1800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4332" y="2457212"/>
            <a:ext cx="2774810" cy="3240000"/>
          </a:xfrm>
          <a:prstGeom prst="rect">
            <a:avLst/>
          </a:prstGeom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71364" y="4114237"/>
            <a:ext cx="87849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they may occur in the exact same positions in the tree</a:t>
            </a:r>
          </a:p>
        </p:txBody>
      </p:sp>
    </p:spTree>
    <p:extLst>
      <p:ext uri="{BB962C8B-B14F-4D97-AF65-F5344CB8AC3E}">
        <p14:creationId xmlns:p14="http://schemas.microsoft.com/office/powerpoint/2010/main" val="372287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/>
          <p:cNvGrpSpPr/>
          <p:nvPr/>
        </p:nvGrpSpPr>
        <p:grpSpPr>
          <a:xfrm>
            <a:off x="7824192" y="3933056"/>
            <a:ext cx="2996364" cy="2488575"/>
            <a:chOff x="7824192" y="3933056"/>
            <a:chExt cx="2996364" cy="2488575"/>
          </a:xfrm>
        </p:grpSpPr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24192" y="3933056"/>
              <a:ext cx="2996364" cy="2160000"/>
            </a:xfrm>
            <a:prstGeom prst="rect">
              <a:avLst/>
            </a:prstGeom>
          </p:spPr>
        </p:pic>
        <p:sp>
          <p:nvSpPr>
            <p:cNvPr id="26" name="Text Box 5"/>
            <p:cNvSpPr txBox="1">
              <a:spLocks noChangeArrowheads="1"/>
            </p:cNvSpPr>
            <p:nvPr/>
          </p:nvSpPr>
          <p:spPr bwMode="auto">
            <a:xfrm>
              <a:off x="7824192" y="6083077"/>
              <a:ext cx="2817802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</a:pPr>
              <a:r>
                <a:rPr lang="en-US" altLang="fr-FR" sz="1600" dirty="0">
                  <a:ea typeface="Arial" pitchFamily="34" charset="-128"/>
                </a:rPr>
                <a:t>van der </a:t>
              </a:r>
              <a:r>
                <a:rPr lang="en-US" altLang="fr-FR" sz="1600" dirty="0" err="1">
                  <a:ea typeface="Arial" pitchFamily="34" charset="-128"/>
                </a:rPr>
                <a:t>Hulst</a:t>
              </a:r>
              <a:r>
                <a:rPr lang="en-US" altLang="fr-FR" sz="1600" dirty="0">
                  <a:ea typeface="Arial" pitchFamily="34" charset="-128"/>
                </a:rPr>
                <a:t> (2010)</a:t>
              </a:r>
            </a:p>
          </p:txBody>
        </p:sp>
      </p:grpSp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Embedding</a:t>
            </a:r>
            <a:r>
              <a:rPr lang="fr-CH" altLang="fr-FR" sz="2400" b="1" dirty="0">
                <a:latin typeface="Arial" pitchFamily="34" charset="-128"/>
              </a:rPr>
              <a:t> and projection ≠ </a:t>
            </a:r>
            <a:r>
              <a:rPr lang="fr-CH" altLang="fr-FR" sz="2400" b="1" dirty="0" err="1">
                <a:latin typeface="Arial" pitchFamily="34" charset="-128"/>
              </a:rPr>
              <a:t>recursion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71364" y="1521949"/>
            <a:ext cx="1051316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phonologists mimic X-bar since Levin (1985)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364" y="1939479"/>
            <a:ext cx="8496944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all allegedly recursive structures introduce recursion by "something prime"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meaning that the prime item inherits properties that are projected from the lower item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71364" y="3789040"/>
            <a:ext cx="8550907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unlike in syntax, these items are not interchangeable because</a:t>
            </a:r>
          </a:p>
          <a:p>
            <a:pPr marL="1085850" lvl="1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they are distinct items, not copies of the same item</a:t>
            </a:r>
          </a:p>
          <a:p>
            <a:pPr marL="1085850" lvl="1" indent="-34290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they have different domination properties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6356" y="110530"/>
            <a:ext cx="1688276" cy="1440000"/>
          </a:xfrm>
          <a:prstGeom prst="rect">
            <a:avLst/>
          </a:prstGeom>
        </p:spPr>
      </p:pic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623392" y="1017893"/>
            <a:ext cx="96490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all allegedly recursive structure in phonology mimics syntactic X-bar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1994" y="1959908"/>
            <a:ext cx="1359102" cy="1440000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10776520" y="3679979"/>
            <a:ext cx="1260140" cy="2674056"/>
            <a:chOff x="10776520" y="3679979"/>
            <a:chExt cx="1260140" cy="2674056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76520" y="3679979"/>
              <a:ext cx="1176876" cy="2160000"/>
            </a:xfrm>
            <a:prstGeom prst="rect">
              <a:avLst/>
            </a:prstGeom>
          </p:spPr>
        </p:pic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10811112" y="5769260"/>
              <a:ext cx="122554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</a:pPr>
              <a:r>
                <a:rPr lang="en-US" altLang="fr-FR" sz="1600" dirty="0" err="1">
                  <a:ea typeface="Arial" pitchFamily="34" charset="-128"/>
                </a:rPr>
                <a:t>Nasukawa</a:t>
              </a:r>
              <a:endParaRPr lang="en-US" altLang="fr-FR" sz="1600" dirty="0">
                <a:ea typeface="Arial" pitchFamily="34" charset="-128"/>
              </a:endParaRPr>
            </a:p>
            <a:p>
              <a:pPr algn="ctr" eaLnBrk="1" hangingPunct="1">
                <a:spcBef>
                  <a:spcPts val="0"/>
                </a:spcBef>
              </a:pPr>
              <a:r>
                <a:rPr lang="en-US" altLang="fr-FR" sz="1600" dirty="0">
                  <a:ea typeface="Arial" pitchFamily="34" charset="-128"/>
                </a:rPr>
                <a:t>(2015)</a:t>
              </a: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8892674" y="1755183"/>
            <a:ext cx="1645714" cy="1953896"/>
            <a:chOff x="8176743" y="2959979"/>
            <a:chExt cx="1645714" cy="1953896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76743" y="2959979"/>
              <a:ext cx="1645714" cy="1440000"/>
            </a:xfrm>
            <a:prstGeom prst="rect">
              <a:avLst/>
            </a:prstGeom>
          </p:spPr>
        </p:pic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8292244" y="4329100"/>
              <a:ext cx="122554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</a:pPr>
              <a:r>
                <a:rPr lang="en-US" altLang="fr-FR" sz="1600" dirty="0">
                  <a:ea typeface="Arial" pitchFamily="34" charset="-128"/>
                </a:rPr>
                <a:t>McCarthy (1979: 453)</a:t>
              </a:r>
            </a:p>
          </p:txBody>
        </p:sp>
      </p:grp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371364" y="4941168"/>
            <a:ext cx="745282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none of these items can occur anywhere else in the structure, or have any other mothers, sisters and daughters. </a:t>
            </a: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371364" y="5993412"/>
            <a:ext cx="745282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 names of the labels are interchangeable and do not matter (</a:t>
            </a:r>
            <a:r>
              <a:rPr lang="en-GB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GB" sz="2400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rhy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GB" sz="2400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syll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GB" sz="2400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syl-ft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GB" sz="2400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syl</a:t>
            </a:r>
            <a:r>
              <a:rPr lang="en-GB" sz="24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-cd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altLang="fr-FR" sz="2200" dirty="0">
              <a:ea typeface="Aria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313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6" grpId="0"/>
      <p:bldP spid="24" grpId="0"/>
      <p:bldP spid="2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Embedding</a:t>
            </a:r>
            <a:r>
              <a:rPr lang="fr-CH" altLang="fr-FR" sz="2400" b="1" dirty="0">
                <a:latin typeface="Arial" pitchFamily="34" charset="-128"/>
              </a:rPr>
              <a:t> and projection ≠ </a:t>
            </a:r>
            <a:r>
              <a:rPr lang="fr-CH" altLang="fr-FR" sz="2400" b="1" dirty="0" err="1">
                <a:latin typeface="Arial" pitchFamily="34" charset="-128"/>
              </a:rPr>
              <a:t>recursion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71364" y="1232756"/>
            <a:ext cx="1051316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X-bar is out of fashion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364" y="1723455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in minimalist times, there is no X-bar anymore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71451" y="2566065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individual Merge operations build constituents only if needed 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71364" y="3430161"/>
            <a:ext cx="87849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there is no projection building "something prime" anymore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71364" y="4171727"/>
            <a:ext cx="87849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thus the phonological mimicking of syntactic X-bar structure is left without grounds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156340" y="296652"/>
            <a:ext cx="2844316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/>
              <a:t>Fukui, Naoki &amp; Hiroki Narita 2014. Merge, labeling, and projection. The Routledge Handbook of Syntax, edited by Andrew Carnie, Yosuke Sato &amp; Daniel Siddiqi, 3-23. New York: Routledge.</a:t>
            </a:r>
          </a:p>
        </p:txBody>
      </p:sp>
    </p:spTree>
    <p:extLst>
      <p:ext uri="{BB962C8B-B14F-4D97-AF65-F5344CB8AC3E}">
        <p14:creationId xmlns:p14="http://schemas.microsoft.com/office/powerpoint/2010/main" val="31059552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Embedding</a:t>
            </a:r>
            <a:r>
              <a:rPr lang="fr-CH" altLang="fr-FR" sz="2400" b="1" dirty="0">
                <a:latin typeface="Arial" pitchFamily="34" charset="-128"/>
              </a:rPr>
              <a:t> and projection ≠ </a:t>
            </a:r>
            <a:r>
              <a:rPr lang="fr-CH" altLang="fr-FR" sz="2400" b="1" dirty="0" err="1">
                <a:latin typeface="Arial" pitchFamily="34" charset="-128"/>
              </a:rPr>
              <a:t>recursion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71364" y="2348880"/>
            <a:ext cx="565262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this is pointed out elsewhere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43372" y="1671191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dirty="0" err="1">
                <a:latin typeface="Arial" pitchFamily="34" charset="-128"/>
              </a:rPr>
              <a:t>Embedding</a:t>
            </a:r>
            <a:r>
              <a:rPr lang="fr-CH" altLang="fr-FR" sz="2400" dirty="0">
                <a:latin typeface="Arial" pitchFamily="34" charset="-128"/>
              </a:rPr>
              <a:t> and projection ≠ </a:t>
            </a:r>
            <a:r>
              <a:rPr lang="fr-CH" altLang="fr-FR" sz="2400" dirty="0" err="1">
                <a:latin typeface="Arial" pitchFamily="34" charset="-128"/>
              </a:rPr>
              <a:t>recursion</a:t>
            </a:r>
            <a:endParaRPr lang="fr-FR" altLang="fr-FR" sz="2400" dirty="0">
              <a:latin typeface="Arial" pitchFamily="34" charset="-128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9156340" y="296652"/>
            <a:ext cx="2844316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 err="1"/>
              <a:t>Vigário</a:t>
            </a:r>
            <a:r>
              <a:rPr lang="en-US" sz="1600" dirty="0"/>
              <a:t>, Marina 2010. Prosodic structure between the prosodic word and the phonological phrase: Recursive nodes or an independent domain? The Linguistic Review 27: 485-530.</a:t>
            </a:r>
          </a:p>
          <a:p>
            <a:endParaRPr lang="en-US" sz="1600" dirty="0"/>
          </a:p>
          <a:p>
            <a:r>
              <a:rPr lang="en-US" sz="1600" dirty="0"/>
              <a:t>Vogel, Irene 2012. Recursion in phonology? Phonological explorations. Empirical, theoretical and </a:t>
            </a:r>
            <a:r>
              <a:rPr lang="en-US" sz="1600" dirty="0" err="1"/>
              <a:t>diachrnic</a:t>
            </a:r>
            <a:r>
              <a:rPr lang="en-US" sz="1600" dirty="0"/>
              <a:t> issues, edited by Bert </a:t>
            </a:r>
            <a:r>
              <a:rPr lang="en-US" sz="1600" dirty="0" err="1"/>
              <a:t>Botma</a:t>
            </a:r>
            <a:r>
              <a:rPr lang="en-US" sz="1600" dirty="0"/>
              <a:t> &amp; Roland </a:t>
            </a:r>
            <a:r>
              <a:rPr lang="en-US" sz="1600" dirty="0" err="1"/>
              <a:t>Noske</a:t>
            </a:r>
            <a:r>
              <a:rPr lang="en-US" sz="1600" dirty="0"/>
              <a:t>, 41-61. Berlin: de </a:t>
            </a:r>
            <a:r>
              <a:rPr lang="en-US" sz="1600" dirty="0" err="1"/>
              <a:t>Gruyter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Vogel, Irene 2020. Life after the strict layer hypothesis. Prosodic studies. Challenges and prospects, edited by </a:t>
            </a:r>
            <a:r>
              <a:rPr lang="en-US" sz="1600" dirty="0" err="1"/>
              <a:t>Hongming</a:t>
            </a:r>
            <a:r>
              <a:rPr lang="en-US" sz="1600" dirty="0"/>
              <a:t> Zhang &amp; </a:t>
            </a:r>
            <a:r>
              <a:rPr lang="en-US" sz="1600" dirty="0" err="1"/>
              <a:t>Youyong</a:t>
            </a:r>
            <a:r>
              <a:rPr lang="en-US" sz="1600" dirty="0"/>
              <a:t> Qian, 9-60. London: Routledge.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843972" y="3580561"/>
            <a:ext cx="2844316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/>
              <a:t>Downing, Laura &amp; Maxwell </a:t>
            </a:r>
            <a:r>
              <a:rPr lang="en-US" sz="1600" dirty="0" err="1"/>
              <a:t>Kadenge</a:t>
            </a:r>
            <a:r>
              <a:rPr lang="en-US" sz="1600" dirty="0"/>
              <a:t> 2020. Re-placing </a:t>
            </a:r>
            <a:r>
              <a:rPr lang="en-US" sz="1600" dirty="0" err="1"/>
              <a:t>PStem</a:t>
            </a:r>
            <a:r>
              <a:rPr lang="en-US" sz="1600" dirty="0"/>
              <a:t> in the prosodic hierarchy. The Linguistic Review 37: 433-461.</a:t>
            </a:r>
          </a:p>
          <a:p>
            <a:endParaRPr lang="en-US" sz="1600" dirty="0"/>
          </a:p>
          <a:p>
            <a:r>
              <a:rPr lang="en-US" sz="1600" dirty="0" err="1"/>
              <a:t>Golston</a:t>
            </a:r>
            <a:r>
              <a:rPr lang="en-US" sz="1600" dirty="0"/>
              <a:t>, Chris 2021. No stress system requires recursive feet. Catalan Journal of Linguistics 20: 9-35.</a:t>
            </a:r>
          </a:p>
        </p:txBody>
      </p:sp>
    </p:spTree>
    <p:extLst>
      <p:ext uri="{BB962C8B-B14F-4D97-AF65-F5344CB8AC3E}">
        <p14:creationId xmlns:p14="http://schemas.microsoft.com/office/powerpoint/2010/main" val="2158919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1600200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2D8923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2D8923"/>
                </a:solidFill>
              </a:rPr>
              <a:t>Unlimited</a:t>
            </a:r>
            <a:r>
              <a:rPr lang="fr-CH" altLang="fr-FR" b="1" dirty="0">
                <a:solidFill>
                  <a:srgbClr val="2D8923"/>
                </a:solidFill>
              </a:rPr>
              <a:t> </a:t>
            </a:r>
            <a:r>
              <a:rPr lang="fr-CH" altLang="fr-FR" b="1" dirty="0" err="1">
                <a:solidFill>
                  <a:srgbClr val="2D8923"/>
                </a:solidFill>
              </a:rPr>
              <a:t>depth</a:t>
            </a:r>
            <a:r>
              <a:rPr lang="fr-CH" altLang="fr-FR" b="1" dirty="0">
                <a:solidFill>
                  <a:srgbClr val="2D8923"/>
                </a:solidFill>
              </a:rPr>
              <a:t> of </a:t>
            </a:r>
            <a:r>
              <a:rPr lang="fr-CH" altLang="fr-FR" b="1" dirty="0" err="1">
                <a:solidFill>
                  <a:srgbClr val="2D8923"/>
                </a:solidFill>
              </a:rPr>
              <a:t>recursion</a:t>
            </a:r>
            <a:endParaRPr lang="fr-FR" altLang="fr-FR" b="1" dirty="0">
              <a:solidFill>
                <a:srgbClr val="2D89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889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4957C-4918-BF94-E9F3-3DCE9D202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247C7BE0-B7F1-394A-C588-58B0C70FDC68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1120ADF4-ADB3-A267-E212-F6F313FB4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Expression of </a:t>
            </a:r>
            <a:r>
              <a:rPr lang="fr-CH" altLang="fr-FR" sz="2400" b="1" dirty="0" err="1">
                <a:latin typeface="Arial" pitchFamily="34" charset="-128"/>
              </a:rPr>
              <a:t>hierarchy</a:t>
            </a:r>
            <a:endParaRPr lang="fr-FR" altLang="fr-FR" sz="2400" b="1" dirty="0">
              <a:latin typeface="Arial" pitchFamily="34" charset="-12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C8F8F9-3660-C7B9-C290-92BF929D3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261272"/>
              </p:ext>
            </p:extLst>
          </p:nvPr>
        </p:nvGraphicFramePr>
        <p:xfrm>
          <a:off x="2999656" y="2126156"/>
          <a:ext cx="5472608" cy="2346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4276">
                  <a:extLst>
                    <a:ext uri="{9D8B030D-6E8A-4147-A177-3AD203B41FA5}">
                      <a16:colId xmlns:a16="http://schemas.microsoft.com/office/drawing/2014/main" val="2352908271"/>
                    </a:ext>
                  </a:extLst>
                </a:gridCol>
                <a:gridCol w="1440253">
                  <a:extLst>
                    <a:ext uri="{9D8B030D-6E8A-4147-A177-3AD203B41FA5}">
                      <a16:colId xmlns:a16="http://schemas.microsoft.com/office/drawing/2014/main" val="956506417"/>
                    </a:ext>
                  </a:extLst>
                </a:gridCol>
                <a:gridCol w="1548079">
                  <a:extLst>
                    <a:ext uri="{9D8B030D-6E8A-4147-A177-3AD203B41FA5}">
                      <a16:colId xmlns:a16="http://schemas.microsoft.com/office/drawing/2014/main" val="2981629897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US" sz="2200" dirty="0">
                          <a:effectLst/>
                        </a:rPr>
                        <a:t>Merge and linearity are in complementary distribution</a:t>
                      </a:r>
                    </a:p>
                    <a:p>
                      <a:pPr algn="ctr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2353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GB" sz="2200" dirty="0">
                          <a:effectLst/>
                        </a:rPr>
                        <a:t> 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GB" sz="2200" dirty="0">
                          <a:effectLst/>
                        </a:rPr>
                        <a:t>Merge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GB" sz="2200" dirty="0">
                          <a:effectLst/>
                        </a:rPr>
                        <a:t>linearity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4954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GB" sz="2200" dirty="0">
                          <a:effectLst/>
                        </a:rPr>
                        <a:t>morpho-syntax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GB" sz="2200">
                          <a:effectLst/>
                        </a:rPr>
                        <a:t>yes</a:t>
                      </a:r>
                      <a:endParaRPr lang="fr-FR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GB" sz="2200" dirty="0">
                          <a:effectLst/>
                        </a:rPr>
                        <a:t>no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17706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endParaRPr lang="fr-FR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199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GB" sz="2200" dirty="0">
                          <a:effectLst/>
                        </a:rPr>
                        <a:t>phonology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GB" sz="2200" dirty="0">
                          <a:effectLst/>
                        </a:rPr>
                        <a:t>no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-539750" algn="l"/>
                          <a:tab pos="-457200" algn="l"/>
                          <a:tab pos="457200" algn="l"/>
                          <a:tab pos="1120140" algn="l"/>
                          <a:tab pos="1371600" algn="l"/>
                          <a:tab pos="1628775" algn="l"/>
                          <a:tab pos="1828800" algn="l"/>
                          <a:tab pos="2477135" algn="l"/>
                          <a:tab pos="2743200" algn="l"/>
                          <a:tab pos="3200400" algn="l"/>
                          <a:tab pos="3657600" algn="l"/>
                          <a:tab pos="3749675" algn="l"/>
                          <a:tab pos="4114800" algn="l"/>
                          <a:tab pos="4428490" algn="l"/>
                          <a:tab pos="4709160" algn="l"/>
                          <a:tab pos="5029200" algn="l"/>
                          <a:tab pos="5191760" algn="l"/>
                          <a:tab pos="5486400" algn="l"/>
                          <a:tab pos="5785485" algn="l"/>
                        </a:tabLst>
                      </a:pPr>
                      <a:r>
                        <a:rPr lang="en-GB" sz="2200" dirty="0">
                          <a:effectLst/>
                        </a:rPr>
                        <a:t>yes</a:t>
                      </a:r>
                      <a:endParaRPr lang="fr-FR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7942295"/>
                  </a:ext>
                </a:extLst>
              </a:tr>
            </a:tbl>
          </a:graphicData>
        </a:graphic>
      </p:graphicFrame>
      <p:sp>
        <p:nvSpPr>
          <p:cNvPr id="4" name="Text Box 5">
            <a:extLst>
              <a:ext uri="{FF2B5EF4-FFF2-40B4-BE49-F238E27FC236}">
                <a16:creationId xmlns:a16="http://schemas.microsoft.com/office/drawing/2014/main" id="{C78A6ED3-AE6C-D3D5-7471-16510D47F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8188" y="401759"/>
            <a:ext cx="421246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8775" indent="-358775"/>
            <a:r>
              <a:rPr lang="en-US" sz="1600" dirty="0"/>
              <a:t>Scheer, Tobias to appear. Advances in mathematical linguistics: phonology is flat. Linguistic Inquiry.</a:t>
            </a:r>
          </a:p>
        </p:txBody>
      </p:sp>
    </p:spTree>
    <p:extLst>
      <p:ext uri="{BB962C8B-B14F-4D97-AF65-F5344CB8AC3E}">
        <p14:creationId xmlns:p14="http://schemas.microsoft.com/office/powerpoint/2010/main" val="7923992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unlimited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depth</a:t>
            </a:r>
            <a:r>
              <a:rPr lang="fr-CH" altLang="fr-FR" sz="2400" b="1" dirty="0">
                <a:latin typeface="Arial" pitchFamily="34" charset="-128"/>
              </a:rPr>
              <a:t> in </a:t>
            </a:r>
            <a:r>
              <a:rPr lang="fr-CH" altLang="fr-FR" sz="2400" b="1" dirty="0" err="1">
                <a:latin typeface="Arial" pitchFamily="34" charset="-128"/>
              </a:rPr>
              <a:t>syntax</a:t>
            </a:r>
            <a:r>
              <a:rPr lang="fr-CH" altLang="fr-FR" sz="2400" b="1" dirty="0">
                <a:latin typeface="Arial" pitchFamily="34" charset="-128"/>
              </a:rPr>
              <a:t>, but not in </a:t>
            </a:r>
            <a:r>
              <a:rPr lang="fr-CH" altLang="fr-FR" sz="2400" b="1" dirty="0" err="1">
                <a:latin typeface="Arial" pitchFamily="34" charset="-128"/>
              </a:rPr>
              <a:t>phonology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364" y="1088740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in syntax, recursion is unlimited in its depth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71451" y="1448780"/>
            <a:ext cx="849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nothing in the operation of self-embedding imposes any limits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71364" y="2132856"/>
            <a:ext cx="87849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restrictions on the depth of recursion are rooted in factors that lie outside of grammar, such as memory 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71364" y="3104964"/>
            <a:ext cx="799288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if phonological recursion were real, it would be expected to also have this property. But it does not.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156340" y="296652"/>
            <a:ext cx="284431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 err="1"/>
              <a:t>Watumull</a:t>
            </a:r>
            <a:r>
              <a:rPr lang="en-US" sz="1600" dirty="0"/>
              <a:t>, Jeffrey, Marc D. Hauser, Ian G. Roberts &amp; Norbert </a:t>
            </a:r>
            <a:r>
              <a:rPr lang="en-US" sz="1600" dirty="0" err="1"/>
              <a:t>Hornstein</a:t>
            </a:r>
            <a:r>
              <a:rPr lang="en-US" sz="1600" dirty="0"/>
              <a:t> 2014. On recursion. Frontiers in Psychology 4, article 1017.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156340" y="1817529"/>
            <a:ext cx="2844316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 err="1"/>
              <a:t>Stabler</a:t>
            </a:r>
            <a:r>
              <a:rPr lang="en-US" sz="1600" dirty="0"/>
              <a:t>, Edward P. 2014. Recursion in Grammar and Performance. Recursion: Complexity in Cognition, edited by Tom </a:t>
            </a:r>
            <a:r>
              <a:rPr lang="en-US" sz="1600" dirty="0" err="1"/>
              <a:t>Roeper</a:t>
            </a:r>
            <a:r>
              <a:rPr lang="en-US" sz="1600" dirty="0"/>
              <a:t> &amp; Margaret </a:t>
            </a:r>
            <a:r>
              <a:rPr lang="en-US" sz="1600" dirty="0" err="1"/>
              <a:t>Speas</a:t>
            </a:r>
            <a:r>
              <a:rPr lang="en-US" sz="1600" dirty="0"/>
              <a:t>, 159-177. London: Springer.</a:t>
            </a:r>
          </a:p>
          <a:p>
            <a:endParaRPr lang="en-US" sz="1600" dirty="0"/>
          </a:p>
          <a:p>
            <a:r>
              <a:rPr lang="en-US" sz="1600" dirty="0" err="1"/>
              <a:t>Koopman</a:t>
            </a:r>
            <a:r>
              <a:rPr lang="en-US" sz="1600" dirty="0"/>
              <a:t>, Hilda 2014. Recursion Restrictions: Where Grammars Count. Recursion: Complexity in Cognition, edited by Tom </a:t>
            </a:r>
            <a:r>
              <a:rPr lang="en-US" sz="1600" dirty="0" err="1"/>
              <a:t>Roeper</a:t>
            </a:r>
            <a:r>
              <a:rPr lang="en-US" sz="1600" dirty="0"/>
              <a:t> &amp; Margaret </a:t>
            </a:r>
            <a:r>
              <a:rPr lang="en-US" sz="1600" dirty="0" err="1"/>
              <a:t>Speas</a:t>
            </a:r>
            <a:r>
              <a:rPr lang="en-US" sz="1600" dirty="0"/>
              <a:t>, 17-38. London: Springer.</a:t>
            </a:r>
          </a:p>
          <a:p>
            <a:endParaRPr lang="en-US" sz="1600" dirty="0"/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71364" y="3933056"/>
            <a:ext cx="7992888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 depth of phonological recursion is implicitly or explicitly restricted to one or two levels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but never for grammar-external reasons as in </a:t>
            </a:r>
            <a:r>
              <a:rPr lang="en-US" altLang="fr-FR" sz="2200" dirty="0" err="1">
                <a:ea typeface="Arial" pitchFamily="34" charset="-128"/>
              </a:rPr>
              <a:t>morpho</a:t>
            </a:r>
            <a:r>
              <a:rPr lang="en-US" altLang="fr-FR" sz="2200" dirty="0">
                <a:ea typeface="Arial" pitchFamily="34" charset="-128"/>
              </a:rPr>
              <a:t>-syntax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instead, grammar-internal reasons are invoked</a:t>
            </a:r>
          </a:p>
        </p:txBody>
      </p:sp>
    </p:spTree>
    <p:extLst>
      <p:ext uri="{BB962C8B-B14F-4D97-AF65-F5344CB8AC3E}">
        <p14:creationId xmlns:p14="http://schemas.microsoft.com/office/powerpoint/2010/main" val="92865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unlimited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depth</a:t>
            </a:r>
            <a:r>
              <a:rPr lang="fr-CH" altLang="fr-FR" sz="2400" b="1" dirty="0">
                <a:latin typeface="Arial" pitchFamily="34" charset="-128"/>
              </a:rPr>
              <a:t> in </a:t>
            </a:r>
            <a:r>
              <a:rPr lang="fr-CH" altLang="fr-FR" sz="2400" b="1" dirty="0" err="1">
                <a:latin typeface="Arial" pitchFamily="34" charset="-128"/>
              </a:rPr>
              <a:t>syntax</a:t>
            </a:r>
            <a:r>
              <a:rPr lang="fr-CH" altLang="fr-FR" sz="2400" b="1" dirty="0">
                <a:latin typeface="Arial" pitchFamily="34" charset="-128"/>
              </a:rPr>
              <a:t>, but not in </a:t>
            </a:r>
            <a:r>
              <a:rPr lang="fr-CH" altLang="fr-FR" sz="2400" b="1" dirty="0" err="1">
                <a:latin typeface="Arial" pitchFamily="34" charset="-128"/>
              </a:rPr>
              <a:t>phonology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364" y="944724"/>
            <a:ext cx="849694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Most often authors call a given structure recursive but do not address the question why the maximum depth of the particular recursive item is one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71450" y="1966255"/>
            <a:ext cx="896490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some authors explicitly set a limit of recursion, to one level of depth. 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71364" y="2492896"/>
            <a:ext cx="799288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some authors call on X-bar, which has a </a:t>
            </a:r>
            <a:r>
              <a:rPr lang="en-US" altLang="fr-FR" sz="2200" i="1" dirty="0">
                <a:ea typeface="Arial" pitchFamily="34" charset="-128"/>
              </a:rPr>
              <a:t>maximal </a:t>
            </a:r>
            <a:r>
              <a:rPr lang="en-US" altLang="fr-FR" sz="2200" dirty="0">
                <a:ea typeface="Arial" pitchFamily="34" charset="-128"/>
              </a:rPr>
              <a:t>projection, i.e. limiting embedding of </a:t>
            </a:r>
            <a:r>
              <a:rPr lang="el-GR" altLang="fr-FR" sz="2200" dirty="0">
                <a:ea typeface="Arial" pitchFamily="34" charset="-128"/>
              </a:rPr>
              <a:t>ω</a:t>
            </a:r>
            <a:r>
              <a:rPr lang="fr-CH" altLang="fr-FR" sz="2200" dirty="0">
                <a:ea typeface="Arial" pitchFamily="34" charset="-128"/>
              </a:rPr>
              <a:t> and </a:t>
            </a:r>
            <a:r>
              <a:rPr lang="el-GR" altLang="fr-FR" sz="2200" dirty="0">
                <a:ea typeface="Arial" pitchFamily="34" charset="-128"/>
              </a:rPr>
              <a:t>Φ</a:t>
            </a:r>
            <a:r>
              <a:rPr lang="fr-CH" altLang="fr-FR" sz="2200" dirty="0">
                <a:ea typeface="Arial" pitchFamily="34" charset="-128"/>
              </a:rPr>
              <a:t> </a:t>
            </a:r>
            <a:r>
              <a:rPr lang="en-US" altLang="fr-FR" sz="2200" dirty="0">
                <a:ea typeface="Arial" pitchFamily="34" charset="-128"/>
              </a:rPr>
              <a:t>to two levels.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156340" y="202059"/>
            <a:ext cx="2844316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 err="1"/>
              <a:t>Martínez-Paricio</a:t>
            </a:r>
            <a:r>
              <a:rPr lang="en-US" sz="1600" dirty="0"/>
              <a:t>, </a:t>
            </a:r>
            <a:r>
              <a:rPr lang="en-US" sz="1600" dirty="0" err="1"/>
              <a:t>Violeta</a:t>
            </a:r>
            <a:r>
              <a:rPr lang="en-US" sz="1600" dirty="0"/>
              <a:t> &amp; René </a:t>
            </a:r>
            <a:r>
              <a:rPr lang="en-US" sz="1600" dirty="0" err="1"/>
              <a:t>Kager</a:t>
            </a:r>
            <a:r>
              <a:rPr lang="en-US" sz="1600" dirty="0"/>
              <a:t> 2015. The binary-to-ternary rhythmic continuum in stress typology: Layered feet and nonintervention constraints. Phonology 32: 459-504.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228348" y="2459794"/>
            <a:ext cx="284431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 err="1"/>
              <a:t>Itô</a:t>
            </a:r>
            <a:r>
              <a:rPr lang="en-US" sz="1600" dirty="0"/>
              <a:t>, Junko &amp; Armin </a:t>
            </a:r>
            <a:r>
              <a:rPr lang="en-US" sz="1600" dirty="0" err="1"/>
              <a:t>Mester</a:t>
            </a:r>
            <a:r>
              <a:rPr lang="en-US" sz="1600" dirty="0"/>
              <a:t> 2013. Prosodic subcategories in Japanese. Lingua 124: 20-40.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71364" y="3320988"/>
            <a:ext cx="7992888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sz="2200" dirty="0" err="1">
                <a:ea typeface="Times New Roman" panose="02020603050405020304" pitchFamily="18" charset="0"/>
              </a:rPr>
              <a:t>overgeneration</a:t>
            </a:r>
            <a:r>
              <a:rPr lang="en-GB" sz="2200" dirty="0">
                <a:ea typeface="Times New Roman" panose="02020603050405020304" pitchFamily="18" charset="0"/>
              </a:rPr>
              <a:t>…?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sz="2200" dirty="0">
                <a:ea typeface="Times New Roman" panose="02020603050405020304" pitchFamily="18" charset="0"/>
              </a:rPr>
              <a:t>"as </a:t>
            </a:r>
            <a:r>
              <a:rPr lang="en-GB" sz="2200" dirty="0" err="1">
                <a:ea typeface="Times New Roman" panose="02020603050405020304" pitchFamily="18" charset="0"/>
              </a:rPr>
              <a:t>Schiering</a:t>
            </a:r>
            <a:r>
              <a:rPr lang="en-GB" sz="2200" dirty="0">
                <a:ea typeface="Times New Roman" panose="02020603050405020304" pitchFamily="18" charset="0"/>
              </a:rPr>
              <a:t> </a:t>
            </a:r>
            <a:r>
              <a:rPr lang="en-GB" sz="2200" i="1" dirty="0">
                <a:ea typeface="Times New Roman" panose="02020603050405020304" pitchFamily="18" charset="0"/>
              </a:rPr>
              <a:t>et al.</a:t>
            </a:r>
            <a:r>
              <a:rPr lang="en-GB" sz="2200" dirty="0">
                <a:ea typeface="Times New Roman" panose="02020603050405020304" pitchFamily="18" charset="0"/>
              </a:rPr>
              <a:t> (2010: 699) argue, recursion is far too powerful. It predicts an unlimited number of </a:t>
            </a:r>
            <a:r>
              <a:rPr lang="en-GB" sz="2200" dirty="0" err="1">
                <a:ea typeface="Times New Roman" panose="02020603050405020304" pitchFamily="18" charset="0"/>
              </a:rPr>
              <a:t>subphrasal</a:t>
            </a:r>
            <a:r>
              <a:rPr lang="en-GB" sz="2200" dirty="0">
                <a:ea typeface="Times New Roman" panose="02020603050405020304" pitchFamily="18" charset="0"/>
              </a:rPr>
              <a:t> domains, whereas far fewer are robustly attested." Downing &amp; </a:t>
            </a:r>
            <a:r>
              <a:rPr lang="en-GB" sz="2200" dirty="0" err="1">
                <a:ea typeface="Times New Roman" panose="02020603050405020304" pitchFamily="18" charset="0"/>
              </a:rPr>
              <a:t>Kadenge</a:t>
            </a:r>
            <a:r>
              <a:rPr lang="en-GB" sz="2200" dirty="0">
                <a:ea typeface="Times New Roman" panose="02020603050405020304" pitchFamily="18" charset="0"/>
              </a:rPr>
              <a:t> (2020: 455)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sz="2200" dirty="0"/>
              <a:t>imagine a </a:t>
            </a:r>
            <a:r>
              <a:rPr lang="en-GB" sz="2200" dirty="0" err="1"/>
              <a:t>syntactician</a:t>
            </a:r>
            <a:r>
              <a:rPr lang="en-GB" sz="2200" dirty="0"/>
              <a:t> arguing that recursion of, say, CP, needs to be restricted because unlimited recursion </a:t>
            </a:r>
            <a:r>
              <a:rPr lang="en-GB" sz="2200" dirty="0" err="1"/>
              <a:t>overgenerates</a:t>
            </a:r>
            <a:r>
              <a:rPr lang="en-GB" sz="2200" dirty="0"/>
              <a:t>, i.e. produces many more layers than what is supported by the empirical record. 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9156340" y="3933056"/>
            <a:ext cx="284431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600" dirty="0"/>
              <a:t>Downing, Laura &amp; Maxwell </a:t>
            </a:r>
            <a:r>
              <a:rPr lang="en-US" sz="1600" dirty="0" err="1"/>
              <a:t>Kadenge</a:t>
            </a:r>
            <a:r>
              <a:rPr lang="en-US" sz="1600" dirty="0"/>
              <a:t> 2020. Re-placing </a:t>
            </a:r>
            <a:r>
              <a:rPr lang="en-US" sz="1600" dirty="0" err="1"/>
              <a:t>PStem</a:t>
            </a:r>
            <a:r>
              <a:rPr lang="en-US" sz="1600" dirty="0"/>
              <a:t> in the prosodic hierarchy. The Linguistic Review 37: 433-461.</a:t>
            </a:r>
          </a:p>
        </p:txBody>
      </p:sp>
    </p:spTree>
    <p:extLst>
      <p:ext uri="{BB962C8B-B14F-4D97-AF65-F5344CB8AC3E}">
        <p14:creationId xmlns:p14="http://schemas.microsoft.com/office/powerpoint/2010/main" val="55238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1" grpId="0"/>
      <p:bldP spid="10" grpId="0"/>
      <p:bldP spid="16" grpId="0"/>
      <p:bldP spid="1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487B31"/>
                </a:solidFill>
              </a:rPr>
              <a:t>No </a:t>
            </a:r>
            <a:r>
              <a:rPr lang="fr-CH" altLang="fr-FR" b="1" dirty="0" err="1">
                <a:solidFill>
                  <a:srgbClr val="487B31"/>
                </a:solidFill>
              </a:rPr>
              <a:t>concatenation</a:t>
            </a:r>
            <a:r>
              <a:rPr lang="fr-CH" altLang="fr-FR" b="1" dirty="0">
                <a:solidFill>
                  <a:srgbClr val="487B31"/>
                </a:solidFill>
              </a:rPr>
              <a:t>, no </a:t>
            </a:r>
            <a:r>
              <a:rPr lang="fr-CH" altLang="fr-FR" b="1" dirty="0" err="1">
                <a:solidFill>
                  <a:srgbClr val="487B31"/>
                </a:solidFill>
              </a:rPr>
              <a:t>trees</a:t>
            </a:r>
            <a:endParaRPr lang="fr-CH" altLang="fr-FR" b="1" dirty="0">
              <a:solidFill>
                <a:srgbClr val="487B31"/>
              </a:solidFill>
            </a:endParaRPr>
          </a:p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487B31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487B31"/>
                </a:solidFill>
              </a:rPr>
              <a:t>No </a:t>
            </a:r>
            <a:r>
              <a:rPr lang="fr-CH" altLang="fr-FR" b="1" dirty="0" err="1">
                <a:solidFill>
                  <a:srgbClr val="487B31"/>
                </a:solidFill>
              </a:rPr>
              <a:t>trees</a:t>
            </a:r>
            <a:r>
              <a:rPr lang="fr-CH" altLang="fr-FR" b="1" dirty="0">
                <a:solidFill>
                  <a:srgbClr val="487B31"/>
                </a:solidFill>
              </a:rPr>
              <a:t>, no </a:t>
            </a:r>
            <a:r>
              <a:rPr lang="fr-CH" altLang="fr-FR" b="1" dirty="0" err="1">
                <a:solidFill>
                  <a:srgbClr val="487B31"/>
                </a:solidFill>
              </a:rPr>
              <a:t>recursion</a:t>
            </a:r>
            <a:endParaRPr lang="fr-FR" altLang="fr-FR" b="1" dirty="0">
              <a:solidFill>
                <a:srgbClr val="487B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39156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/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no </a:t>
            </a:r>
            <a:r>
              <a:rPr lang="fr-CH" altLang="fr-FR" sz="2400" b="1" dirty="0" err="1">
                <a:latin typeface="Arial" pitchFamily="34" charset="-128"/>
              </a:rPr>
              <a:t>trees</a:t>
            </a:r>
            <a:r>
              <a:rPr lang="fr-CH" altLang="fr-FR" sz="2400" b="1" dirty="0">
                <a:latin typeface="Arial" pitchFamily="34" charset="-128"/>
              </a:rPr>
              <a:t>, no </a:t>
            </a:r>
            <a:r>
              <a:rPr lang="fr-CH" altLang="fr-FR" sz="2400" b="1" dirty="0" err="1">
                <a:latin typeface="Arial" pitchFamily="34" charset="-128"/>
              </a:rPr>
              <a:t>recursion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71364" y="1088740"/>
            <a:ext cx="84969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 err="1">
                <a:ea typeface="Arial" pitchFamily="34" charset="-128"/>
              </a:rPr>
              <a:t>morpho</a:t>
            </a:r>
            <a:r>
              <a:rPr lang="en-US" altLang="fr-FR" sz="2200" dirty="0">
                <a:ea typeface="Arial" pitchFamily="34" charset="-128"/>
              </a:rPr>
              <a:t>-syntax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71451" y="1448780"/>
            <a:ext cx="849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dominance and hence arboreal structure are the consequence of concatenation, and of nothing else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71364" y="2263515"/>
            <a:ext cx="87849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i.e. of the fact of drawing pieces from long term memory and gluing them together. This is called Merge.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71364" y="3214137"/>
            <a:ext cx="79928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phonology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156340" y="4679265"/>
            <a:ext cx="2844316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l-NL" sz="1600" dirty="0"/>
              <a:t>Scheer (2004: xliv, 2011: §§45f)</a:t>
            </a:r>
          </a:p>
          <a:p>
            <a:endParaRPr lang="nl-NL" sz="1600" dirty="0"/>
          </a:p>
          <a:p>
            <a:r>
              <a:rPr lang="en-US" sz="1600" dirty="0" err="1"/>
              <a:t>Scheer</a:t>
            </a:r>
            <a:r>
              <a:rPr lang="en-US" sz="1600" dirty="0"/>
              <a:t>, Tobias 2013. Why phonology is flat: the role of concatenation and linearity. Language Sciences 39: 54-74.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71364" y="3627891"/>
            <a:ext cx="7992888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there is no concatenation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phonology does not access long term memory in order to retrieve pieces and glue them together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71364" y="4977172"/>
            <a:ext cx="79928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this is the basic generative architecture: the inverted T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71364" y="5446385"/>
            <a:ext cx="79928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no concatenation - no trees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71364" y="5913276"/>
            <a:ext cx="79928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no no trees - recursion</a:t>
            </a:r>
          </a:p>
        </p:txBody>
      </p:sp>
    </p:spTree>
    <p:extLst>
      <p:ext uri="{BB962C8B-B14F-4D97-AF65-F5344CB8AC3E}">
        <p14:creationId xmlns:p14="http://schemas.microsoft.com/office/powerpoint/2010/main" val="113571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  <p:bldP spid="16" grpId="0"/>
      <p:bldP spid="14" grpId="0"/>
      <p:bldP spid="17" grpId="0"/>
      <p:bldP spid="18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AAC89-99A7-4AB5-0BED-A445CB530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9A37760-82C9-31A9-BEAB-627BA7A8AC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0070C0"/>
                </a:solidFill>
              </a:rPr>
              <a:t>Argument #3</a:t>
            </a:r>
          </a:p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0070C0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0070C0"/>
                </a:solidFill>
              </a:rPr>
              <a:t>Burden of proof</a:t>
            </a: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0070C0"/>
                </a:solidFill>
              </a:rPr>
              <a:t>(non-</a:t>
            </a:r>
            <a:r>
              <a:rPr lang="fr-CH" altLang="fr-FR" b="1" dirty="0" err="1">
                <a:solidFill>
                  <a:srgbClr val="0070C0"/>
                </a:solidFill>
              </a:rPr>
              <a:t>recursive</a:t>
            </a:r>
            <a:r>
              <a:rPr lang="fr-CH" altLang="fr-FR" b="1" dirty="0">
                <a:solidFill>
                  <a:srgbClr val="0070C0"/>
                </a:solidFill>
              </a:rPr>
              <a:t> </a:t>
            </a:r>
            <a:r>
              <a:rPr lang="fr-CH" altLang="fr-FR" b="1" dirty="0" err="1">
                <a:solidFill>
                  <a:srgbClr val="0070C0"/>
                </a:solidFill>
              </a:rPr>
              <a:t>trees</a:t>
            </a:r>
            <a:r>
              <a:rPr lang="fr-CH" altLang="fr-FR" b="1" dirty="0">
                <a:solidFill>
                  <a:srgbClr val="0070C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26565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F1F09-8DB3-836B-9C9C-BC246CF7D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2F69368F-3A29-6F68-94CC-ABC9FCF7AA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5555467A-6E27-B340-4B37-E9EF14FE0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Non-</a:t>
            </a:r>
            <a:r>
              <a:rPr lang="fr-CH" altLang="fr-FR" sz="2400" b="1" dirty="0" err="1">
                <a:latin typeface="Arial" pitchFamily="34" charset="-128"/>
              </a:rPr>
              <a:t>recursive</a:t>
            </a:r>
            <a:r>
              <a:rPr lang="fr-CH" altLang="fr-FR" sz="2400" b="1" dirty="0">
                <a:latin typeface="Arial" pitchFamily="34" charset="-128"/>
              </a:rPr>
              <a:t> </a:t>
            </a:r>
            <a:r>
              <a:rPr lang="fr-CH" altLang="fr-FR" sz="2400" b="1" dirty="0" err="1">
                <a:latin typeface="Arial" pitchFamily="34" charset="-128"/>
              </a:rPr>
              <a:t>trees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90E1096C-A46F-9450-B9EB-D7E141365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933976"/>
            <a:ext cx="11017224" cy="500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70C0"/>
                </a:solidFill>
                <a:ea typeface="Arial" pitchFamily="34" charset="-128"/>
              </a:rPr>
              <a:t>if there are no recursive trees in phonology,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 logical possibility is that phonology does express hierarchy in terms of trees,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but which are distinct in kind from the arboreal structure found in syntax: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they would not be the result of Merge, and therefore non-recursive.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fr-FR" sz="2200" dirty="0">
              <a:ea typeface="Arial" pitchFamily="34" charset="-128"/>
            </a:endParaRP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this description corresponds to traditional arboreal structure in phonology before recursive trees appeared in Ladd (1986).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fr-FR" sz="2200" dirty="0">
              <a:ea typeface="Arial" pitchFamily="34" charset="-128"/>
            </a:endParaRP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 very existence of such trees contrasts with the fact that phonologists of all persuasions constantly take morpho-syntactic trees as a reference for phonological trees.</a:t>
            </a:r>
          </a:p>
        </p:txBody>
      </p:sp>
    </p:spTree>
    <p:extLst>
      <p:ext uri="{BB962C8B-B14F-4D97-AF65-F5344CB8AC3E}">
        <p14:creationId xmlns:p14="http://schemas.microsoft.com/office/powerpoint/2010/main" val="227654203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DAB39-67D0-A9EA-0E40-B331B6B60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EE3EBD7-C53D-BB75-C88F-80D2E9E6F2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487B31"/>
                </a:solidFill>
              </a:rPr>
              <a:t>Syllable</a:t>
            </a:r>
            <a:r>
              <a:rPr lang="fr-CH" altLang="fr-FR" b="1" dirty="0">
                <a:solidFill>
                  <a:srgbClr val="487B31"/>
                </a:solidFill>
              </a:rPr>
              <a:t> structure:</a:t>
            </a:r>
          </a:p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487B31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487B31"/>
                </a:solidFill>
              </a:rPr>
              <a:t>the </a:t>
            </a:r>
            <a:r>
              <a:rPr lang="fr-CH" altLang="fr-FR" b="1" dirty="0" err="1">
                <a:solidFill>
                  <a:srgbClr val="487B31"/>
                </a:solidFill>
              </a:rPr>
              <a:t>lateral</a:t>
            </a:r>
            <a:r>
              <a:rPr lang="fr-CH" altLang="fr-FR" b="1" dirty="0">
                <a:solidFill>
                  <a:srgbClr val="487B31"/>
                </a:solidFill>
              </a:rPr>
              <a:t> alternative</a:t>
            </a:r>
            <a:endParaRPr lang="fr-FR" altLang="fr-FR" b="1" dirty="0">
              <a:solidFill>
                <a:srgbClr val="487B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3486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640E7-547B-563A-86CF-31D737E06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B02D8392-90C2-32F6-E63C-9E1D5CB9D62C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6D3682B9-EC93-735A-7ABF-19FDA5352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The </a:t>
            </a:r>
            <a:r>
              <a:rPr lang="fr-CH" altLang="fr-FR" sz="2400" b="1" dirty="0" err="1">
                <a:latin typeface="Arial" pitchFamily="34" charset="-128"/>
              </a:rPr>
              <a:t>lateral</a:t>
            </a:r>
            <a:r>
              <a:rPr lang="fr-CH" altLang="fr-FR" sz="2400" b="1" dirty="0">
                <a:latin typeface="Arial" pitchFamily="34" charset="-128"/>
              </a:rPr>
              <a:t> alternative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7D9592FF-3895-0971-6E71-BE9E77840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933976"/>
            <a:ext cx="1101722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the coda</a:t>
            </a:r>
            <a:endParaRPr lang="en-US" altLang="fr-FR" sz="2200" dirty="0">
              <a:ea typeface="Arial" pitchFamily="34" charset="-12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DFDE311-6CC0-62CF-7984-CA5CA66F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80" y="1412776"/>
            <a:ext cx="2211429" cy="2520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F2BCCD8-231E-91B3-5FD9-A169B72CC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356" y="4329100"/>
            <a:ext cx="2526102" cy="2160000"/>
          </a:xfrm>
          <a:prstGeom prst="rect">
            <a:avLst/>
          </a:prstGeom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CF6B29CC-9FE1-86C6-200B-337285284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832" y="1150583"/>
            <a:ext cx="752483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arboreal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coda r: C that pertains to the coda constituent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onset </a:t>
            </a:r>
            <a:r>
              <a:rPr lang="en-US" altLang="fr-FR" sz="2200" dirty="0" err="1">
                <a:ea typeface="Arial" pitchFamily="34" charset="-128"/>
              </a:rPr>
              <a:t>p,t</a:t>
            </a:r>
            <a:r>
              <a:rPr lang="en-US" altLang="fr-FR" sz="2200" dirty="0">
                <a:ea typeface="Arial" pitchFamily="34" charset="-128"/>
              </a:rPr>
              <a:t>: C associated to an onset constituent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39CA66CD-37E9-9C87-E270-C602264A4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832" y="2662751"/>
            <a:ext cx="7524836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onset/coda then determines segmental phenomena: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coda consonants are weak and typically experience lenition (for instance, coda r will not be pronounced in non-rhotic varieties of English), while onset consonants do not (onset r is pronounced in all varieties of English). 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71C3F8B8-FFD2-34EC-0D5D-8FDAD9732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832" y="4898774"/>
            <a:ext cx="752483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lateral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coda r: C occurring before a governed empty nucleus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onset </a:t>
            </a:r>
            <a:r>
              <a:rPr lang="en-US" altLang="fr-FR" sz="2200" dirty="0" err="1">
                <a:ea typeface="Arial" pitchFamily="34" charset="-128"/>
              </a:rPr>
              <a:t>p,t</a:t>
            </a:r>
            <a:r>
              <a:rPr lang="en-US" altLang="fr-FR" sz="2200" dirty="0">
                <a:ea typeface="Arial" pitchFamily="34" charset="-128"/>
              </a:rPr>
              <a:t>: C occurring before a </a:t>
            </a:r>
            <a:r>
              <a:rPr lang="en-US" altLang="fr-FR" sz="2200" dirty="0" err="1">
                <a:ea typeface="Arial" pitchFamily="34" charset="-128"/>
              </a:rPr>
              <a:t>contentful</a:t>
            </a:r>
            <a:r>
              <a:rPr lang="en-US" altLang="fr-FR" sz="2200" dirty="0">
                <a:ea typeface="Arial" pitchFamily="34" charset="-128"/>
              </a:rPr>
              <a:t> nucleus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30385296-F709-415B-EE4E-67EF6E1D9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8128" y="44624"/>
            <a:ext cx="475252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l-NL" sz="1600" dirty="0" err="1"/>
              <a:t>Ségéral</a:t>
            </a:r>
            <a:r>
              <a:rPr lang="nl-NL" sz="1600" dirty="0"/>
              <a:t>, Philippe &amp; Tobias Scheer 2008. The Coda </a:t>
            </a:r>
            <a:r>
              <a:rPr lang="nl-NL" sz="1600" dirty="0" err="1"/>
              <a:t>Mirror</a:t>
            </a:r>
            <a:r>
              <a:rPr lang="nl-NL" sz="1600" dirty="0"/>
              <a:t>, stress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positional</a:t>
            </a:r>
            <a:r>
              <a:rPr lang="nl-NL" sz="1600" dirty="0"/>
              <a:t> parameters. </a:t>
            </a:r>
            <a:r>
              <a:rPr lang="nl-NL" sz="1600" dirty="0" err="1"/>
              <a:t>Lenition</a:t>
            </a:r>
            <a:r>
              <a:rPr lang="nl-NL" sz="1600" dirty="0"/>
              <a:t>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Fortition</a:t>
            </a:r>
            <a:r>
              <a:rPr lang="nl-NL" sz="1600" dirty="0"/>
              <a:t>, </a:t>
            </a:r>
            <a:r>
              <a:rPr lang="nl-NL" sz="1600" dirty="0" err="1"/>
              <a:t>edited</a:t>
            </a:r>
            <a:r>
              <a:rPr lang="nl-NL" sz="1600" dirty="0"/>
              <a:t> </a:t>
            </a:r>
            <a:r>
              <a:rPr lang="nl-NL" sz="1600" dirty="0" err="1"/>
              <a:t>by</a:t>
            </a:r>
            <a:r>
              <a:rPr lang="nl-NL" sz="1600" dirty="0"/>
              <a:t> </a:t>
            </a:r>
            <a:r>
              <a:rPr lang="nl-NL" sz="1600" dirty="0" err="1"/>
              <a:t>Joaquim</a:t>
            </a:r>
            <a:r>
              <a:rPr lang="nl-NL" sz="1600" dirty="0"/>
              <a:t> </a:t>
            </a:r>
            <a:r>
              <a:rPr lang="nl-NL" sz="1600" dirty="0" err="1"/>
              <a:t>Brandão</a:t>
            </a:r>
            <a:r>
              <a:rPr lang="nl-NL" sz="1600" dirty="0"/>
              <a:t> de Carvalho, Tobias Scheer &amp; Philippe </a:t>
            </a:r>
            <a:r>
              <a:rPr lang="nl-NL" sz="1600" dirty="0" err="1"/>
              <a:t>Ségéral</a:t>
            </a:r>
            <a:r>
              <a:rPr lang="nl-NL" sz="1600" dirty="0"/>
              <a:t>, 483-518. Berlin: </a:t>
            </a:r>
            <a:r>
              <a:rPr lang="nl-NL" sz="1600" dirty="0" err="1"/>
              <a:t>Mouton</a:t>
            </a:r>
            <a:r>
              <a:rPr lang="nl-NL" sz="1600" dirty="0"/>
              <a:t> de Gruyter. 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8159CCB4-5922-93CD-2351-3339CFF53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664" y="1016732"/>
            <a:ext cx="126014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solidFill>
                  <a:srgbClr val="C00000"/>
                </a:solidFill>
                <a:ea typeface="Arial" pitchFamily="34" charset="-128"/>
              </a:rPr>
              <a:t>want to know who you are?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2BA5EF14-607A-3157-20E9-A1B25F316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664" y="2810542"/>
            <a:ext cx="10441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C00000"/>
                </a:solidFill>
                <a:ea typeface="Arial" pitchFamily="34" charset="-128"/>
              </a:rPr>
              <a:t>look up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2AA7F37F-BEB6-CCCF-CE2D-38F5A8074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664" y="5265204"/>
            <a:ext cx="10441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C00000"/>
                </a:solidFill>
                <a:ea typeface="Arial" pitchFamily="34" charset="-128"/>
              </a:rPr>
              <a:t>look right</a:t>
            </a:r>
          </a:p>
        </p:txBody>
      </p:sp>
    </p:spTree>
    <p:extLst>
      <p:ext uri="{BB962C8B-B14F-4D97-AF65-F5344CB8AC3E}">
        <p14:creationId xmlns:p14="http://schemas.microsoft.com/office/powerpoint/2010/main" val="171596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4" grpId="0"/>
      <p:bldP spid="1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FEF62-2D8C-EF6C-2F3D-CFF90DC5E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033C4161-74B9-EC4C-95ED-F99556DE13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CA62C1D4-091D-E864-1371-713BD967E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The </a:t>
            </a:r>
            <a:r>
              <a:rPr lang="fr-CH" altLang="fr-FR" sz="2400" b="1" dirty="0" err="1">
                <a:latin typeface="Arial" pitchFamily="34" charset="-128"/>
              </a:rPr>
              <a:t>lateral</a:t>
            </a:r>
            <a:r>
              <a:rPr lang="fr-CH" altLang="fr-FR" sz="2400" b="1" dirty="0">
                <a:latin typeface="Arial" pitchFamily="34" charset="-128"/>
              </a:rPr>
              <a:t> alternative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5B9A02B2-916E-ECD8-9F96-DC04ED6D0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6584" y="1022418"/>
            <a:ext cx="381642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open vs. closed syllable</a:t>
            </a:r>
            <a:endParaRPr lang="en-US" altLang="fr-FR" sz="2200" dirty="0">
              <a:ea typeface="Arial" pitchFamily="34" charset="-128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6C5206A6-0832-A4DF-E14A-6D55B3FD3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648" y="1533270"/>
            <a:ext cx="5328592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		</a:t>
            </a:r>
            <a:r>
              <a:rPr lang="en-US" altLang="fr-FR" sz="2200" b="1" dirty="0">
                <a:solidFill>
                  <a:srgbClr val="C00000"/>
                </a:solidFill>
                <a:ea typeface="Arial" pitchFamily="34" charset="-128"/>
              </a:rPr>
              <a:t>arboreal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 stands in a closed syllable because it is followed by a coda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6FC47037-EE11-4959-B829-492716F47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660" y="4221088"/>
            <a:ext cx="5832648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		</a:t>
            </a:r>
            <a:r>
              <a:rPr lang="en-US" altLang="fr-FR" sz="2200" b="1" dirty="0">
                <a:solidFill>
                  <a:srgbClr val="C00000"/>
                </a:solidFill>
                <a:ea typeface="Arial" pitchFamily="34" charset="-128"/>
              </a:rPr>
              <a:t>lateral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 stands in a closed syllable because the following nucleus is empty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10BEA78-DB43-75A3-0E14-3B50F1590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80" y="1412776"/>
            <a:ext cx="1895511" cy="2160000"/>
          </a:xfrm>
          <a:prstGeom prst="rect">
            <a:avLst/>
          </a:prstGeom>
        </p:spPr>
      </p:pic>
      <p:sp>
        <p:nvSpPr>
          <p:cNvPr id="20" name="Text Box 5">
            <a:extLst>
              <a:ext uri="{FF2B5EF4-FFF2-40B4-BE49-F238E27FC236}">
                <a16:creationId xmlns:a16="http://schemas.microsoft.com/office/drawing/2014/main" id="{8F99F7AA-F794-6CAB-5EFB-9D958307C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9815" y="2875583"/>
            <a:ext cx="512526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 stands in an open syllable because it is not followed by a coda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E4CA855C-6D95-61BC-345D-7526647362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523" y="4329100"/>
            <a:ext cx="2105085" cy="1800000"/>
          </a:xfrm>
          <a:prstGeom prst="rect">
            <a:avLst/>
          </a:prstGeom>
        </p:spPr>
      </p:pic>
      <p:sp>
        <p:nvSpPr>
          <p:cNvPr id="27" name="Text Box 5">
            <a:extLst>
              <a:ext uri="{FF2B5EF4-FFF2-40B4-BE49-F238E27FC236}">
                <a16:creationId xmlns:a16="http://schemas.microsoft.com/office/drawing/2014/main" id="{15F3A31B-F97D-0107-5A72-4797C9449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7828" y="5611887"/>
            <a:ext cx="432048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 err="1">
                <a:ea typeface="Arial" pitchFamily="34" charset="-128"/>
              </a:rPr>
              <a:t>i</a:t>
            </a:r>
            <a:r>
              <a:rPr lang="en-US" altLang="fr-FR" sz="2200" dirty="0">
                <a:ea typeface="Arial" pitchFamily="34" charset="-128"/>
              </a:rPr>
              <a:t> stands in an open syllable because the following nucleus is </a:t>
            </a:r>
            <a:r>
              <a:rPr lang="en-US" altLang="fr-FR" sz="2200" dirty="0" err="1">
                <a:ea typeface="Arial" pitchFamily="34" charset="-128"/>
              </a:rPr>
              <a:t>contentful</a:t>
            </a:r>
            <a:endParaRPr lang="en-US" altLang="fr-FR" sz="2200" dirty="0">
              <a:ea typeface="Arial" pitchFamily="34" charset="-128"/>
            </a:endParaRPr>
          </a:p>
        </p:txBody>
      </p:sp>
      <p:sp>
        <p:nvSpPr>
          <p:cNvPr id="28" name="Text Box 5">
            <a:extLst>
              <a:ext uri="{FF2B5EF4-FFF2-40B4-BE49-F238E27FC236}">
                <a16:creationId xmlns:a16="http://schemas.microsoft.com/office/drawing/2014/main" id="{C925E00A-5A5D-BF10-DD4E-C9219807B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1644" y="3437128"/>
            <a:ext cx="165618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solidFill>
                  <a:srgbClr val="C00000"/>
                </a:solidFill>
                <a:ea typeface="Arial" pitchFamily="34" charset="-128"/>
              </a:rPr>
              <a:t>want to know who you are?</a:t>
            </a:r>
          </a:p>
        </p:txBody>
      </p:sp>
      <p:sp>
        <p:nvSpPr>
          <p:cNvPr id="29" name="Text Box 5">
            <a:extLst>
              <a:ext uri="{FF2B5EF4-FFF2-40B4-BE49-F238E27FC236}">
                <a16:creationId xmlns:a16="http://schemas.microsoft.com/office/drawing/2014/main" id="{92CC6E4B-23EF-C4B4-C867-94A3C2E03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648" y="1326721"/>
            <a:ext cx="10441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C00000"/>
                </a:solidFill>
                <a:ea typeface="Arial" pitchFamily="34" charset="-128"/>
              </a:rPr>
              <a:t>look up</a:t>
            </a:r>
          </a:p>
        </p:txBody>
      </p:sp>
      <p:sp>
        <p:nvSpPr>
          <p:cNvPr id="30" name="Text Box 5">
            <a:extLst>
              <a:ext uri="{FF2B5EF4-FFF2-40B4-BE49-F238E27FC236}">
                <a16:creationId xmlns:a16="http://schemas.microsoft.com/office/drawing/2014/main" id="{EC851CBE-1F32-850A-5A0F-48075BDC0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1644" y="5744379"/>
            <a:ext cx="10441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C00000"/>
                </a:solidFill>
                <a:ea typeface="Arial" pitchFamily="34" charset="-128"/>
              </a:rPr>
              <a:t>look right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B444184A-BC92-E915-5F59-04E6B1EF86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0391" y="2169100"/>
            <a:ext cx="1461492" cy="216000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779FA0ED-579B-7705-685E-62BE45DB51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4894" y="5479432"/>
            <a:ext cx="1446989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6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7" grpId="0"/>
      <p:bldP spid="28" grpId="0"/>
      <p:bldP spid="29" grpId="0"/>
      <p:bldP spid="30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1F507-FC47-44F4-BE57-9CA84DCD1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6D139D1-9709-C00C-FF66-96F647BA7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6542" y="4329340"/>
            <a:ext cx="2526102" cy="2160000"/>
          </a:xfrm>
          <a:prstGeom prst="rect">
            <a:avLst/>
          </a:prstGeom>
        </p:spPr>
      </p:pic>
      <p:sp>
        <p:nvSpPr>
          <p:cNvPr id="12290" name="Line 3">
            <a:extLst>
              <a:ext uri="{FF2B5EF4-FFF2-40B4-BE49-F238E27FC236}">
                <a16:creationId xmlns:a16="http://schemas.microsoft.com/office/drawing/2014/main" id="{D74DF83D-58D2-561D-5C8F-174A913D88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64A5AB39-0419-E956-B948-000C28D98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2855692"/>
            <a:ext cx="7596844" cy="197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5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lateral relations</a:t>
            </a:r>
          </a:p>
          <a:p>
            <a:pPr marL="342900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hierarchy is expressed in terms of lateral relations that have a head and a dependent</a:t>
            </a:r>
          </a:p>
          <a:p>
            <a:pPr marL="1085850" lvl="1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government </a:t>
            </a:r>
          </a:p>
          <a:p>
            <a:pPr marL="1085850" lvl="1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licensing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0F82EFE5-D6FD-638D-C9EE-A8C3429DC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933976"/>
            <a:ext cx="7236804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Strict CV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constituent structure is universal whereby every onset is followed by a nucleus and every nucleus is followed by an onset (where neither branches). Whence the name of the theory.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7259EFE3-CDDB-0ED0-DFBE-3B7B74C18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The </a:t>
            </a:r>
            <a:r>
              <a:rPr lang="fr-CH" altLang="fr-FR" sz="2400" b="1" dirty="0" err="1">
                <a:latin typeface="Arial" pitchFamily="34" charset="-128"/>
              </a:rPr>
              <a:t>lateral</a:t>
            </a:r>
            <a:r>
              <a:rPr lang="fr-CH" altLang="fr-FR" sz="2400" b="1" dirty="0">
                <a:latin typeface="Arial" pitchFamily="34" charset="-128"/>
              </a:rPr>
              <a:t> alternative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902DD0FF-A43C-F435-1397-882CB75D3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5121188"/>
            <a:ext cx="7452828" cy="1638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500"/>
              </a:spcBef>
            </a:pPr>
            <a:r>
              <a:rPr lang="en-US" altLang="fr-FR" sz="2200" b="1" dirty="0">
                <a:solidFill>
                  <a:srgbClr val="0070C0"/>
                </a:solidFill>
                <a:ea typeface="Arial" pitchFamily="34" charset="-128"/>
              </a:rPr>
              <a:t>structure and causality are lateral</a:t>
            </a:r>
          </a:p>
          <a:p>
            <a:pPr marL="342900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syllabic trees are thus replaced by the </a:t>
            </a:r>
          </a:p>
          <a:p>
            <a:pPr marL="342900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lateralization of structure: empty syllabic constituents</a:t>
            </a:r>
          </a:p>
          <a:p>
            <a:pPr marL="342900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and causality: lateral relations, i.e. computation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03990925-6F45-B78C-A318-04DCF5E0E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4192" y="646454"/>
            <a:ext cx="31436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C00000"/>
                </a:solidFill>
                <a:ea typeface="Arial" pitchFamily="34" charset="-128"/>
              </a:rPr>
              <a:t>deforestation</a:t>
            </a:r>
            <a:endParaRPr lang="en-US" altLang="fr-FR" sz="2200" dirty="0">
              <a:solidFill>
                <a:srgbClr val="C00000"/>
              </a:solidFill>
              <a:ea typeface="Arial" pitchFamily="34" charset="-12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F56C29-CE24-9F11-1A4C-F54D7C60E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2566" y="1412776"/>
            <a:ext cx="2211429" cy="2520000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9856460E-DC75-306B-616E-E60334E46EA5}"/>
              </a:ext>
            </a:extLst>
          </p:cNvPr>
          <p:cNvGrpSpPr/>
          <p:nvPr/>
        </p:nvGrpSpPr>
        <p:grpSpPr>
          <a:xfrm>
            <a:off x="8598278" y="4113316"/>
            <a:ext cx="3438382" cy="1475924"/>
            <a:chOff x="8598278" y="4113316"/>
            <a:chExt cx="3438382" cy="1475924"/>
          </a:xfrm>
        </p:grpSpPr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085EC112-12DC-7414-F7B4-0FA9A8DAAC31}"/>
                </a:ext>
              </a:extLst>
            </p:cNvPr>
            <p:cNvCxnSpPr>
              <a:cxnSpLocks/>
              <a:endCxn id="15" idx="2"/>
            </p:cNvCxnSpPr>
            <p:nvPr/>
          </p:nvCxnSpPr>
          <p:spPr>
            <a:xfrm>
              <a:off x="8598278" y="4113316"/>
              <a:ext cx="1890210" cy="869732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801A7E3-9DE9-14D6-C7C6-05083DF831EF}"/>
                </a:ext>
              </a:extLst>
            </p:cNvPr>
            <p:cNvSpPr/>
            <p:nvPr/>
          </p:nvSpPr>
          <p:spPr>
            <a:xfrm>
              <a:off x="10488488" y="4376855"/>
              <a:ext cx="1548172" cy="1212385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Text Box 5">
            <a:extLst>
              <a:ext uri="{FF2B5EF4-FFF2-40B4-BE49-F238E27FC236}">
                <a16:creationId xmlns:a16="http://schemas.microsoft.com/office/drawing/2014/main" id="{8D7349C6-8763-4B55-C95C-0DC9AC118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2184" y="3343635"/>
            <a:ext cx="169218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70C0"/>
                </a:solidFill>
                <a:ea typeface="Arial" pitchFamily="34" charset="-128"/>
              </a:rPr>
              <a:t>functional equivalent</a:t>
            </a:r>
            <a:endParaRPr lang="en-US" altLang="fr-FR" sz="2200" dirty="0">
              <a:solidFill>
                <a:srgbClr val="0070C0"/>
              </a:solidFill>
              <a:ea typeface="Arial" pitchFamily="34" charset="-128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CF635487-F54F-4BBF-F18E-D0D1BE39A855}"/>
              </a:ext>
            </a:extLst>
          </p:cNvPr>
          <p:cNvGrpSpPr/>
          <p:nvPr/>
        </p:nvGrpSpPr>
        <p:grpSpPr>
          <a:xfrm>
            <a:off x="8598278" y="1232755"/>
            <a:ext cx="2460452" cy="2110880"/>
            <a:chOff x="8598278" y="1232755"/>
            <a:chExt cx="2460452" cy="2110880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5822889B-9AFD-2639-8E64-0A288513D74C}"/>
                </a:ext>
              </a:extLst>
            </p:cNvPr>
            <p:cNvSpPr/>
            <p:nvPr/>
          </p:nvSpPr>
          <p:spPr>
            <a:xfrm>
              <a:off x="9942606" y="1232755"/>
              <a:ext cx="1116124" cy="1716441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D910D24F-7426-22E1-39CF-7B5543AFBF1F}"/>
                </a:ext>
              </a:extLst>
            </p:cNvPr>
            <p:cNvCxnSpPr>
              <a:stCxn id="14" idx="2"/>
              <a:endCxn id="17" idx="0"/>
            </p:cNvCxnSpPr>
            <p:nvPr/>
          </p:nvCxnSpPr>
          <p:spPr>
            <a:xfrm flipH="1">
              <a:off x="8598278" y="2090976"/>
              <a:ext cx="1344328" cy="125265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3363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87FE3-472F-3DCA-2192-7036DF390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015C69F8-73C3-CF9C-18F3-5A4D51666C00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C6EC6DE9-AA13-FF40-D92A-68F0D1E95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Expression of </a:t>
            </a:r>
            <a:r>
              <a:rPr lang="fr-CH" altLang="fr-FR" sz="2400" b="1" dirty="0" err="1">
                <a:latin typeface="Arial" pitchFamily="34" charset="-128"/>
              </a:rPr>
              <a:t>hierarchy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94155F8E-4BC1-835C-3533-D72186C30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592796"/>
            <a:ext cx="10909212" cy="1236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causal relationships</a:t>
            </a:r>
          </a:p>
          <a:p>
            <a:pPr marL="1085850" lvl="1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phonology has no trees because it does not merge anything</a:t>
            </a:r>
          </a:p>
          <a:p>
            <a:pPr marL="1085850" lvl="1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lateral relations cannot exist in syntax in absence of linearity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92EDA009-C73E-7703-D4BB-40F1269C4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3392996"/>
            <a:ext cx="10909212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Merge and linearity are necessary design properties of their respective modules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there is no grammar (discrete infinity) without merging independently stored pieces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there is no speech without linearity (in the vocal or signed modality)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A8F1CE2B-8BE8-87D2-3F8D-7E9D08F11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8188" y="401759"/>
            <a:ext cx="421246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8775" indent="-358775"/>
            <a:r>
              <a:rPr lang="en-US" sz="1600" dirty="0"/>
              <a:t>Scheer, Tobias to appear. Advances in mathematical linguistics: phonology is flat. Linguistic Inquiry.</a:t>
            </a:r>
          </a:p>
        </p:txBody>
      </p:sp>
    </p:spTree>
    <p:extLst>
      <p:ext uri="{BB962C8B-B14F-4D97-AF65-F5344CB8AC3E}">
        <p14:creationId xmlns:p14="http://schemas.microsoft.com/office/powerpoint/2010/main" val="62252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26403-8302-F36C-AC34-CDCBE0056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2CC8F53-0366-D383-633F-304CA39ED4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487B31"/>
                </a:solidFill>
              </a:rPr>
              <a:t>Syllable</a:t>
            </a:r>
            <a:r>
              <a:rPr lang="fr-CH" altLang="fr-FR" b="1" dirty="0">
                <a:solidFill>
                  <a:srgbClr val="487B31"/>
                </a:solidFill>
              </a:rPr>
              <a:t> structure</a:t>
            </a:r>
          </a:p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487B31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487B31"/>
                </a:solidFill>
              </a:rPr>
              <a:t>is</a:t>
            </a:r>
            <a:r>
              <a:rPr lang="fr-CH" altLang="fr-FR" b="1" dirty="0">
                <a:solidFill>
                  <a:srgbClr val="487B31"/>
                </a:solidFill>
              </a:rPr>
              <a:t> </a:t>
            </a:r>
            <a:r>
              <a:rPr lang="fr-CH" altLang="fr-FR" b="1" dirty="0" err="1">
                <a:solidFill>
                  <a:srgbClr val="487B31"/>
                </a:solidFill>
              </a:rPr>
              <a:t>lateral</a:t>
            </a:r>
            <a:r>
              <a:rPr lang="fr-CH" altLang="fr-FR" b="1" dirty="0">
                <a:solidFill>
                  <a:srgbClr val="487B31"/>
                </a:solidFill>
              </a:rPr>
              <a:t> in </a:t>
            </a:r>
            <a:r>
              <a:rPr lang="fr-CH" altLang="fr-FR" b="1" dirty="0" err="1">
                <a:solidFill>
                  <a:srgbClr val="487B31"/>
                </a:solidFill>
              </a:rPr>
              <a:t>kind</a:t>
            </a:r>
            <a:endParaRPr lang="fr-FR" altLang="fr-FR" b="1" dirty="0">
              <a:solidFill>
                <a:srgbClr val="487B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27988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74CB7-05CD-B260-D42C-7663EA6B0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A3CF0DD1-4AAE-F416-4DB6-C4C9F7C80C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6E4AE5F3-9881-B119-244C-0748908AD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Syllabification </a:t>
            </a:r>
            <a:r>
              <a:rPr lang="fr-CH" altLang="fr-FR" sz="2400" b="1" dirty="0" err="1">
                <a:latin typeface="Arial" pitchFamily="34" charset="-128"/>
              </a:rPr>
              <a:t>algorithm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2AE0D189-E67F-9BFB-BEE8-8C884E05F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3753614"/>
            <a:ext cx="10729192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relative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means lateral: the analyst needs to compare the sonority of adjacent items, in order to discover the sonority </a:t>
            </a:r>
            <a:r>
              <a:rPr lang="en-US" altLang="fr-FR" sz="2200" i="1" dirty="0">
                <a:ea typeface="Arial" pitchFamily="34" charset="-128"/>
              </a:rPr>
              <a:t>slope</a:t>
            </a:r>
            <a:r>
              <a:rPr lang="en-US" altLang="fr-FR" sz="2200" dirty="0">
                <a:ea typeface="Arial" pitchFamily="34" charset="-128"/>
              </a:rPr>
              <a:t>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syllable structure is thus governed by sonority </a:t>
            </a:r>
            <a:r>
              <a:rPr lang="en-US" altLang="fr-FR" sz="2200" i="1" dirty="0">
                <a:ea typeface="Arial" pitchFamily="34" charset="-128"/>
              </a:rPr>
              <a:t>sequencing </a:t>
            </a:r>
            <a:r>
              <a:rPr lang="en-US" altLang="fr-FR" sz="2200" dirty="0">
                <a:ea typeface="Arial" pitchFamily="34" charset="-128"/>
              </a:rPr>
              <a:t>(among many others, </a:t>
            </a:r>
            <a:r>
              <a:rPr lang="en-US" altLang="fr-FR" sz="2200" dirty="0" err="1">
                <a:ea typeface="Arial" pitchFamily="34" charset="-128"/>
              </a:rPr>
              <a:t>Steriade</a:t>
            </a:r>
            <a:r>
              <a:rPr lang="en-US" altLang="fr-FR" sz="2200" dirty="0">
                <a:ea typeface="Arial" pitchFamily="34" charset="-128"/>
              </a:rPr>
              <a:t> 1982: 72ff, Blevins 1995: 221ff)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9DAB58FE-FF50-AE07-E8D7-D58767E26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933976"/>
            <a:ext cx="11017224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Phonology 101 everywhere in the world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syllable structure is a function of 2 and only 2 factors: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 linear order of segments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their relative sonority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(plus parameters: codas allowed or not, etc.)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AB5BE63B-5D51-75D9-C8C7-2DDB6D622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4232" y="44624"/>
            <a:ext cx="3816424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9875" indent="-269875"/>
            <a:r>
              <a:rPr lang="en-US" sz="1600" dirty="0" err="1"/>
              <a:t>Steriade</a:t>
            </a:r>
            <a:r>
              <a:rPr lang="en-US" sz="1600" dirty="0"/>
              <a:t>, </a:t>
            </a:r>
            <a:r>
              <a:rPr lang="en-US" sz="1600" dirty="0" err="1"/>
              <a:t>Donca</a:t>
            </a:r>
            <a:r>
              <a:rPr lang="en-US" sz="1600" dirty="0"/>
              <a:t> 1982. Greek Prosodies and the Nature of Syllabification. MIT.</a:t>
            </a:r>
          </a:p>
          <a:p>
            <a:pPr marL="269875" indent="-269875"/>
            <a:r>
              <a:rPr lang="en-US" sz="1600" dirty="0"/>
              <a:t>Blevins, Juliette 1995. The Syllable in Phonological Theory. The Handbook of Phonological Theory, edited by John Goldsmith, 206-244. Oxford, Cambridge, Mass: Blackwell.</a:t>
            </a:r>
          </a:p>
        </p:txBody>
      </p:sp>
    </p:spTree>
    <p:extLst>
      <p:ext uri="{BB962C8B-B14F-4D97-AF65-F5344CB8AC3E}">
        <p14:creationId xmlns:p14="http://schemas.microsoft.com/office/powerpoint/2010/main" val="37253192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F026-9095-C3E1-7DBE-EC60E2424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00A8ACE0-29D6-89BD-5863-23CBC14931CB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7C919F7F-A37E-15AE-FACB-8A1772F01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Syllabification </a:t>
            </a:r>
            <a:r>
              <a:rPr lang="fr-CH" altLang="fr-FR" sz="2400" b="1" dirty="0" err="1">
                <a:latin typeface="Arial" pitchFamily="34" charset="-128"/>
              </a:rPr>
              <a:t>algorithm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B4B0B7EC-1265-07CD-8C27-179F80D23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1845402"/>
            <a:ext cx="11233161" cy="229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conversion of lateral information into arboreal structure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this primary lateral information is then converted into trees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 fact that a consonant "belongs" to a vowel is interpreted in arboreal terms: the vowel and the consonant are dominated by the same arboreal constituent.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in </a:t>
            </a:r>
            <a:r>
              <a:rPr lang="en-US" altLang="fr-FR" sz="2200" i="1" dirty="0">
                <a:ea typeface="Arial" pitchFamily="34" charset="-128"/>
              </a:rPr>
              <a:t>party</a:t>
            </a:r>
            <a:r>
              <a:rPr lang="en-US" altLang="fr-FR" sz="2200" dirty="0">
                <a:ea typeface="Arial" pitchFamily="34" charset="-128"/>
              </a:rPr>
              <a:t>, the r belongs to the preceding, but the t to the following vowel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42C2278-A4D5-1BE7-CEA5-A9C42DE10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9207" y="152636"/>
            <a:ext cx="221142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931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57CF8-2A81-0552-7731-F4406EF48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3B5008DD-E6E7-E53A-06AE-E7F508DE21D2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C16DD9C7-7B51-904F-28CB-928B055B7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Syllabification </a:t>
            </a:r>
            <a:r>
              <a:rPr lang="fr-CH" altLang="fr-FR" sz="2400" b="1" dirty="0" err="1">
                <a:latin typeface="Arial" pitchFamily="34" charset="-128"/>
              </a:rPr>
              <a:t>algorithm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221E96B8-94A3-D7A2-1198-A94735422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933976"/>
            <a:ext cx="11017224" cy="398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burden of proof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lateral relations are thus the primary currency of syllable structure.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zero hypothesis: syllable structure is lateral, i.e. syllabic generalizations are expressed in terms of lateral relations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non-lateral approaches have to accept the burden of proof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they need to explain why the lateral solution falls short of theory or fact, or why another interpretation, arboreal in kind, fares better.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in absence of such arguments, there is no rationale for an unnecessary detour through trees.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F852425B-E5D6-487D-528F-C570B72B3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168" y="80628"/>
            <a:ext cx="439248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8288" indent="-268288"/>
            <a:r>
              <a:rPr lang="en-US" sz="1600" dirty="0"/>
              <a:t>Scheer, Tobias to appear. Lateral relations in phonology. The Cambridge Handbook of Phonology, 2nd edition, edited by Adam Jardine &amp; Paul de Lacy. CUP.</a:t>
            </a:r>
          </a:p>
        </p:txBody>
      </p:sp>
    </p:spTree>
    <p:extLst>
      <p:ext uri="{BB962C8B-B14F-4D97-AF65-F5344CB8AC3E}">
        <p14:creationId xmlns:p14="http://schemas.microsoft.com/office/powerpoint/2010/main" val="27511618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FB7C8-CCE7-AFF1-31F4-6C5E32C49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69B975A3-5A62-3B71-AA8D-42F201E2E42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B2AF725-CB3E-24BA-F6C0-8559F35E7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Syllabification </a:t>
            </a:r>
            <a:r>
              <a:rPr lang="fr-CH" altLang="fr-FR" sz="2400" b="1" dirty="0" err="1">
                <a:latin typeface="Arial" pitchFamily="34" charset="-128"/>
              </a:rPr>
              <a:t>algorithm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01C9F10C-BD63-3E2B-3D3A-15E260129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933976"/>
            <a:ext cx="11017224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mimicking syntax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tacit, unmotivated and unquestioned assumption running in phonology in structuralist (Fudge 1969) and in generative quarters since the reintroduction of the syllable by Kahn (1976):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expressing hierarchy in terms of trees is universal, or at least the only way used by language.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if this is how syntax works, phonology must follow.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this is sometimes made explicit: Levin’s (1985) syllable mimicking X-bar.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368F6646-13A3-1450-5A71-208572B58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168" y="332656"/>
            <a:ext cx="43924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8288" indent="-268288"/>
            <a:r>
              <a:rPr lang="en-US" sz="1600" dirty="0"/>
              <a:t>Levin, Juliette 1985. A Metrical Theory of Syllabicity. </a:t>
            </a:r>
            <a:r>
              <a:rPr lang="en-US" sz="1600" dirty="0" err="1"/>
              <a:t>Ph.D</a:t>
            </a:r>
            <a:r>
              <a:rPr lang="en-US" sz="1600" dirty="0"/>
              <a:t> dissertation, MIT.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9CA00A4-2337-D3DE-3CFE-50F4CF84A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055" y="4653336"/>
            <a:ext cx="2110345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6710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7C89A-564F-8090-022D-CD39ED22F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C03B3C1C-07D1-1188-D6F7-FA876EEA699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0F2B9724-529B-89FC-7595-FB32DDB00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Syllabification </a:t>
            </a:r>
            <a:r>
              <a:rPr lang="fr-CH" altLang="fr-FR" sz="2400" b="1" dirty="0" err="1">
                <a:latin typeface="Arial" pitchFamily="34" charset="-128"/>
              </a:rPr>
              <a:t>algorithm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DA77DF48-E775-0AC6-AF5B-8C0ABDD8C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484784"/>
            <a:ext cx="11233161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not unreasonable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to believe that there is only one expression of hierarchy in language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that phonologists are well advised to mimic more advanced syntactic structure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especially in times when there was no articulated lateral alternative. 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C2E327A3-9A93-F23B-7E0F-BF0B0AD3D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3778875"/>
            <a:ext cx="11233161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but now that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we have looked at what syllable structure originates in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we have understood that syntax and phonology are fundamentally different: syntax has Merge but no linearity, phonology has no Merge but linearity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there is a lateral alternative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… there is good reason to stop mimicking syntax</a:t>
            </a:r>
          </a:p>
        </p:txBody>
      </p:sp>
    </p:spTree>
    <p:extLst>
      <p:ext uri="{BB962C8B-B14F-4D97-AF65-F5344CB8AC3E}">
        <p14:creationId xmlns:p14="http://schemas.microsoft.com/office/powerpoint/2010/main" val="2362627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E4C5C-6811-CAD3-3877-316A3D6B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6499EE1-B298-87DF-EB25-3139A5001D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0070C0"/>
                </a:solidFill>
              </a:rPr>
              <a:t>Argument #4</a:t>
            </a:r>
          </a:p>
          <a:p>
            <a:pPr algn="ctr" eaLnBrk="1" hangingPunct="1">
              <a:buFontTx/>
              <a:buNone/>
            </a:pPr>
            <a:endParaRPr lang="fr-CH" altLang="fr-FR" b="1" dirty="0">
              <a:solidFill>
                <a:srgbClr val="0070C0"/>
              </a:solidFill>
            </a:endParaRP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0070C0"/>
                </a:solidFill>
              </a:rPr>
              <a:t>Patterns </a:t>
            </a:r>
            <a:r>
              <a:rPr lang="en-US" altLang="fr-FR" b="1" dirty="0">
                <a:solidFill>
                  <a:srgbClr val="0070C0"/>
                </a:solidFill>
              </a:rPr>
              <a:t>that lateral structure can, </a:t>
            </a:r>
          </a:p>
          <a:p>
            <a:pPr algn="ctr" eaLnBrk="1" hangingPunct="1">
              <a:buFontTx/>
              <a:buNone/>
            </a:pPr>
            <a:r>
              <a:rPr lang="en-US" altLang="fr-FR" b="1" dirty="0">
                <a:solidFill>
                  <a:srgbClr val="0070C0"/>
                </a:solidFill>
              </a:rPr>
              <a:t>but arboreal structure cannot do</a:t>
            </a:r>
            <a:endParaRPr lang="fr-CH" altLang="fr-FR" b="1" dirty="0">
              <a:solidFill>
                <a:srgbClr val="0070C0"/>
              </a:solidFill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F9B105B5-A764-8428-75DC-57892FC2C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224" y="361387"/>
            <a:ext cx="374441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/>
              <a:t>Scheer, Tobias. to appear. Lateral relations in phonology. In The Cambridge Handbook of Phonology, 2nd edition, edited by Adam Jardine &amp; Paul de Lacy. CUP.</a:t>
            </a:r>
          </a:p>
        </p:txBody>
      </p:sp>
    </p:spTree>
    <p:extLst>
      <p:ext uri="{BB962C8B-B14F-4D97-AF65-F5344CB8AC3E}">
        <p14:creationId xmlns:p14="http://schemas.microsoft.com/office/powerpoint/2010/main" val="2879681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35011-9920-8E25-E563-2A811C10C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F726D21-7498-2DE0-7AF6-590E6EFC6C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fr-CH" altLang="fr-FR" b="1" dirty="0" err="1">
                <a:solidFill>
                  <a:srgbClr val="487B31"/>
                </a:solidFill>
              </a:rPr>
              <a:t>Vowel-zero</a:t>
            </a:r>
            <a:r>
              <a:rPr lang="fr-CH" altLang="fr-FR" b="1" dirty="0">
                <a:solidFill>
                  <a:srgbClr val="487B31"/>
                </a:solidFill>
              </a:rPr>
              <a:t> alternations</a:t>
            </a:r>
          </a:p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487B31"/>
                </a:solidFill>
              </a:rPr>
              <a:t>and </a:t>
            </a:r>
            <a:r>
              <a:rPr lang="fr-CH" altLang="fr-FR" b="1" dirty="0" err="1">
                <a:solidFill>
                  <a:srgbClr val="487B31"/>
                </a:solidFill>
              </a:rPr>
              <a:t>their</a:t>
            </a:r>
            <a:r>
              <a:rPr lang="fr-CH" altLang="fr-FR" b="1" dirty="0">
                <a:solidFill>
                  <a:srgbClr val="487B31"/>
                </a:solidFill>
              </a:rPr>
              <a:t> </a:t>
            </a:r>
            <a:r>
              <a:rPr lang="fr-CH" altLang="fr-FR" b="1" dirty="0" err="1">
                <a:solidFill>
                  <a:srgbClr val="487B31"/>
                </a:solidFill>
              </a:rPr>
              <a:t>arboreal</a:t>
            </a:r>
            <a:r>
              <a:rPr lang="fr-CH" altLang="fr-FR" b="1" dirty="0">
                <a:solidFill>
                  <a:srgbClr val="487B31"/>
                </a:solidFill>
              </a:rPr>
              <a:t> </a:t>
            </a:r>
            <a:r>
              <a:rPr lang="fr-CH" altLang="fr-FR" b="1" dirty="0" err="1">
                <a:solidFill>
                  <a:srgbClr val="487B31"/>
                </a:solidFill>
              </a:rPr>
              <a:t>analysis</a:t>
            </a:r>
            <a:endParaRPr lang="fr-FR" altLang="fr-FR" b="1" dirty="0">
              <a:solidFill>
                <a:srgbClr val="487B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6970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EA2C0-E35E-EEB3-FE12-69E4E3EC0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EBC98A83-9380-292E-9384-C1EDAE0C47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F56CCB27-5559-4F9A-C2F6-FA69DB27A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30202DF-0C0B-0D01-6BDB-888916192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48" y="1412776"/>
            <a:ext cx="11729691" cy="3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7456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2BCF8-7CFA-D22D-CF26-36A7EC7D5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05E16441-3433-F1D8-FF83-D45EE426D0D1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8D69A6D4-4AF6-5C80-14FD-532740E18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65A04B-B0C2-8530-D24B-8935F640F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600" y="2708920"/>
            <a:ext cx="6360001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75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B54C0-1147-77E5-7965-9B2E7660B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6C984FB9-9E3B-4F04-4A3D-707302F6B2D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E42282B4-D0A6-53EB-37AD-509239EC1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Expression of </a:t>
            </a:r>
            <a:r>
              <a:rPr lang="fr-CH" altLang="fr-FR" sz="2400" b="1" dirty="0" err="1">
                <a:latin typeface="Arial" pitchFamily="34" charset="-128"/>
              </a:rPr>
              <a:t>hierarchy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E4037E14-BA1B-BD4B-61C9-037B1DC37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592796"/>
            <a:ext cx="10909212" cy="318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all areas of language have hierarchy</a:t>
            </a:r>
          </a:p>
          <a:p>
            <a:pPr marL="342900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US" altLang="fr-FR" sz="2200" dirty="0">
              <a:ea typeface="Arial" pitchFamily="34" charset="-128"/>
            </a:endParaRPr>
          </a:p>
          <a:p>
            <a:pPr marL="342900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but which is expressed by different means according to the design properties of the environment:</a:t>
            </a:r>
          </a:p>
          <a:p>
            <a:pPr marL="1085850" lvl="1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US" altLang="fr-FR" sz="2200" dirty="0">
              <a:ea typeface="Arial" pitchFamily="34" charset="-128"/>
            </a:endParaRPr>
          </a:p>
          <a:p>
            <a:pPr marL="1085850" lvl="1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trees in syntax</a:t>
            </a:r>
          </a:p>
          <a:p>
            <a:pPr marL="1085850" lvl="1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US" altLang="fr-FR" sz="2200" dirty="0">
              <a:ea typeface="Arial" pitchFamily="34" charset="-128"/>
            </a:endParaRPr>
          </a:p>
          <a:p>
            <a:pPr marL="1085850" lvl="1" indent="-342900" eaLnBrk="1" hangingPunct="1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lateral relations in phonology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44C265A5-ECD4-77A9-F0DF-D87EC6040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8188" y="401759"/>
            <a:ext cx="421246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8775" indent="-358775"/>
            <a:r>
              <a:rPr lang="en-US" sz="1600" dirty="0"/>
              <a:t>Scheer, Tobias to appear. Advances in mathematical linguistics: phonology is flat. Linguistic Inquiry.</a:t>
            </a:r>
          </a:p>
        </p:txBody>
      </p:sp>
    </p:spTree>
    <p:extLst>
      <p:ext uri="{BB962C8B-B14F-4D97-AF65-F5344CB8AC3E}">
        <p14:creationId xmlns:p14="http://schemas.microsoft.com/office/powerpoint/2010/main" val="92984450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85650-E9A8-609C-D768-B992DECCA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AA34D5AD-1C67-3F15-A5EF-5D207708CB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7F94B32B-BCAB-3D44-5EC0-6ECFE591B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DE92F8-FE71-23EC-3FE6-F73CDB215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4636" y="440668"/>
            <a:ext cx="3816000" cy="1080000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02CC937F-FC59-ADF2-3394-2B72CB163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2852936"/>
            <a:ext cx="11233161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analysis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 is a coda in	</a:t>
            </a:r>
            <a:r>
              <a:rPr lang="en-US" altLang="fr-FR" sz="2200" dirty="0" err="1">
                <a:ea typeface="Arial" pitchFamily="34" charset="-128"/>
              </a:rPr>
              <a:t>loket</a:t>
            </a:r>
            <a:r>
              <a:rPr lang="en-US" altLang="fr-FR" sz="2200" dirty="0">
                <a:ea typeface="Arial" pitchFamily="34" charset="-128"/>
              </a:rPr>
              <a:t>		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 vocalization in closed syllables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but an onset in	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lok_t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-e		 no vocalization in open syllables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thus t is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resyllabified</a:t>
            </a:r>
            <a:endParaRPr lang="en-US" altLang="fr-FR" sz="2200" dirty="0">
              <a:ea typeface="Arial" pitchFamily="34" charset="-128"/>
              <a:sym typeface="Wingdings" panose="05000000000000000000" pitchFamily="2" charset="2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214E40-354E-57F2-187E-A04227A6F4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2" y="1592796"/>
            <a:ext cx="8662974" cy="1080000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C63D5F6B-4DB2-B12D-DD76-A242F3240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5229200"/>
            <a:ext cx="11233161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C00000"/>
                </a:solidFill>
                <a:ea typeface="Arial" pitchFamily="34" charset="-128"/>
              </a:rPr>
              <a:t>the arboreal analysis necessarily involves </a:t>
            </a:r>
            <a:r>
              <a:rPr lang="en-US" altLang="fr-FR" sz="2200" b="1" dirty="0" err="1">
                <a:solidFill>
                  <a:srgbClr val="C00000"/>
                </a:solidFill>
                <a:ea typeface="Arial" pitchFamily="34" charset="-128"/>
              </a:rPr>
              <a:t>resyllabification</a:t>
            </a:r>
            <a:endParaRPr lang="en-US" altLang="fr-FR" sz="2200" b="1" dirty="0">
              <a:solidFill>
                <a:srgbClr val="C00000"/>
              </a:solidFill>
              <a:ea typeface="Arial" pitchFamily="34" charset="-128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C00000"/>
                </a:solidFill>
                <a:ea typeface="Arial" pitchFamily="34" charset="-128"/>
                <a:sym typeface="Wingdings" panose="05000000000000000000" pitchFamily="2" charset="2"/>
              </a:rPr>
              <a:t>there is no arboreal analysis without </a:t>
            </a:r>
            <a:r>
              <a:rPr lang="en-US" altLang="fr-FR" sz="2200" b="1" dirty="0" err="1">
                <a:solidFill>
                  <a:srgbClr val="C00000"/>
                </a:solidFill>
                <a:ea typeface="Arial" pitchFamily="34" charset="-128"/>
                <a:sym typeface="Wingdings" panose="05000000000000000000" pitchFamily="2" charset="2"/>
              </a:rPr>
              <a:t>resyllabification</a:t>
            </a:r>
            <a:endParaRPr lang="en-US" altLang="fr-FR" sz="2200" dirty="0">
              <a:solidFill>
                <a:srgbClr val="C00000"/>
              </a:solidFill>
              <a:ea typeface="Arial" pitchFamily="34" charset="-128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4947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C884A-7669-54F1-A9F2-C087BCF25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40AF4C5-930F-1631-80A8-9D1B74C2DC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fr-CH" altLang="fr-FR" b="1" dirty="0">
                <a:solidFill>
                  <a:srgbClr val="487B31"/>
                </a:solidFill>
              </a:rPr>
              <a:t>Alternative </a:t>
            </a:r>
            <a:r>
              <a:rPr lang="fr-CH" altLang="fr-FR" b="1" dirty="0" err="1">
                <a:solidFill>
                  <a:srgbClr val="487B31"/>
                </a:solidFill>
              </a:rPr>
              <a:t>lateral</a:t>
            </a:r>
            <a:r>
              <a:rPr lang="fr-CH" altLang="fr-FR" b="1" dirty="0">
                <a:solidFill>
                  <a:srgbClr val="487B31"/>
                </a:solidFill>
              </a:rPr>
              <a:t> </a:t>
            </a:r>
            <a:r>
              <a:rPr lang="fr-CH" altLang="fr-FR" b="1" dirty="0" err="1">
                <a:solidFill>
                  <a:srgbClr val="487B31"/>
                </a:solidFill>
              </a:rPr>
              <a:t>analysis</a:t>
            </a:r>
            <a:endParaRPr lang="fr-FR" altLang="fr-FR" b="1" dirty="0">
              <a:solidFill>
                <a:srgbClr val="487B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31551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AFA26-D005-51E9-BD35-FB86716D7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04104389-FF4A-E845-9043-5ADCC18D9A59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A6BCFEDE-EF79-02F7-40E0-72BA49317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DCA6E144-DFF3-B091-E96C-E36442C37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1520788"/>
            <a:ext cx="11233161" cy="26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alternative analysis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following structure preservation in syntax (</a:t>
            </a:r>
            <a:r>
              <a:rPr lang="en-US" altLang="fr-FR" sz="2200" dirty="0" err="1">
                <a:ea typeface="Arial" pitchFamily="34" charset="-128"/>
              </a:rPr>
              <a:t>Emonds</a:t>
            </a:r>
            <a:r>
              <a:rPr lang="en-US" altLang="fr-FR" sz="2200" dirty="0">
                <a:ea typeface="Arial" pitchFamily="34" charset="-128"/>
              </a:rPr>
              <a:t> 1972, Bresnan 1978),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it considers that constituent structure remains unmodified when the terminals happen to be absent.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thus in a vowel-zero alternation, the nucleus hosting the vowel continues to exist when the vowel happens to be absent: it is then empty.</a:t>
            </a:r>
            <a:endParaRPr lang="en-US" altLang="fr-FR" sz="2200" dirty="0">
              <a:ea typeface="Arial" pitchFamily="34" charset="-128"/>
              <a:sym typeface="Wingdings" panose="05000000000000000000" pitchFamily="2" charset="2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266C0884-A2D4-0543-48E2-DBFD87556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8108" y="80628"/>
            <a:ext cx="4968552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70000" indent="-268288" eaLnBrk="1" hangingPunct="1">
              <a:spcBef>
                <a:spcPts val="0"/>
              </a:spcBef>
            </a:pPr>
            <a:r>
              <a:rPr lang="en-US" sz="1600" dirty="0" err="1"/>
              <a:t>Emonds</a:t>
            </a:r>
            <a:r>
              <a:rPr lang="en-US" sz="1600" dirty="0"/>
              <a:t>, Joseph. 1972. Evidence That Indirect Object Movement Is a Structure-Preserving Rule. Foundations of Language 8.546-561.</a:t>
            </a:r>
          </a:p>
          <a:p>
            <a:pPr marL="270000" indent="-268288" eaLnBrk="1" hangingPunct="1">
              <a:spcBef>
                <a:spcPts val="0"/>
              </a:spcBef>
            </a:pPr>
            <a:r>
              <a:rPr lang="en-US" sz="1600" dirty="0"/>
              <a:t>Bresnan, Joan. 1978. A realistic transformational grammar. In Linguistic theory and psychological reality, edited by Morris Halle, Joan Bresnan &amp; G. A. Miller, 1-59. MIT Press.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9BBB7CE-875B-C994-E577-3AF47C29C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4" y="4365104"/>
            <a:ext cx="6845537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35639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51187-5E9B-9B7D-72ED-B953D4082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1299D74E-ACE5-F057-049A-268D6001F9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97ED2BDF-670A-085B-12D6-5C8BC2556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225664EE-E15B-323E-6EBC-B2B993E1D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920041"/>
            <a:ext cx="11233161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no </a:t>
            </a:r>
            <a:r>
              <a:rPr lang="en-US" altLang="fr-FR" sz="2200" b="1" dirty="0" err="1">
                <a:solidFill>
                  <a:srgbClr val="0066CC"/>
                </a:solidFill>
                <a:ea typeface="Arial" pitchFamily="34" charset="-128"/>
              </a:rPr>
              <a:t>resyllabification</a:t>
            </a: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: consequences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permanence of the empty nucleus under a)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CC0AC19-E893-5E32-8231-7167A4CC9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4" y="4689380"/>
            <a:ext cx="6845537" cy="216000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F6908194-3466-65A9-AB2F-6FDA592BAC3D}"/>
              </a:ext>
            </a:extLst>
          </p:cNvPr>
          <p:cNvSpPr/>
          <p:nvPr/>
        </p:nvSpPr>
        <p:spPr>
          <a:xfrm>
            <a:off x="3287688" y="5589240"/>
            <a:ext cx="324036" cy="50358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CFC442EF-4963-D609-B4CF-A08B16433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1880828"/>
            <a:ext cx="1123316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the root-final -t is an onset in all forms of the word: it could not be an onset under a), but a coda under b),c).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03B8BC7A-DE03-2F52-93FA-37BF471E1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2636912"/>
            <a:ext cx="11233161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since onsets cannot occur without nuclei, this in turn mandates the existence of an empty nucleus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following the word-final -t under b) 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2B62AF2C-7BDD-27F2-7FE4-EFD034849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3934217"/>
            <a:ext cx="1123316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and following the preconsonantal t under c)</a:t>
            </a:r>
            <a:endParaRPr lang="en-US" altLang="fr-FR" sz="2200" dirty="0">
              <a:ea typeface="Arial" pitchFamily="34" charset="-128"/>
              <a:sym typeface="Wingdings" panose="05000000000000000000" pitchFamily="2" charset="2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AAF6CA1-AA05-5490-20B2-6BBCA83C7D7E}"/>
              </a:ext>
            </a:extLst>
          </p:cNvPr>
          <p:cNvSpPr/>
          <p:nvPr/>
        </p:nvSpPr>
        <p:spPr>
          <a:xfrm>
            <a:off x="3575720" y="5589240"/>
            <a:ext cx="324036" cy="10798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D55A2AC-42EB-FFD6-0B34-662B21AD60D6}"/>
              </a:ext>
            </a:extLst>
          </p:cNvPr>
          <p:cNvSpPr/>
          <p:nvPr/>
        </p:nvSpPr>
        <p:spPr>
          <a:xfrm>
            <a:off x="5735960" y="5625244"/>
            <a:ext cx="324036" cy="10798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55003A2-8E0B-3391-1BE1-4704B2E7FF09}"/>
              </a:ext>
            </a:extLst>
          </p:cNvPr>
          <p:cNvSpPr/>
          <p:nvPr/>
        </p:nvSpPr>
        <p:spPr>
          <a:xfrm>
            <a:off x="7896200" y="5625244"/>
            <a:ext cx="324036" cy="10798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D908FBD-3D4D-E2F4-C5D7-3E468125534B}"/>
              </a:ext>
            </a:extLst>
          </p:cNvPr>
          <p:cNvSpPr/>
          <p:nvPr/>
        </p:nvSpPr>
        <p:spPr>
          <a:xfrm>
            <a:off x="6023992" y="5589240"/>
            <a:ext cx="324036" cy="50358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569C468-8CEA-8C3A-38DC-76E16DD5A8D0}"/>
              </a:ext>
            </a:extLst>
          </p:cNvPr>
          <p:cNvSpPr/>
          <p:nvPr/>
        </p:nvSpPr>
        <p:spPr>
          <a:xfrm>
            <a:off x="8184232" y="5589240"/>
            <a:ext cx="324036" cy="50358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489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9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64B75-FCCB-5736-619D-B8F17D2C0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1DE4573-F9A9-37B7-0560-36864A1818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en-US" altLang="fr-FR" b="1" dirty="0">
                <a:solidFill>
                  <a:srgbClr val="487B31"/>
                </a:solidFill>
              </a:rPr>
              <a:t>"In open syllables except if the following vowel alternates with zero"</a:t>
            </a:r>
            <a:endParaRPr lang="fr-FR" altLang="fr-FR" b="1" dirty="0">
              <a:solidFill>
                <a:srgbClr val="487B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1477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48A11-ECF1-76E5-4502-C89585120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7B2B3493-F402-C544-F3BE-3A012A8786F5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271D5DB7-7205-1533-91A1-B1038FCC7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752A6556-3070-5220-D8AA-FF00618C4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1016732"/>
            <a:ext cx="11233161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slight complication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</a:rPr>
              <a:t>in Slavic, vowels do not only occur in closed syllables c), d),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but also in open syllables IFF the following vowel alternates with zero itself: b)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why is the alternation site zero when followed by a stable vowel a), but vocalized when followed by an alternating vowel (called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yer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 in Slavic)?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in both cases, the alternation site occurs in the surface context __CV (open syllable).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2D1C91-9C05-E85E-FD56-CA264A30D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540" y="4149080"/>
            <a:ext cx="8582607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3894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88B3F-F072-69B1-2C18-AFF66605F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2E16E193-AC1B-D4E0-392E-0D14553FD460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9F624329-6C07-10E7-7668-03B3D1D76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81EA8B38-B23A-B4DA-5D08-53E0BFAD2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1247852"/>
            <a:ext cx="11377177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__CV	alternation site is zero if V is stable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__CV	alternation site is vocalized if V is alternating with zero itself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what distinguishes the two contexts is not (arboreal) syllable structure, but rather the kind of item that occurs in the following nucleus: a stable a) vs. an alternating vowel b).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84CF07-7DB0-2EF6-BE00-082E9840A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540" y="3753036"/>
            <a:ext cx="8582607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8067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5D818-7E07-3B7C-2FBE-9BA1119C5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1F1C036B-838F-23F1-D388-79A48674E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752" y="4221368"/>
            <a:ext cx="8242989" cy="2520000"/>
          </a:xfrm>
          <a:prstGeom prst="rect">
            <a:avLst/>
          </a:prstGeom>
        </p:spPr>
      </p:pic>
      <p:sp>
        <p:nvSpPr>
          <p:cNvPr id="12290" name="Line 3">
            <a:extLst>
              <a:ext uri="{FF2B5EF4-FFF2-40B4-BE49-F238E27FC236}">
                <a16:creationId xmlns:a16="http://schemas.microsoft.com/office/drawing/2014/main" id="{91380E08-2340-5F7A-DF31-A195D2C3E3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6591B700-847A-298B-11C7-CDAB6D232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A85A06EA-2A8F-FC44-814E-988332E3F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959237"/>
            <a:ext cx="6984689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since Lightner (1965), the generative analysis of Slavic vowel-zero alternations has therefore identified the following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yer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 as the trigger of the vowel-zero alternation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the pattern then obeys the rule called Lower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an underlying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yer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 is promoted to surface existence if and only if followed by another (underlying)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yer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, no matter whether the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yers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 at hand are eventually pronounced or not.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5B40C8-423B-EE1E-09B9-90A32C145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348" y="4617132"/>
            <a:ext cx="3556805" cy="1080000"/>
          </a:xfrm>
          <a:prstGeom prst="rect">
            <a:avLst/>
          </a:prstGeom>
        </p:spPr>
      </p:pic>
      <p:sp>
        <p:nvSpPr>
          <p:cNvPr id="12" name="Text Box 5">
            <a:extLst>
              <a:ext uri="{FF2B5EF4-FFF2-40B4-BE49-F238E27FC236}">
                <a16:creationId xmlns:a16="http://schemas.microsoft.com/office/drawing/2014/main" id="{043A3E22-22FE-CECB-3638-2CA528ED4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164" y="80628"/>
            <a:ext cx="4464496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70000" indent="-268288" eaLnBrk="1" hangingPunct="1">
              <a:spcBef>
                <a:spcPts val="0"/>
              </a:spcBef>
            </a:pPr>
            <a:r>
              <a:rPr lang="en-US" sz="1600" dirty="0"/>
              <a:t>Lightner, Theodore. 1965. Segmental Phonology of Contemporary Standard Russian. Doctoral dissertation, Ph.D. dissertation, MIT.</a:t>
            </a:r>
          </a:p>
          <a:p>
            <a:pPr marL="270000" indent="-268288" eaLnBrk="1" hangingPunct="1">
              <a:spcBef>
                <a:spcPts val="0"/>
              </a:spcBef>
            </a:pPr>
            <a:r>
              <a:rPr lang="en-US" sz="1600" dirty="0" err="1"/>
              <a:t>Gussmann</a:t>
            </a:r>
            <a:r>
              <a:rPr lang="en-US" sz="1600" dirty="0"/>
              <a:t>, Edmund. 1980. Studies in Abstract Phonology. MIT Press: Cambridge Mass.</a:t>
            </a:r>
          </a:p>
          <a:p>
            <a:pPr marL="270000" indent="-268288" eaLnBrk="1" hangingPunct="1">
              <a:spcBef>
                <a:spcPts val="0"/>
              </a:spcBef>
            </a:pPr>
            <a:r>
              <a:rPr lang="en-US" sz="1600" dirty="0"/>
              <a:t>Rubach, Jerzy. 1984. Cyclic and Lexical Phonology: The Structure of Polish. Foris: Dordrecht.</a:t>
            </a:r>
          </a:p>
          <a:p>
            <a:pPr marL="270000" indent="-268288" eaLnBrk="1" hangingPunct="1">
              <a:spcBef>
                <a:spcPts val="0"/>
              </a:spcBef>
            </a:pPr>
            <a:r>
              <a:rPr lang="en-US" sz="1600" dirty="0"/>
              <a:t>Hyman, Larry. 1985. A Theory of Phonological Weight. Foris: Dordrecht.</a:t>
            </a:r>
          </a:p>
          <a:p>
            <a:pPr marL="270000" indent="-268288" eaLnBrk="1" hangingPunct="1">
              <a:spcBef>
                <a:spcPts val="0"/>
              </a:spcBef>
            </a:pPr>
            <a:r>
              <a:rPr lang="en-US" sz="1600" dirty="0" err="1"/>
              <a:t>Kenstowicz</a:t>
            </a:r>
            <a:r>
              <a:rPr lang="en-US" sz="1600" dirty="0"/>
              <a:t>, Michael &amp; Jerzy Rubach. 1987. The Phonology of Syllabic Nuclei in Slovak. Language 63.463-497.</a:t>
            </a:r>
          </a:p>
          <a:p>
            <a:pPr marL="270000" indent="-268288" eaLnBrk="1" hangingPunct="1">
              <a:spcBef>
                <a:spcPts val="0"/>
              </a:spcBef>
            </a:pPr>
            <a:r>
              <a:rPr lang="en-US" sz="1600" dirty="0" err="1"/>
              <a:t>Bethin</a:t>
            </a:r>
            <a:r>
              <a:rPr lang="en-US" sz="1600" dirty="0"/>
              <a:t>, Christina. 1998. Slavic Prosody. Language change and phonological theory. Cambridge University Press: Cambridge.</a:t>
            </a:r>
          </a:p>
        </p:txBody>
      </p:sp>
    </p:spTree>
    <p:extLst>
      <p:ext uri="{BB962C8B-B14F-4D97-AF65-F5344CB8AC3E}">
        <p14:creationId xmlns:p14="http://schemas.microsoft.com/office/powerpoint/2010/main" val="204511581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5FA7F-7FBF-7AA8-54B5-18A4C7E2E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7375DD9-7B74-3B09-6C7F-3EDE59EEFE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en-US" altLang="fr-FR" b="1" dirty="0">
                <a:solidFill>
                  <a:srgbClr val="487B31"/>
                </a:solidFill>
              </a:rPr>
              <a:t>Lower </a:t>
            </a:r>
          </a:p>
          <a:p>
            <a:pPr algn="ctr" eaLnBrk="1" hangingPunct="1">
              <a:buFontTx/>
              <a:buNone/>
            </a:pPr>
            <a:r>
              <a:rPr lang="en-US" altLang="fr-FR" b="1" dirty="0">
                <a:solidFill>
                  <a:srgbClr val="487B31"/>
                </a:solidFill>
              </a:rPr>
              <a:t>is a lateral relation</a:t>
            </a:r>
            <a:endParaRPr lang="fr-FR" altLang="fr-FR" b="1" dirty="0">
              <a:solidFill>
                <a:srgbClr val="487B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54898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F2E9B-2D4F-2A14-1DD0-F0B02AADA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E559DCB3-E4FA-F317-F4D6-8E2882A18F0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5784D433-A30E-A0AE-BA60-95F3089E6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74FB68C7-CBA1-36AC-AD6F-DF363F55B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959237"/>
            <a:ext cx="11413181" cy="398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70C0"/>
                </a:solidFill>
                <a:ea typeface="Arial" pitchFamily="34" charset="-128"/>
                <a:sym typeface="Wingdings" panose="05000000000000000000" pitchFamily="2" charset="2"/>
              </a:rPr>
              <a:t>Lower is a lateral relation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instead of relying on a causal relationship between arboreal syllable structure and the vocalization of alternation sites, Lower thus describes a lateral relation between vowels.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the only information which is needed in order to compute the phonetic value of alternation sites concerns the following vowel, which is either an alternating (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yer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) or a stable vowel (non-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yer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). In the former case, the alternation site is vocalized, in the latter it is not.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the insight from the Slavic pattern is thus that vowel-zero alternations are the result of a regressive (right-to-left) intervocalic relationship: the patient is the leftmost vowel, whose phonetic value is determined by its neighbor to the right.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5445759-70D7-50ED-107E-9E4A59385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48" y="5193316"/>
            <a:ext cx="3556805" cy="1080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C303B97-175A-278B-C37D-ADAF3BAA7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0490" y="4977172"/>
            <a:ext cx="4772094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042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DCC16-118E-F46B-FE9A-3FCA27DD3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94AFC405-8ED5-D874-1DFA-70204188F8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BD5962A0-D09F-6D8E-40DD-19B468AE9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64" y="1449941"/>
            <a:ext cx="651672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trees and non-arboreal alternatives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4ECAD8D7-4236-E35C-E96B-29373F6A6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728" y="2691787"/>
            <a:ext cx="246316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syllable structure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99BD0E88-E486-7AE1-5117-EB2C6F405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44" y="3379639"/>
            <a:ext cx="226825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stress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C7545449-E743-0FFE-5384-BD532B541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44" y="4365104"/>
            <a:ext cx="226825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interface with morpho-syntax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03D5E0E8-9A22-B1CA-CB7B-66BF7BBE3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44" y="5392087"/>
            <a:ext cx="237626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subsegmental structure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866A69FB-AE2F-7F3E-291E-717126214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620" y="2691787"/>
            <a:ext cx="238060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onset-rhyme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FA3263BD-CF42-27A8-D7E8-5F90BE5BE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8345" y="3379639"/>
            <a:ext cx="238060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feet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4946C97D-82FE-45E0-6BC0-9FBF84707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9961" y="4365104"/>
            <a:ext cx="238898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prosodic constituency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86526207-5AA1-9066-2EAF-657DDB2C7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9961" y="5392087"/>
            <a:ext cx="295232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Feature Geometry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A1C78CA8-719C-DDAC-E3FA-4155D47B4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902" y="2176719"/>
            <a:ext cx="228314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area</a:t>
            </a: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756BFBC8-0098-9C7D-B99E-704BB294B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8345" y="2168860"/>
            <a:ext cx="26006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arboreal</a:t>
            </a: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A5D0B1C6-B987-B6DE-472D-357352F8D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618" y="2686281"/>
            <a:ext cx="261990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Strict CV</a:t>
            </a:r>
          </a:p>
        </p:txBody>
      </p:sp>
      <p:sp>
        <p:nvSpPr>
          <p:cNvPr id="23" name="Text Box 5">
            <a:extLst>
              <a:ext uri="{FF2B5EF4-FFF2-40B4-BE49-F238E27FC236}">
                <a16:creationId xmlns:a16="http://schemas.microsoft.com/office/drawing/2014/main" id="{744231D4-66C1-9382-035B-89A940991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944" y="3379639"/>
            <a:ext cx="262829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Strict CV Metrics</a:t>
            </a:r>
          </a:p>
        </p:txBody>
      </p:sp>
      <p:sp>
        <p:nvSpPr>
          <p:cNvPr id="24" name="Text Box 5">
            <a:extLst>
              <a:ext uri="{FF2B5EF4-FFF2-40B4-BE49-F238E27FC236}">
                <a16:creationId xmlns:a16="http://schemas.microsoft.com/office/drawing/2014/main" id="{048EF530-0FD3-2926-BA99-C6BE219A3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944" y="4365104"/>
            <a:ext cx="238898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Direct Interface</a:t>
            </a:r>
          </a:p>
        </p:txBody>
      </p:sp>
      <p:sp>
        <p:nvSpPr>
          <p:cNvPr id="25" name="Text Box 5">
            <a:extLst>
              <a:ext uri="{FF2B5EF4-FFF2-40B4-BE49-F238E27FC236}">
                <a16:creationId xmlns:a16="http://schemas.microsoft.com/office/drawing/2014/main" id="{BB94E8F6-F61E-9DD3-1143-FA83124B8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944" y="5269557"/>
            <a:ext cx="2952328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holistic primes: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</a:rPr>
              <a:t>Element Theory, Particle Phon., Dependency Phon.</a:t>
            </a:r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5DBCAB19-3E40-9B5D-9206-A8803E0AC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618" y="2176719"/>
            <a:ext cx="270868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66CC"/>
                </a:solidFill>
                <a:ea typeface="Arial" pitchFamily="34" charset="-128"/>
              </a:rPr>
              <a:t>non-arboreal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4D4E5C39-417D-924F-3BA7-ABE46B0E9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>
                <a:latin typeface="Arial" pitchFamily="34" charset="-128"/>
              </a:rPr>
              <a:t>Expression of </a:t>
            </a:r>
            <a:r>
              <a:rPr lang="fr-CH" altLang="fr-FR" sz="2400" b="1" dirty="0" err="1">
                <a:latin typeface="Arial" pitchFamily="34" charset="-128"/>
              </a:rPr>
              <a:t>hierarchy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28" name="Text Box 5">
            <a:extLst>
              <a:ext uri="{FF2B5EF4-FFF2-40B4-BE49-F238E27FC236}">
                <a16:creationId xmlns:a16="http://schemas.microsoft.com/office/drawing/2014/main" id="{DCDA30F8-EA3F-45FC-5039-DD9F6A117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6320" y="80628"/>
            <a:ext cx="3024335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6700" indent="-266700"/>
            <a:r>
              <a:rPr lang="fr-FR" sz="1400" dirty="0" err="1"/>
              <a:t>Lowenstamm</a:t>
            </a:r>
            <a:r>
              <a:rPr lang="fr-FR" sz="1400" dirty="0"/>
              <a:t>, Jean 1996. CV as the </a:t>
            </a:r>
            <a:r>
              <a:rPr lang="fr-FR" sz="1400" dirty="0" err="1"/>
              <a:t>only</a:t>
            </a:r>
            <a:r>
              <a:rPr lang="fr-FR" sz="1400" dirty="0"/>
              <a:t> </a:t>
            </a:r>
            <a:r>
              <a:rPr lang="fr-FR" sz="1400" dirty="0" err="1"/>
              <a:t>syllable</a:t>
            </a:r>
            <a:r>
              <a:rPr lang="fr-FR" sz="1400" dirty="0"/>
              <a:t> type. Current Trends in </a:t>
            </a:r>
            <a:r>
              <a:rPr lang="fr-FR" sz="1400" dirty="0" err="1"/>
              <a:t>Phonology</a:t>
            </a:r>
            <a:r>
              <a:rPr lang="fr-FR" sz="1400" dirty="0"/>
              <a:t>. </a:t>
            </a:r>
            <a:r>
              <a:rPr lang="fr-FR" sz="1400" dirty="0" err="1"/>
              <a:t>Models</a:t>
            </a:r>
            <a:r>
              <a:rPr lang="fr-FR" sz="1400" dirty="0"/>
              <a:t> and Methods, vol. 2, </a:t>
            </a:r>
            <a:r>
              <a:rPr lang="fr-FR" sz="1400" dirty="0" err="1"/>
              <a:t>edited</a:t>
            </a:r>
            <a:r>
              <a:rPr lang="fr-FR" sz="1400" dirty="0"/>
              <a:t> by Jacques Durand &amp; Bernard Laks, 419-441. Salford, Manchester: ESRI.</a:t>
            </a:r>
          </a:p>
          <a:p>
            <a:pPr marL="266700" indent="-266700"/>
            <a:r>
              <a:rPr lang="en-US" sz="1400" dirty="0"/>
              <a:t>Scheer, Tobias 2004. A Lateral Theory of Phonology. Vol.1: What is CVCV, and why should it be? Berlin: Mouton de Gruyter.</a:t>
            </a:r>
          </a:p>
        </p:txBody>
      </p:sp>
      <p:sp>
        <p:nvSpPr>
          <p:cNvPr id="30" name="Text Box 5">
            <a:extLst>
              <a:ext uri="{FF2B5EF4-FFF2-40B4-BE49-F238E27FC236}">
                <a16:creationId xmlns:a16="http://schemas.microsoft.com/office/drawing/2014/main" id="{6DF26DAA-7837-638C-1A4F-AE9C4340D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6805" y="944724"/>
            <a:ext cx="3569515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6700" indent="-266700"/>
            <a:r>
              <a:rPr lang="en-US" sz="1400" dirty="0"/>
              <a:t>Faust, Noam 2023. Metrically-conditioned syncope in Strict CV metrics. Glossa 8.</a:t>
            </a:r>
          </a:p>
          <a:p>
            <a:pPr marL="266700" indent="-266700"/>
            <a:r>
              <a:rPr lang="en-US" sz="1400" dirty="0"/>
              <a:t>Faust, Noam &amp; Shanti </a:t>
            </a:r>
            <a:r>
              <a:rPr lang="en-US" sz="1400" dirty="0" err="1"/>
              <a:t>Ulfsbjorninn</a:t>
            </a:r>
            <a:r>
              <a:rPr lang="en-US" sz="1400" dirty="0"/>
              <a:t> 2024. A footless stroll through Italian stress. The Linguistic Review 41, no 4.</a:t>
            </a:r>
          </a:p>
        </p:txBody>
      </p:sp>
      <p:sp>
        <p:nvSpPr>
          <p:cNvPr id="32" name="Text Box 5">
            <a:extLst>
              <a:ext uri="{FF2B5EF4-FFF2-40B4-BE49-F238E27FC236}">
                <a16:creationId xmlns:a16="http://schemas.microsoft.com/office/drawing/2014/main" id="{E426401C-F54E-D2EE-40FA-0922A3A93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6073" y="2585807"/>
            <a:ext cx="3924584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6700" indent="-266700"/>
            <a:r>
              <a:rPr lang="en-US" sz="1400" dirty="0"/>
              <a:t>Scheer, Tobias 2012. Direct Interface and One-Channel Translation. A Non-Diacritic Theory of the Morphosyntax-Phonology Interface. Vol.2 of A Lateral Theory of phonology. Berlin: de Gruyter.</a:t>
            </a:r>
          </a:p>
          <a:p>
            <a:pPr marL="266700" indent="-266700"/>
            <a:r>
              <a:rPr lang="en-US" sz="1400" dirty="0"/>
              <a:t>D'Alessandro, Roberta &amp; Tobias Scheer 2015. Modular PIC. Linguistic Inquiry 46: 593-624.</a:t>
            </a:r>
          </a:p>
        </p:txBody>
      </p:sp>
      <p:sp>
        <p:nvSpPr>
          <p:cNvPr id="34" name="Text Box 5">
            <a:extLst>
              <a:ext uri="{FF2B5EF4-FFF2-40B4-BE49-F238E27FC236}">
                <a16:creationId xmlns:a16="http://schemas.microsoft.com/office/drawing/2014/main" id="{18AB376C-C811-791F-D47E-C48A397F6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228" y="4365104"/>
            <a:ext cx="4019723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6700" indent="-266700"/>
            <a:r>
              <a:rPr lang="en-US" sz="1400" dirty="0"/>
              <a:t>Kaye, Jonathan, Jean </a:t>
            </a:r>
            <a:r>
              <a:rPr lang="en-US" sz="1400" dirty="0" err="1"/>
              <a:t>Lowenstamm</a:t>
            </a:r>
            <a:r>
              <a:rPr lang="en-US" sz="1400" dirty="0"/>
              <a:t> &amp; Jean-Roger </a:t>
            </a:r>
            <a:r>
              <a:rPr lang="en-US" sz="1400" dirty="0" err="1"/>
              <a:t>Vergnaud</a:t>
            </a:r>
            <a:r>
              <a:rPr lang="en-US" sz="1400" dirty="0"/>
              <a:t> 1985. The internal structure of phonological representations: a theory of Charm and Government. Phonology Yearbook 2: 305-328.</a:t>
            </a:r>
          </a:p>
          <a:p>
            <a:pPr marL="266700" indent="-266700"/>
            <a:r>
              <a:rPr lang="en-US" sz="1400" dirty="0"/>
              <a:t>Schane, Sanford 1984. The fundamentals of particle phonology. Phonology Yearbook 1: 129-155.</a:t>
            </a:r>
          </a:p>
          <a:p>
            <a:pPr marL="266700" indent="-266700"/>
            <a:r>
              <a:rPr lang="en-US" sz="1400" dirty="0"/>
              <a:t>Anderson, John &amp; Colin Ewen 1987. Principles of Dependency Phonology. Cambridge: Cambridge University Press.</a:t>
            </a:r>
          </a:p>
        </p:txBody>
      </p:sp>
    </p:spTree>
    <p:extLst>
      <p:ext uri="{BB962C8B-B14F-4D97-AF65-F5344CB8AC3E}">
        <p14:creationId xmlns:p14="http://schemas.microsoft.com/office/powerpoint/2010/main" val="350795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22" grpId="0"/>
      <p:bldP spid="23" grpId="0"/>
      <p:bldP spid="24" grpId="0"/>
      <p:bldP spid="25" grpId="0"/>
      <p:bldP spid="28" grpId="0"/>
      <p:bldP spid="30" grpId="0"/>
      <p:bldP spid="32" grpId="0"/>
      <p:bldP spid="34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59B84-4333-5AA9-7046-D93BB5817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02287B3F-016D-8CB7-E04E-0EC67EF4F9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95E9A62F-EECF-CDFE-BEA0-C945CC457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2F24A570-C609-DA42-4C24-99773AD52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959237"/>
            <a:ext cx="11413181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b="1" dirty="0">
                <a:solidFill>
                  <a:srgbClr val="0070C0"/>
                </a:solidFill>
                <a:ea typeface="Arial" pitchFamily="34" charset="-128"/>
                <a:sym typeface="Wingdings" panose="05000000000000000000" pitchFamily="2" charset="2"/>
              </a:rPr>
              <a:t>Lower is a lateral relation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in complete independence of Government Phonology (GP), which did not exist when Lightner (1965) or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Gussmann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 (1980) wrote,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the Slavic pattern of vowel-zero alternations has thus prompted an analysis whereby the reason for the vowel or the zero to appear is a </a:t>
            </a:r>
            <a:r>
              <a:rPr lang="en-US" altLang="fr-FR" sz="2200" dirty="0">
                <a:solidFill>
                  <a:srgbClr val="0070C0"/>
                </a:solidFill>
                <a:ea typeface="Arial" pitchFamily="34" charset="-128"/>
                <a:sym typeface="Wingdings" panose="05000000000000000000" pitchFamily="2" charset="2"/>
              </a:rPr>
              <a:t>lateral relationship with the following vowel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,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and where arboreal syllable structure plays no role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In GP, this lateral relationship is called </a:t>
            </a:r>
            <a:r>
              <a:rPr lang="en-US" altLang="fr-FR" sz="2200" b="1" dirty="0">
                <a:solidFill>
                  <a:srgbClr val="0070C0"/>
                </a:solidFill>
                <a:ea typeface="Arial" pitchFamily="34" charset="-128"/>
                <a:sym typeface="Wingdings" panose="05000000000000000000" pitchFamily="2" charset="2"/>
              </a:rPr>
              <a:t>government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15B75C8-395E-EC91-BFF8-3A22A90BE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48" y="5193316"/>
            <a:ext cx="3556805" cy="1080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08A1DB1-ECA3-DF1A-C68D-BE74E9549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0490" y="4977172"/>
            <a:ext cx="4772094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39506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4C387-B8CA-0038-B986-968D17B4C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2F52D762-0C6F-DCE5-B9CF-D9A2050EB7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FCA3D81E-6B99-6DC5-AC0E-767CA2B1B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08E611CE-0805-83FD-6A7E-84AA86608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1304764"/>
            <a:ext cx="11413181" cy="432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emancipating the pattern from Slavic and the Slavic-specific term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yer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:</a:t>
            </a:r>
            <a:endParaRPr lang="en-US" sz="2200" dirty="0"/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alternating vowels are underlyingly floating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identical vowels sometimes alternate with zero, at other times they do not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pes -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p_s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-a "dog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Nsg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,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Gsg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"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les - les-a "forest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Nsg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,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Gsg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"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being stable or alternating is thus an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unpredicatable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 lexical property of vowels, which must be encoded in the lexicon: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stable vowels are lexically associated to their nucleus,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while alternating vowels are lexically floating.</a:t>
            </a:r>
          </a:p>
        </p:txBody>
      </p:sp>
    </p:spTree>
    <p:extLst>
      <p:ext uri="{BB962C8B-B14F-4D97-AF65-F5344CB8AC3E}">
        <p14:creationId xmlns:p14="http://schemas.microsoft.com/office/powerpoint/2010/main" val="307611544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38709-1398-3546-8660-BC8BE997E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30A95BE3-B07B-A9DF-6FB6-A5E9918E63A5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18911F9D-6B7F-373C-8E0E-27E4947F3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DEAAC06C-1066-81B5-419E-9CE3576BB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1304764"/>
            <a:ext cx="6912681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/>
              <a:t>government (definition)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government inhibits the segmental expression of its target.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only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contentful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 nuclei can govern.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BC95EADD-A273-E37D-4733-C9B5C7D4A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164" y="80628"/>
            <a:ext cx="446449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70000" indent="-268288" eaLnBrk="1" hangingPunct="1">
              <a:spcBef>
                <a:spcPts val="0"/>
              </a:spcBef>
            </a:pPr>
            <a:r>
              <a:rPr lang="en-US" sz="1600" dirty="0"/>
              <a:t>Scheer, Tobias. 2004. A Lateral Theory of Phonology. Vol.1: What is CVCV, and why should it be? Mouton de Gruyter: Berlin.</a:t>
            </a:r>
          </a:p>
          <a:p>
            <a:pPr marL="270000" indent="-268288" eaLnBrk="1" hangingPunct="1">
              <a:spcBef>
                <a:spcPts val="0"/>
              </a:spcBef>
            </a:pPr>
            <a:r>
              <a:rPr lang="en-US" sz="1600" dirty="0" err="1"/>
              <a:t>Ségéral</a:t>
            </a:r>
            <a:r>
              <a:rPr lang="en-US" sz="1600" dirty="0"/>
              <a:t>, Philippe &amp; Tobias Scheer. 2008. The Coda Mirror, stress and positional parameters. In Lenition and Fortition, edited by Joaquim Brandão de Carvalho, Tobias Scheer &amp; Philippe </a:t>
            </a:r>
            <a:r>
              <a:rPr lang="en-US" sz="1600" dirty="0" err="1"/>
              <a:t>Ségéral</a:t>
            </a:r>
            <a:r>
              <a:rPr lang="en-US" sz="1600" dirty="0"/>
              <a:t>, 483-518. Mouton de Gruyter.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27707CC-4B1C-02C4-A4C6-BA35A4A9F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438" y="3357272"/>
            <a:ext cx="8632966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4420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A639D-2D13-B93F-5D02-11D88A55D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65D7A06A-2268-B032-766E-C971DD51821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10652B29-8B23-D556-C837-EF749A2D4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05B2AE4E-1CC7-68C2-F12E-9B3C130BF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872716"/>
            <a:ext cx="11377177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/>
              <a:t>works all fine, except for d), which should be just like c)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recall that there is a crucial difference between cases where an alternating vowel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is followed by a stable vowel a) (zero surfaces)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and where it is followed by a (pronounced) alternating vowel d)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cast in lateral terms, this means that stable vowels are good governors, but alternating vowels are not, even if they are pronounced as under d)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8F43E07-276A-C262-1B00-07FF2860F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438" y="4293376"/>
            <a:ext cx="8632966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8937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9DBBB-6623-8D67-E91B-43EFD12BE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7FC43471-9084-DED1-C8F5-8F95072929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C7E873CC-57EE-95DE-A494-5B0269632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850C1264-7530-E4FF-9572-D2C25B591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872716"/>
            <a:ext cx="9360953" cy="297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/>
              <a:t>whether or not (pronounced) alternating vowels</a:t>
            </a:r>
          </a:p>
          <a:p>
            <a:pPr eaLnBrk="1" hangingPunct="1">
              <a:spcBef>
                <a:spcPct val="50000"/>
              </a:spcBef>
            </a:pPr>
            <a:r>
              <a:rPr lang="en-US" sz="2200" dirty="0"/>
              <a:t>can govern turns out to be a parameter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no in modern Slavic languages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yes in Old Czech and Old Polish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fr-CH" altLang="fr-FR" sz="2200" dirty="0">
                <a:ea typeface="Arial" pitchFamily="34" charset="-128"/>
                <a:sym typeface="Wingdings" panose="05000000000000000000" pitchFamily="2" charset="2"/>
              </a:rPr>
              <a:t>M</a:t>
            </a:r>
            <a:r>
              <a:rPr lang="pl-PL" altLang="fr-FR" sz="2200" dirty="0">
                <a:ea typeface="Arial" pitchFamily="34" charset="-128"/>
                <a:sym typeface="Wingdings" panose="05000000000000000000" pitchFamily="2" charset="2"/>
              </a:rPr>
              <a:t>od. Czech dom</a:t>
            </a:r>
            <a:r>
              <a:rPr lang="fr-CH" altLang="fr-FR" sz="2200" dirty="0">
                <a:ea typeface="Arial" pitchFamily="34" charset="-128"/>
                <a:sym typeface="Wingdings" panose="05000000000000000000" pitchFamily="2" charset="2"/>
              </a:rPr>
              <a:t>-</a:t>
            </a:r>
            <a:r>
              <a:rPr lang="pl-PL" altLang="fr-FR" sz="2200" dirty="0">
                <a:ea typeface="Arial" pitchFamily="34" charset="-128"/>
                <a:sym typeface="Wingdings" panose="05000000000000000000" pitchFamily="2" charset="2"/>
              </a:rPr>
              <a:t>eč</a:t>
            </a:r>
            <a:r>
              <a:rPr lang="fr-CH" altLang="fr-FR" sz="2200" dirty="0">
                <a:ea typeface="Arial" pitchFamily="34" charset="-128"/>
                <a:sym typeface="Wingdings" panose="05000000000000000000" pitchFamily="2" charset="2"/>
              </a:rPr>
              <a:t>-</a:t>
            </a:r>
            <a:r>
              <a:rPr lang="pl-PL" altLang="fr-FR" sz="2200" dirty="0">
                <a:ea typeface="Arial" pitchFamily="34" charset="-128"/>
                <a:sym typeface="Wingdings" panose="05000000000000000000" pitchFamily="2" charset="2"/>
              </a:rPr>
              <a:t>ek </a:t>
            </a:r>
            <a:r>
              <a:rPr lang="fr-CH" altLang="fr-FR" sz="2200" dirty="0">
                <a:ea typeface="Arial" pitchFamily="34" charset="-128"/>
                <a:sym typeface="Wingdings" panose="05000000000000000000" pitchFamily="2" charset="2"/>
              </a:rPr>
              <a:t>			</a:t>
            </a:r>
            <a:r>
              <a:rPr lang="pl-PL" altLang="fr-FR" sz="2200" dirty="0">
                <a:ea typeface="Arial" pitchFamily="34" charset="-128"/>
                <a:sym typeface="Wingdings" panose="05000000000000000000" pitchFamily="2" charset="2"/>
              </a:rPr>
              <a:t>Old Czech dom</a:t>
            </a:r>
            <a:r>
              <a:rPr lang="fr-CH" altLang="fr-FR" sz="2200" dirty="0">
                <a:ea typeface="Arial" pitchFamily="34" charset="-128"/>
                <a:sym typeface="Wingdings" panose="05000000000000000000" pitchFamily="2" charset="2"/>
              </a:rPr>
              <a:t>-</a:t>
            </a:r>
            <a:r>
              <a:rPr lang="pl-PL" altLang="fr-FR" sz="2200" dirty="0">
                <a:ea typeface="Arial" pitchFamily="34" charset="-128"/>
                <a:sym typeface="Wingdings" panose="05000000000000000000" pitchFamily="2" charset="2"/>
              </a:rPr>
              <a:t>_č</a:t>
            </a:r>
            <a:r>
              <a:rPr lang="fr-CH" altLang="fr-FR" sz="2200" dirty="0">
                <a:ea typeface="Arial" pitchFamily="34" charset="-128"/>
                <a:sym typeface="Wingdings" panose="05000000000000000000" pitchFamily="2" charset="2"/>
              </a:rPr>
              <a:t>-</a:t>
            </a:r>
            <a:r>
              <a:rPr lang="pl-PL" altLang="fr-FR" sz="2200" dirty="0">
                <a:ea typeface="Arial" pitchFamily="34" charset="-128"/>
                <a:sym typeface="Wingdings" panose="05000000000000000000" pitchFamily="2" charset="2"/>
              </a:rPr>
              <a:t>ek</a:t>
            </a:r>
            <a:endParaRPr lang="fr-CH" altLang="fr-FR" sz="2200" dirty="0">
              <a:ea typeface="Arial" pitchFamily="34" charset="-128"/>
              <a:sym typeface="Wingdings" panose="05000000000000000000" pitchFamily="2" charset="2"/>
            </a:endParaRP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Mod. Polish pies-ek "dog dim.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Nsg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" 	Old Polish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p_s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-ek</a:t>
            </a:r>
            <a:r>
              <a:rPr lang="pl-PL" altLang="fr-FR" sz="2200" dirty="0">
                <a:ea typeface="Arial" pitchFamily="34" charset="-128"/>
                <a:sym typeface="Wingdings" panose="05000000000000000000" pitchFamily="2" charset="2"/>
              </a:rPr>
              <a:t> </a:t>
            </a:r>
            <a:endParaRPr lang="en-US" altLang="fr-FR" sz="2200" dirty="0">
              <a:ea typeface="Arial" pitchFamily="34" charset="-128"/>
              <a:sym typeface="Wingdings" panose="05000000000000000000" pitchFamily="2" charset="2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8C1413AE-06BB-C4DF-6984-CAD2A6330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3814879"/>
            <a:ext cx="11377177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/>
              <a:t>other languages side with Old Czech and Old Polish, among which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Moroccan Arabic (Kaye 1990)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German (e.g. Hall 1992)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French: </a:t>
            </a:r>
            <a:r>
              <a:rPr lang="en-US" sz="2200" dirty="0" err="1"/>
              <a:t>loi</a:t>
            </a:r>
            <a:r>
              <a:rPr lang="en-US" sz="2200" dirty="0"/>
              <a:t> des 3 </a:t>
            </a:r>
            <a:r>
              <a:rPr lang="en-US" sz="2200" dirty="0" err="1"/>
              <a:t>consonnes</a:t>
            </a:r>
            <a:r>
              <a:rPr lang="en-US" sz="2200" dirty="0"/>
              <a:t> (Grammont 1914)	je ne </a:t>
            </a:r>
            <a:r>
              <a:rPr lang="en-US" sz="2200" dirty="0" err="1"/>
              <a:t>te</a:t>
            </a:r>
            <a:r>
              <a:rPr lang="en-US" sz="2200" dirty="0"/>
              <a:t> le </a:t>
            </a:r>
            <a:r>
              <a:rPr lang="en-US" sz="2200" dirty="0" err="1"/>
              <a:t>redemande</a:t>
            </a:r>
            <a:r>
              <a:rPr lang="en-US" sz="2200" dirty="0"/>
              <a:t> pas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"any schwa may be dropped provided the result thereof is not a sequence of three consonants"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C62D6C20-83B5-4C49-4DC7-33BF0AABE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164" y="80628"/>
            <a:ext cx="4464496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70000" indent="-268288" eaLnBrk="1" hangingPunct="1">
              <a:spcBef>
                <a:spcPts val="0"/>
              </a:spcBef>
            </a:pPr>
            <a:r>
              <a:rPr lang="fr-CH" sz="1600" dirty="0"/>
              <a:t>Grammont, Maurice. 1914. Traité pratique de prononciation française. </a:t>
            </a:r>
            <a:r>
              <a:rPr lang="fr-CH" sz="1600" dirty="0" err="1"/>
              <a:t>Delgrave</a:t>
            </a:r>
            <a:r>
              <a:rPr lang="fr-CH" sz="1600" dirty="0"/>
              <a:t>: Paris.</a:t>
            </a:r>
          </a:p>
          <a:p>
            <a:pPr marL="270000" indent="-268288" eaLnBrk="1" hangingPunct="1">
              <a:spcBef>
                <a:spcPts val="0"/>
              </a:spcBef>
            </a:pPr>
            <a:r>
              <a:rPr lang="en-US" sz="1600" dirty="0"/>
              <a:t>Kaye, Jonathan. 1990. Government in phonology: the case of Moroccan Arabic. The Linguistic Review 6.131-159.</a:t>
            </a:r>
          </a:p>
          <a:p>
            <a:pPr marL="270000" indent="-268288" eaLnBrk="1" hangingPunct="1">
              <a:spcBef>
                <a:spcPts val="0"/>
              </a:spcBef>
            </a:pPr>
            <a:r>
              <a:rPr lang="en-US" sz="1600" dirty="0"/>
              <a:t>Hall, Tracy. 1992. Syllable Structure and Syllable-Related Processes in German. Niemeyer: Tübingen.</a:t>
            </a:r>
          </a:p>
        </p:txBody>
      </p:sp>
    </p:spTree>
    <p:extLst>
      <p:ext uri="{BB962C8B-B14F-4D97-AF65-F5344CB8AC3E}">
        <p14:creationId xmlns:p14="http://schemas.microsoft.com/office/powerpoint/2010/main" val="45970955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29EDC-E487-DF24-B6A8-B4A0FD35C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B7119D1C-3392-9134-0550-AD46C36DEC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en-US" altLang="fr-FR" b="1" dirty="0">
                <a:solidFill>
                  <a:srgbClr val="487B31"/>
                </a:solidFill>
              </a:rPr>
              <a:t>beyond Slavic:</a:t>
            </a:r>
          </a:p>
          <a:p>
            <a:pPr algn="ctr" eaLnBrk="1" hangingPunct="1">
              <a:buFontTx/>
              <a:buNone/>
            </a:pPr>
            <a:endParaRPr lang="en-US" altLang="fr-FR" b="1" dirty="0">
              <a:solidFill>
                <a:srgbClr val="487B3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altLang="fr-FR" b="1" dirty="0">
                <a:solidFill>
                  <a:srgbClr val="487B31"/>
                </a:solidFill>
              </a:rPr>
              <a:t>alternating vowels are also unable to open the preceding syllable outside of Slavic</a:t>
            </a:r>
            <a:endParaRPr lang="fr-FR" altLang="fr-FR" b="1" dirty="0">
              <a:solidFill>
                <a:srgbClr val="487B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01679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90BFA-30B8-3B7C-B802-B6646F3EB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BCF4B8CF-0269-3FB0-798E-5266752467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E32451FE-1F4E-D5CF-4AE5-05C5A24E4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064F3077-7537-EABA-9E52-DE9147164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872716"/>
            <a:ext cx="7200713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sz="2200" dirty="0"/>
              <a:t>the </a:t>
            </a:r>
            <a:r>
              <a:rPr lang="en-US" sz="2200" dirty="0"/>
              <a:t>pattern "in open syllables except if the following vowel alternates with zero" is quite specific, but nothing specifically Slavic (Scheer 2004: §426, 2006):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it occurs in other languages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its effect may as well be seen on consonants (rather than on vowels) 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43927DFC-BE27-AABF-95E7-0BF31815D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164" y="80628"/>
            <a:ext cx="446449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70000" indent="-268288" eaLnBrk="1" hangingPunct="1">
              <a:spcBef>
                <a:spcPts val="0"/>
              </a:spcBef>
            </a:pPr>
            <a:r>
              <a:rPr lang="en-US" sz="1600" dirty="0"/>
              <a:t>Scheer, Tobias. 2004. A Lateral Theory of Phonology. Vol.1: What is CVCV, and why should it be? Mouton de Gruyter: Berlin.</a:t>
            </a:r>
          </a:p>
          <a:p>
            <a:pPr marL="270000" indent="-268288" eaLnBrk="1" hangingPunct="1">
              <a:spcBef>
                <a:spcPts val="0"/>
              </a:spcBef>
            </a:pPr>
            <a:r>
              <a:rPr lang="en-US" sz="1600" dirty="0"/>
              <a:t>Scheer, Tobias. 2006. How </a:t>
            </a:r>
            <a:r>
              <a:rPr lang="en-US" sz="1600" dirty="0" err="1"/>
              <a:t>yers</a:t>
            </a:r>
            <a:r>
              <a:rPr lang="en-US" sz="1600" dirty="0"/>
              <a:t> made Lightner, </a:t>
            </a:r>
            <a:r>
              <a:rPr lang="en-US" sz="1600" dirty="0" err="1"/>
              <a:t>Gussmann</a:t>
            </a:r>
            <a:r>
              <a:rPr lang="en-US" sz="1600" dirty="0"/>
              <a:t>, Rubach, Spencer and others invent CVCV. In Studies in Constraint-based Phonology, edited by Piotr </a:t>
            </a:r>
            <a:r>
              <a:rPr lang="en-US" sz="1600" dirty="0" err="1"/>
              <a:t>Bański</a:t>
            </a:r>
            <a:r>
              <a:rPr lang="en-US" sz="1600" dirty="0"/>
              <a:t>, Beata Łukaszewicz &amp; Monika Opalińska, 133-207. </a:t>
            </a:r>
            <a:r>
              <a:rPr lang="en-US" sz="1600" dirty="0" err="1"/>
              <a:t>Wydawnictwo</a:t>
            </a:r>
            <a:r>
              <a:rPr lang="en-US" sz="1600" dirty="0"/>
              <a:t> </a:t>
            </a:r>
            <a:r>
              <a:rPr lang="en-US" sz="1600" dirty="0" err="1"/>
              <a:t>Uniwersytetu</a:t>
            </a:r>
            <a:r>
              <a:rPr lang="en-US" sz="1600" dirty="0"/>
              <a:t> </a:t>
            </a:r>
            <a:r>
              <a:rPr lang="en-US" sz="1600" dirty="0" err="1"/>
              <a:t>Warszawskiego</a:t>
            </a:r>
            <a:r>
              <a:rPr lang="en-US" sz="1600" dirty="0"/>
              <a:t>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32501F-2B0E-C151-19A6-5F1867B78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52" y="4113316"/>
            <a:ext cx="9445208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18144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AAABB-0429-A77E-C427-E8D69E931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903CB669-8232-E117-2E86-921757D3F760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0031C457-2470-7C43-3076-2E85CC876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4F08219F-359C-7907-2B77-92F0D89BF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51" y="1089901"/>
            <a:ext cx="9973021" cy="364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sz="2200" dirty="0" err="1"/>
              <a:t>take</a:t>
            </a:r>
            <a:r>
              <a:rPr lang="fr-CH" sz="2200" dirty="0"/>
              <a:t>-home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in some languages, vowels which alternate with zero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are unable to influence the preceding vowel: modern Slavic, French, Midi French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or consonant: German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even when they are pronounced, they behave as if they were not there 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that is, like if the preceding vowel stood in a closed syllable, or the preceding consonant, in a coda</a:t>
            </a:r>
          </a:p>
        </p:txBody>
      </p:sp>
    </p:spTree>
    <p:extLst>
      <p:ext uri="{BB962C8B-B14F-4D97-AF65-F5344CB8AC3E}">
        <p14:creationId xmlns:p14="http://schemas.microsoft.com/office/powerpoint/2010/main" val="190542514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06A32-F052-5781-430E-DEB2FC16B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03458540-478F-E43D-1203-ADE9CCEBE3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31404" y="2067855"/>
            <a:ext cx="10153128" cy="298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Tx/>
              <a:buNone/>
            </a:pPr>
            <a:r>
              <a:rPr lang="en-US" altLang="fr-FR" b="1" dirty="0">
                <a:solidFill>
                  <a:srgbClr val="487B31"/>
                </a:solidFill>
              </a:rPr>
              <a:t>Evidence for the </a:t>
            </a:r>
          </a:p>
          <a:p>
            <a:pPr algn="ctr" eaLnBrk="1" hangingPunct="1">
              <a:buFontTx/>
              <a:buNone/>
            </a:pPr>
            <a:endParaRPr lang="en-US" altLang="fr-FR" b="1" dirty="0">
              <a:solidFill>
                <a:srgbClr val="487B3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altLang="fr-FR" b="1" dirty="0">
                <a:solidFill>
                  <a:srgbClr val="487B31"/>
                </a:solidFill>
              </a:rPr>
              <a:t>absence of </a:t>
            </a:r>
            <a:r>
              <a:rPr lang="en-US" altLang="fr-FR" b="1" dirty="0" err="1">
                <a:solidFill>
                  <a:srgbClr val="487B31"/>
                </a:solidFill>
              </a:rPr>
              <a:t>resyllabification</a:t>
            </a:r>
            <a:endParaRPr lang="fr-FR" altLang="fr-FR" b="1" dirty="0">
              <a:solidFill>
                <a:srgbClr val="487B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6897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BCAD9-B2CE-C635-60AE-B7329FB23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02321B33-AF08-3F53-CAF4-42227B2C9759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884" y="765175"/>
            <a:ext cx="6156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05044060-AE9D-18AF-795D-AFFDE0657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188913"/>
            <a:ext cx="76327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H" altLang="fr-FR" sz="2400" b="1" dirty="0" err="1">
                <a:latin typeface="Arial" pitchFamily="34" charset="-128"/>
              </a:rPr>
              <a:t>vowel-zero</a:t>
            </a:r>
            <a:r>
              <a:rPr lang="fr-CH" altLang="fr-FR" sz="2400" b="1" dirty="0">
                <a:latin typeface="Arial" pitchFamily="34" charset="-128"/>
              </a:rPr>
              <a:t> alternations</a:t>
            </a:r>
            <a:endParaRPr lang="fr-FR" altLang="fr-FR" sz="2400" b="1" dirty="0">
              <a:latin typeface="Arial" pitchFamily="34" charset="-12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5F5314-492E-696B-9099-63336A67E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492" y="1016732"/>
            <a:ext cx="8356365" cy="2880000"/>
          </a:xfrm>
          <a:prstGeom prst="rect">
            <a:avLst/>
          </a:prstGeom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96717051-B432-87C6-3A7D-75EE25BB1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471" y="4149080"/>
            <a:ext cx="9973021" cy="229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the preceding mid vowel is entirely unimpressed by whatever consonant cluster is produced to its right when schwa is left unpronounced: 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it remains -ATR also before TR clusters: *[</a:t>
            </a:r>
            <a:r>
              <a:rPr lang="en-US" sz="2200" dirty="0" err="1"/>
              <a:t>be.tʁav</a:t>
            </a:r>
            <a:r>
              <a:rPr lang="en-US" sz="2200" dirty="0"/>
              <a:t>]</a:t>
            </a:r>
          </a:p>
          <a:p>
            <a: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è"/>
            </a:pP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there was no </a:t>
            </a: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resyllabification</a:t>
            </a:r>
            <a:endParaRPr lang="en-US" altLang="fr-FR" sz="2200" dirty="0">
              <a:ea typeface="Arial" pitchFamily="34" charset="-128"/>
              <a:sym typeface="Wingdings" panose="05000000000000000000" pitchFamily="2" charset="2"/>
            </a:endParaRPr>
          </a:p>
          <a:p>
            <a: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è"/>
            </a:pPr>
            <a:r>
              <a:rPr lang="en-US" altLang="fr-FR" sz="2200" dirty="0" err="1">
                <a:ea typeface="Arial" pitchFamily="34" charset="-128"/>
                <a:sym typeface="Wingdings" panose="05000000000000000000" pitchFamily="2" charset="2"/>
              </a:rPr>
              <a:t>resyllabification</a:t>
            </a:r>
            <a:r>
              <a:rPr lang="en-US" altLang="fr-FR" sz="2200" dirty="0">
                <a:ea typeface="Arial" pitchFamily="34" charset="-128"/>
                <a:sym typeface="Wingdings" panose="05000000000000000000" pitchFamily="2" charset="2"/>
              </a:rPr>
              <a:t> makes the wrong prediction</a:t>
            </a:r>
          </a:p>
        </p:txBody>
      </p:sp>
    </p:spTree>
    <p:extLst>
      <p:ext uri="{BB962C8B-B14F-4D97-AF65-F5344CB8AC3E}">
        <p14:creationId xmlns:p14="http://schemas.microsoft.com/office/powerpoint/2010/main" val="660844340"/>
      </p:ext>
    </p:extLst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34788</TotalTime>
  <Words>9808</Words>
  <Application>Microsoft Office PowerPoint</Application>
  <PresentationFormat>Grand écran</PresentationFormat>
  <Paragraphs>1311</Paragraphs>
  <Slides>107</Slides>
  <Notes>86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107</vt:i4>
      </vt:variant>
    </vt:vector>
  </HeadingPairs>
  <TitlesOfParts>
    <vt:vector size="111" baseType="lpstr">
      <vt:lpstr>Arial</vt:lpstr>
      <vt:lpstr>Times New Roman</vt:lpstr>
      <vt:lpstr>Wingdings</vt:lpstr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cnrs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bcl</dc:creator>
  <cp:lastModifiedBy>Tobias Scheer</cp:lastModifiedBy>
  <cp:revision>826</cp:revision>
  <dcterms:created xsi:type="dcterms:W3CDTF">2005-05-18T07:44:59Z</dcterms:created>
  <dcterms:modified xsi:type="dcterms:W3CDTF">2026-08-07T08:35:51Z</dcterms:modified>
</cp:coreProperties>
</file>