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7"/>
  </p:notesMasterIdLst>
  <p:sldIdLst>
    <p:sldId id="256" r:id="rId2"/>
    <p:sldId id="302" r:id="rId3"/>
    <p:sldId id="346"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28" r:id="rId30"/>
    <p:sldId id="329" r:id="rId31"/>
    <p:sldId id="330" r:id="rId32"/>
    <p:sldId id="331" r:id="rId33"/>
    <p:sldId id="332" r:id="rId34"/>
    <p:sldId id="333" r:id="rId35"/>
    <p:sldId id="334" r:id="rId36"/>
    <p:sldId id="335" r:id="rId37"/>
    <p:sldId id="336" r:id="rId38"/>
    <p:sldId id="337" r:id="rId39"/>
    <p:sldId id="338" r:id="rId40"/>
    <p:sldId id="339" r:id="rId41"/>
    <p:sldId id="340" r:id="rId42"/>
    <p:sldId id="341" r:id="rId43"/>
    <p:sldId id="342" r:id="rId44"/>
    <p:sldId id="343" r:id="rId45"/>
    <p:sldId id="345" r:id="rId46"/>
    <p:sldId id="344" r:id="rId47"/>
    <p:sldId id="347" r:id="rId48"/>
    <p:sldId id="348" r:id="rId49"/>
    <p:sldId id="349" r:id="rId50"/>
    <p:sldId id="350" r:id="rId51"/>
    <p:sldId id="351" r:id="rId52"/>
    <p:sldId id="352" r:id="rId53"/>
    <p:sldId id="353" r:id="rId54"/>
    <p:sldId id="354" r:id="rId55"/>
    <p:sldId id="355" r:id="rId56"/>
    <p:sldId id="356" r:id="rId57"/>
    <p:sldId id="357" r:id="rId58"/>
    <p:sldId id="358" r:id="rId59"/>
    <p:sldId id="359" r:id="rId60"/>
    <p:sldId id="360" r:id="rId61"/>
    <p:sldId id="361" r:id="rId62"/>
    <p:sldId id="362" r:id="rId63"/>
    <p:sldId id="363" r:id="rId64"/>
    <p:sldId id="364" r:id="rId65"/>
    <p:sldId id="365" r:id="rId66"/>
  </p:sldIdLst>
  <p:sldSz cx="12192000" cy="6858000"/>
  <p:notesSz cx="6858000" cy="9144000"/>
  <p:defaultText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4" autoAdjust="0"/>
    <p:restoredTop sz="94660"/>
  </p:normalViewPr>
  <p:slideViewPr>
    <p:cSldViewPr snapToGrid="0">
      <p:cViewPr varScale="1">
        <p:scale>
          <a:sx n="78" d="100"/>
          <a:sy n="78" d="100"/>
        </p:scale>
        <p:origin x="78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C5C6EB-E98F-4216-8F3F-A48ED38BE2B9}" type="datetimeFigureOut">
              <a:rPr lang="en-IL" smtClean="0"/>
              <a:t>07/27/2026</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AC256B-E2FE-4AC5-9683-718FF5C0E5FE}" type="slidenum">
              <a:rPr lang="en-IL" smtClean="0"/>
              <a:t>‹#›</a:t>
            </a:fld>
            <a:endParaRPr lang="en-IL"/>
          </a:p>
        </p:txBody>
      </p:sp>
    </p:spTree>
    <p:extLst>
      <p:ext uri="{BB962C8B-B14F-4D97-AF65-F5344CB8AC3E}">
        <p14:creationId xmlns:p14="http://schemas.microsoft.com/office/powerpoint/2010/main" val="313990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13AC256B-E2FE-4AC5-9683-718FF5C0E5FE}" type="slidenum">
              <a:rPr lang="en-IL" smtClean="0"/>
              <a:t>17</a:t>
            </a:fld>
            <a:endParaRPr lang="en-IL"/>
          </a:p>
        </p:txBody>
      </p:sp>
    </p:spTree>
    <p:extLst>
      <p:ext uri="{BB962C8B-B14F-4D97-AF65-F5344CB8AC3E}">
        <p14:creationId xmlns:p14="http://schemas.microsoft.com/office/powerpoint/2010/main" val="1593441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A3A5B-C6B2-622F-8EF3-AD2EC0D8F5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775656-5E60-D6CC-7933-19B941C5A9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34FB28-66E7-CE47-ACB2-31AEBC8588DD}"/>
              </a:ext>
            </a:extLst>
          </p:cNvPr>
          <p:cNvSpPr>
            <a:spLocks noGrp="1"/>
          </p:cNvSpPr>
          <p:nvPr>
            <p:ph type="body" idx="1"/>
          </p:nvPr>
        </p:nvSpPr>
        <p:spPr/>
        <p:txBody>
          <a:bodyPr/>
          <a:lstStyle/>
          <a:p>
            <a:endParaRPr lang="en-IL"/>
          </a:p>
        </p:txBody>
      </p:sp>
      <p:sp>
        <p:nvSpPr>
          <p:cNvPr id="4" name="Slide Number Placeholder 3">
            <a:extLst>
              <a:ext uri="{FF2B5EF4-FFF2-40B4-BE49-F238E27FC236}">
                <a16:creationId xmlns:a16="http://schemas.microsoft.com/office/drawing/2014/main" id="{959FE590-C8AA-79D2-AD93-E8B318F10712}"/>
              </a:ext>
            </a:extLst>
          </p:cNvPr>
          <p:cNvSpPr>
            <a:spLocks noGrp="1"/>
          </p:cNvSpPr>
          <p:nvPr>
            <p:ph type="sldNum" sz="quarter" idx="5"/>
          </p:nvPr>
        </p:nvSpPr>
        <p:spPr/>
        <p:txBody>
          <a:bodyPr/>
          <a:lstStyle/>
          <a:p>
            <a:fld id="{13AC256B-E2FE-4AC5-9683-718FF5C0E5FE}" type="slidenum">
              <a:rPr lang="en-IL" smtClean="0"/>
              <a:t>18</a:t>
            </a:fld>
            <a:endParaRPr lang="en-IL"/>
          </a:p>
        </p:txBody>
      </p:sp>
    </p:spTree>
    <p:extLst>
      <p:ext uri="{BB962C8B-B14F-4D97-AF65-F5344CB8AC3E}">
        <p14:creationId xmlns:p14="http://schemas.microsoft.com/office/powerpoint/2010/main" val="542489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C8590-9F65-768E-58F0-A82B9E580F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L"/>
          </a:p>
        </p:txBody>
      </p:sp>
      <p:sp>
        <p:nvSpPr>
          <p:cNvPr id="3" name="Subtitle 2">
            <a:extLst>
              <a:ext uri="{FF2B5EF4-FFF2-40B4-BE49-F238E27FC236}">
                <a16:creationId xmlns:a16="http://schemas.microsoft.com/office/drawing/2014/main" id="{5147B400-2083-9D33-B5B3-9126FB8FAC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L"/>
          </a:p>
        </p:txBody>
      </p:sp>
      <p:sp>
        <p:nvSpPr>
          <p:cNvPr id="4" name="Date Placeholder 3">
            <a:extLst>
              <a:ext uri="{FF2B5EF4-FFF2-40B4-BE49-F238E27FC236}">
                <a16:creationId xmlns:a16="http://schemas.microsoft.com/office/drawing/2014/main" id="{C0A9519D-26C3-4F08-B151-B649956A3EF3}"/>
              </a:ext>
            </a:extLst>
          </p:cNvPr>
          <p:cNvSpPr>
            <a:spLocks noGrp="1"/>
          </p:cNvSpPr>
          <p:nvPr>
            <p:ph type="dt" sz="half" idx="10"/>
          </p:nvPr>
        </p:nvSpPr>
        <p:spPr/>
        <p:txBody>
          <a:bodyPr/>
          <a:lstStyle/>
          <a:p>
            <a:fld id="{F08B12D2-166C-4BBA-8C3D-CD813C6E1C83}" type="datetime8">
              <a:rPr lang="en-IL" smtClean="0"/>
              <a:t>07/27/2026 15:41</a:t>
            </a:fld>
            <a:endParaRPr lang="en-IL"/>
          </a:p>
        </p:txBody>
      </p:sp>
      <p:sp>
        <p:nvSpPr>
          <p:cNvPr id="5" name="Footer Placeholder 4">
            <a:extLst>
              <a:ext uri="{FF2B5EF4-FFF2-40B4-BE49-F238E27FC236}">
                <a16:creationId xmlns:a16="http://schemas.microsoft.com/office/drawing/2014/main" id="{B4073479-6BC6-DFD1-D210-18E597616A87}"/>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A4139101-84E8-7E59-0766-A437BC2C3F13}"/>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1528225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59978-D028-2A37-0145-149C66B48866}"/>
              </a:ext>
            </a:extLst>
          </p:cNvPr>
          <p:cNvSpPr>
            <a:spLocks noGrp="1"/>
          </p:cNvSpPr>
          <p:nvPr>
            <p:ph type="title"/>
          </p:nvPr>
        </p:nvSpPr>
        <p:spPr/>
        <p:txBody>
          <a:bodyPr/>
          <a:lstStyle/>
          <a:p>
            <a:r>
              <a:rPr lang="en-US"/>
              <a:t>Click to edit Master title style</a:t>
            </a:r>
            <a:endParaRPr lang="en-IL"/>
          </a:p>
        </p:txBody>
      </p:sp>
      <p:sp>
        <p:nvSpPr>
          <p:cNvPr id="3" name="Vertical Text Placeholder 2">
            <a:extLst>
              <a:ext uri="{FF2B5EF4-FFF2-40B4-BE49-F238E27FC236}">
                <a16:creationId xmlns:a16="http://schemas.microsoft.com/office/drawing/2014/main" id="{0420D4F1-C926-202F-4BFE-0A7BBDBACB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8B88A15D-E05A-D863-50E4-DC4D9F88CED4}"/>
              </a:ext>
            </a:extLst>
          </p:cNvPr>
          <p:cNvSpPr>
            <a:spLocks noGrp="1"/>
          </p:cNvSpPr>
          <p:nvPr>
            <p:ph type="dt" sz="half" idx="10"/>
          </p:nvPr>
        </p:nvSpPr>
        <p:spPr/>
        <p:txBody>
          <a:bodyPr/>
          <a:lstStyle/>
          <a:p>
            <a:fld id="{61282657-CAD5-4CCA-B83F-426479F0110C}" type="datetime8">
              <a:rPr lang="en-IL" smtClean="0"/>
              <a:t>07/27/2026 15:41</a:t>
            </a:fld>
            <a:endParaRPr lang="en-IL"/>
          </a:p>
        </p:txBody>
      </p:sp>
      <p:sp>
        <p:nvSpPr>
          <p:cNvPr id="5" name="Footer Placeholder 4">
            <a:extLst>
              <a:ext uri="{FF2B5EF4-FFF2-40B4-BE49-F238E27FC236}">
                <a16:creationId xmlns:a16="http://schemas.microsoft.com/office/drawing/2014/main" id="{789B2E16-96B4-F32F-F697-1F8769CC0C72}"/>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B51657A9-A231-9D73-CFFF-3A2EA810E461}"/>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2233564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6871FD-FCBE-2201-B72C-D2EF325CE3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L"/>
          </a:p>
        </p:txBody>
      </p:sp>
      <p:sp>
        <p:nvSpPr>
          <p:cNvPr id="3" name="Vertical Text Placeholder 2">
            <a:extLst>
              <a:ext uri="{FF2B5EF4-FFF2-40B4-BE49-F238E27FC236}">
                <a16:creationId xmlns:a16="http://schemas.microsoft.com/office/drawing/2014/main" id="{1BEA50D7-282A-1A9F-9472-CDFA183628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946EB4E9-AC2C-1819-9E35-E7446E616D9E}"/>
              </a:ext>
            </a:extLst>
          </p:cNvPr>
          <p:cNvSpPr>
            <a:spLocks noGrp="1"/>
          </p:cNvSpPr>
          <p:nvPr>
            <p:ph type="dt" sz="half" idx="10"/>
          </p:nvPr>
        </p:nvSpPr>
        <p:spPr/>
        <p:txBody>
          <a:bodyPr/>
          <a:lstStyle/>
          <a:p>
            <a:fld id="{9F1652FB-E0F9-4BF4-B5AA-F7658B7B8E88}" type="datetime8">
              <a:rPr lang="en-IL" smtClean="0"/>
              <a:t>07/27/2026 15:41</a:t>
            </a:fld>
            <a:endParaRPr lang="en-IL"/>
          </a:p>
        </p:txBody>
      </p:sp>
      <p:sp>
        <p:nvSpPr>
          <p:cNvPr id="5" name="Footer Placeholder 4">
            <a:extLst>
              <a:ext uri="{FF2B5EF4-FFF2-40B4-BE49-F238E27FC236}">
                <a16:creationId xmlns:a16="http://schemas.microsoft.com/office/drawing/2014/main" id="{5A6CD1F1-4B81-45A9-5599-06C01E8EA6D9}"/>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DE127E38-2703-9470-9312-FF9D290F6EFC}"/>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1831579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76CE6-9EF1-CD17-DE10-1B8BADC991E7}"/>
              </a:ext>
            </a:extLst>
          </p:cNvPr>
          <p:cNvSpPr>
            <a:spLocks noGrp="1"/>
          </p:cNvSpPr>
          <p:nvPr>
            <p:ph type="title"/>
          </p:nvPr>
        </p:nvSpPr>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B2482510-B01D-CCF3-C85E-DC0DBF98C8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4EED4787-F490-5522-75A5-C4A05AC3A9AA}"/>
              </a:ext>
            </a:extLst>
          </p:cNvPr>
          <p:cNvSpPr>
            <a:spLocks noGrp="1"/>
          </p:cNvSpPr>
          <p:nvPr>
            <p:ph type="dt" sz="half" idx="10"/>
          </p:nvPr>
        </p:nvSpPr>
        <p:spPr/>
        <p:txBody>
          <a:bodyPr/>
          <a:lstStyle/>
          <a:p>
            <a:fld id="{E20C1A35-66E1-46AD-97F7-1221FE7F439B}" type="datetime8">
              <a:rPr lang="en-IL" smtClean="0"/>
              <a:t>07/27/2026 15:41</a:t>
            </a:fld>
            <a:endParaRPr lang="en-IL"/>
          </a:p>
        </p:txBody>
      </p:sp>
      <p:sp>
        <p:nvSpPr>
          <p:cNvPr id="5" name="Footer Placeholder 4">
            <a:extLst>
              <a:ext uri="{FF2B5EF4-FFF2-40B4-BE49-F238E27FC236}">
                <a16:creationId xmlns:a16="http://schemas.microsoft.com/office/drawing/2014/main" id="{9BB079F8-C2A3-AF69-1D7B-16EC373FB2C1}"/>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F61E9F4B-8A7C-58D7-8BA8-2DB277D28FBA}"/>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3380595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FA66D-40E2-5E7B-F166-F75553C2BA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L"/>
          </a:p>
        </p:txBody>
      </p:sp>
      <p:sp>
        <p:nvSpPr>
          <p:cNvPr id="3" name="Text Placeholder 2">
            <a:extLst>
              <a:ext uri="{FF2B5EF4-FFF2-40B4-BE49-F238E27FC236}">
                <a16:creationId xmlns:a16="http://schemas.microsoft.com/office/drawing/2014/main" id="{1475F950-4685-5C25-5234-9EE6AA083E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69B55C-FB08-9245-045F-032C93310D14}"/>
              </a:ext>
            </a:extLst>
          </p:cNvPr>
          <p:cNvSpPr>
            <a:spLocks noGrp="1"/>
          </p:cNvSpPr>
          <p:nvPr>
            <p:ph type="dt" sz="half" idx="10"/>
          </p:nvPr>
        </p:nvSpPr>
        <p:spPr/>
        <p:txBody>
          <a:bodyPr/>
          <a:lstStyle/>
          <a:p>
            <a:fld id="{93BEFADA-1A92-4ED6-95A2-1BBF059E69B3}" type="datetime8">
              <a:rPr lang="en-IL" smtClean="0"/>
              <a:t>07/27/2026 15:41</a:t>
            </a:fld>
            <a:endParaRPr lang="en-IL"/>
          </a:p>
        </p:txBody>
      </p:sp>
      <p:sp>
        <p:nvSpPr>
          <p:cNvPr id="5" name="Footer Placeholder 4">
            <a:extLst>
              <a:ext uri="{FF2B5EF4-FFF2-40B4-BE49-F238E27FC236}">
                <a16:creationId xmlns:a16="http://schemas.microsoft.com/office/drawing/2014/main" id="{36F2B40D-C730-B8D5-5849-61E6C0F0A529}"/>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88DFA22F-2A99-7F4E-0EB6-9E96E75CF90B}"/>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1903003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50388-58F1-B180-88CD-FC918EACB79F}"/>
              </a:ext>
            </a:extLst>
          </p:cNvPr>
          <p:cNvSpPr>
            <a:spLocks noGrp="1"/>
          </p:cNvSpPr>
          <p:nvPr>
            <p:ph type="title"/>
          </p:nvPr>
        </p:nvSpPr>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F640D9B3-1A3F-6AEE-FCBA-A01EA9F910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Content Placeholder 3">
            <a:extLst>
              <a:ext uri="{FF2B5EF4-FFF2-40B4-BE49-F238E27FC236}">
                <a16:creationId xmlns:a16="http://schemas.microsoft.com/office/drawing/2014/main" id="{21CE24BC-9EE2-DA6A-0938-D36BF12DCE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5" name="Date Placeholder 4">
            <a:extLst>
              <a:ext uri="{FF2B5EF4-FFF2-40B4-BE49-F238E27FC236}">
                <a16:creationId xmlns:a16="http://schemas.microsoft.com/office/drawing/2014/main" id="{C9EB9827-53BA-EB19-83B0-12A64494E8AC}"/>
              </a:ext>
            </a:extLst>
          </p:cNvPr>
          <p:cNvSpPr>
            <a:spLocks noGrp="1"/>
          </p:cNvSpPr>
          <p:nvPr>
            <p:ph type="dt" sz="half" idx="10"/>
          </p:nvPr>
        </p:nvSpPr>
        <p:spPr/>
        <p:txBody>
          <a:bodyPr/>
          <a:lstStyle/>
          <a:p>
            <a:fld id="{1B59F928-E5C7-4D28-A39B-2A51D18614EE}" type="datetime8">
              <a:rPr lang="en-IL" smtClean="0"/>
              <a:t>07/27/2026 15:41</a:t>
            </a:fld>
            <a:endParaRPr lang="en-IL"/>
          </a:p>
        </p:txBody>
      </p:sp>
      <p:sp>
        <p:nvSpPr>
          <p:cNvPr id="6" name="Footer Placeholder 5">
            <a:extLst>
              <a:ext uri="{FF2B5EF4-FFF2-40B4-BE49-F238E27FC236}">
                <a16:creationId xmlns:a16="http://schemas.microsoft.com/office/drawing/2014/main" id="{6EA68385-06D4-0A0F-0AFB-6CDD60165836}"/>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BF60A577-69E1-F05F-CE93-D665A2AC4CD5}"/>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2996813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ECB86-3072-3BB4-529A-0D853D61DCBE}"/>
              </a:ext>
            </a:extLst>
          </p:cNvPr>
          <p:cNvSpPr>
            <a:spLocks noGrp="1"/>
          </p:cNvSpPr>
          <p:nvPr>
            <p:ph type="title"/>
          </p:nvPr>
        </p:nvSpPr>
        <p:spPr>
          <a:xfrm>
            <a:off x="839788" y="365125"/>
            <a:ext cx="10515600" cy="1325563"/>
          </a:xfrm>
        </p:spPr>
        <p:txBody>
          <a:bodyPr/>
          <a:lstStyle/>
          <a:p>
            <a:r>
              <a:rPr lang="en-US"/>
              <a:t>Click to edit Master title style</a:t>
            </a:r>
            <a:endParaRPr lang="en-IL"/>
          </a:p>
        </p:txBody>
      </p:sp>
      <p:sp>
        <p:nvSpPr>
          <p:cNvPr id="3" name="Text Placeholder 2">
            <a:extLst>
              <a:ext uri="{FF2B5EF4-FFF2-40B4-BE49-F238E27FC236}">
                <a16:creationId xmlns:a16="http://schemas.microsoft.com/office/drawing/2014/main" id="{173F04DE-9C23-81B8-A280-01359FBFF8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7CB469-5E3A-A625-F266-5B8E5DD777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5" name="Text Placeholder 4">
            <a:extLst>
              <a:ext uri="{FF2B5EF4-FFF2-40B4-BE49-F238E27FC236}">
                <a16:creationId xmlns:a16="http://schemas.microsoft.com/office/drawing/2014/main" id="{C78242A9-F871-147E-3F23-A978348128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469452-4833-FDE5-3616-838AB97BBE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7" name="Date Placeholder 6">
            <a:extLst>
              <a:ext uri="{FF2B5EF4-FFF2-40B4-BE49-F238E27FC236}">
                <a16:creationId xmlns:a16="http://schemas.microsoft.com/office/drawing/2014/main" id="{EDC9D29B-50FA-EB40-0EBB-BADF4C618EB9}"/>
              </a:ext>
            </a:extLst>
          </p:cNvPr>
          <p:cNvSpPr>
            <a:spLocks noGrp="1"/>
          </p:cNvSpPr>
          <p:nvPr>
            <p:ph type="dt" sz="half" idx="10"/>
          </p:nvPr>
        </p:nvSpPr>
        <p:spPr/>
        <p:txBody>
          <a:bodyPr/>
          <a:lstStyle/>
          <a:p>
            <a:fld id="{E3886135-3DD0-49A9-8B81-AB982261A62A}" type="datetime8">
              <a:rPr lang="en-IL" smtClean="0"/>
              <a:t>07/27/2026 15:41</a:t>
            </a:fld>
            <a:endParaRPr lang="en-IL"/>
          </a:p>
        </p:txBody>
      </p:sp>
      <p:sp>
        <p:nvSpPr>
          <p:cNvPr id="8" name="Footer Placeholder 7">
            <a:extLst>
              <a:ext uri="{FF2B5EF4-FFF2-40B4-BE49-F238E27FC236}">
                <a16:creationId xmlns:a16="http://schemas.microsoft.com/office/drawing/2014/main" id="{5CF82086-0925-E21F-8741-E73F9B2A150A}"/>
              </a:ext>
            </a:extLst>
          </p:cNvPr>
          <p:cNvSpPr>
            <a:spLocks noGrp="1"/>
          </p:cNvSpPr>
          <p:nvPr>
            <p:ph type="ftr" sz="quarter" idx="11"/>
          </p:nvPr>
        </p:nvSpPr>
        <p:spPr/>
        <p:txBody>
          <a:bodyPr/>
          <a:lstStyle/>
          <a:p>
            <a:endParaRPr lang="en-IL"/>
          </a:p>
        </p:txBody>
      </p:sp>
      <p:sp>
        <p:nvSpPr>
          <p:cNvPr id="9" name="Slide Number Placeholder 8">
            <a:extLst>
              <a:ext uri="{FF2B5EF4-FFF2-40B4-BE49-F238E27FC236}">
                <a16:creationId xmlns:a16="http://schemas.microsoft.com/office/drawing/2014/main" id="{F5700E22-6558-832D-6E27-14F18460F213}"/>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3318234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B3982-8EBD-6383-F3F1-32CA263A705C}"/>
              </a:ext>
            </a:extLst>
          </p:cNvPr>
          <p:cNvSpPr>
            <a:spLocks noGrp="1"/>
          </p:cNvSpPr>
          <p:nvPr>
            <p:ph type="title"/>
          </p:nvPr>
        </p:nvSpPr>
        <p:spPr/>
        <p:txBody>
          <a:bodyPr/>
          <a:lstStyle/>
          <a:p>
            <a:r>
              <a:rPr lang="en-US"/>
              <a:t>Click to edit Master title style</a:t>
            </a:r>
            <a:endParaRPr lang="en-IL"/>
          </a:p>
        </p:txBody>
      </p:sp>
      <p:sp>
        <p:nvSpPr>
          <p:cNvPr id="3" name="Date Placeholder 2">
            <a:extLst>
              <a:ext uri="{FF2B5EF4-FFF2-40B4-BE49-F238E27FC236}">
                <a16:creationId xmlns:a16="http://schemas.microsoft.com/office/drawing/2014/main" id="{1904DE84-50A2-960B-D157-D384741DCF25}"/>
              </a:ext>
            </a:extLst>
          </p:cNvPr>
          <p:cNvSpPr>
            <a:spLocks noGrp="1"/>
          </p:cNvSpPr>
          <p:nvPr>
            <p:ph type="dt" sz="half" idx="10"/>
          </p:nvPr>
        </p:nvSpPr>
        <p:spPr/>
        <p:txBody>
          <a:bodyPr/>
          <a:lstStyle/>
          <a:p>
            <a:fld id="{38F101B1-3DCF-46B0-99C6-B9A40675C706}" type="datetime8">
              <a:rPr lang="en-IL" smtClean="0"/>
              <a:t>07/27/2026 15:41</a:t>
            </a:fld>
            <a:endParaRPr lang="en-IL"/>
          </a:p>
        </p:txBody>
      </p:sp>
      <p:sp>
        <p:nvSpPr>
          <p:cNvPr id="4" name="Footer Placeholder 3">
            <a:extLst>
              <a:ext uri="{FF2B5EF4-FFF2-40B4-BE49-F238E27FC236}">
                <a16:creationId xmlns:a16="http://schemas.microsoft.com/office/drawing/2014/main" id="{4AB26821-230F-F430-22C8-9AA4CCF4B727}"/>
              </a:ext>
            </a:extLst>
          </p:cNvPr>
          <p:cNvSpPr>
            <a:spLocks noGrp="1"/>
          </p:cNvSpPr>
          <p:nvPr>
            <p:ph type="ftr" sz="quarter" idx="11"/>
          </p:nvPr>
        </p:nvSpPr>
        <p:spPr/>
        <p:txBody>
          <a:bodyPr/>
          <a:lstStyle/>
          <a:p>
            <a:endParaRPr lang="en-IL"/>
          </a:p>
        </p:txBody>
      </p:sp>
      <p:sp>
        <p:nvSpPr>
          <p:cNvPr id="5" name="Slide Number Placeholder 4">
            <a:extLst>
              <a:ext uri="{FF2B5EF4-FFF2-40B4-BE49-F238E27FC236}">
                <a16:creationId xmlns:a16="http://schemas.microsoft.com/office/drawing/2014/main" id="{3FB872E6-D42A-0FFA-0086-BA912DDBBF98}"/>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3058269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1A4E78-5557-993E-D99D-1EEEB2A6CC90}"/>
              </a:ext>
            </a:extLst>
          </p:cNvPr>
          <p:cNvSpPr>
            <a:spLocks noGrp="1"/>
          </p:cNvSpPr>
          <p:nvPr>
            <p:ph type="dt" sz="half" idx="10"/>
          </p:nvPr>
        </p:nvSpPr>
        <p:spPr/>
        <p:txBody>
          <a:bodyPr/>
          <a:lstStyle/>
          <a:p>
            <a:fld id="{A14BBF93-9215-4CE2-B4A5-2AB3627F35A4}" type="datetime8">
              <a:rPr lang="en-IL" smtClean="0"/>
              <a:t>07/27/2026 15:41</a:t>
            </a:fld>
            <a:endParaRPr lang="en-IL"/>
          </a:p>
        </p:txBody>
      </p:sp>
      <p:sp>
        <p:nvSpPr>
          <p:cNvPr id="3" name="Footer Placeholder 2">
            <a:extLst>
              <a:ext uri="{FF2B5EF4-FFF2-40B4-BE49-F238E27FC236}">
                <a16:creationId xmlns:a16="http://schemas.microsoft.com/office/drawing/2014/main" id="{44A11407-FCED-89EA-46B7-7A6FD094A582}"/>
              </a:ext>
            </a:extLst>
          </p:cNvPr>
          <p:cNvSpPr>
            <a:spLocks noGrp="1"/>
          </p:cNvSpPr>
          <p:nvPr>
            <p:ph type="ftr" sz="quarter" idx="11"/>
          </p:nvPr>
        </p:nvSpPr>
        <p:spPr/>
        <p:txBody>
          <a:bodyPr/>
          <a:lstStyle/>
          <a:p>
            <a:endParaRPr lang="en-IL"/>
          </a:p>
        </p:txBody>
      </p:sp>
      <p:sp>
        <p:nvSpPr>
          <p:cNvPr id="4" name="Slide Number Placeholder 3">
            <a:extLst>
              <a:ext uri="{FF2B5EF4-FFF2-40B4-BE49-F238E27FC236}">
                <a16:creationId xmlns:a16="http://schemas.microsoft.com/office/drawing/2014/main" id="{5DB42B8B-D6D0-1393-9F29-A341C8F187D8}"/>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1359761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4F770-EFB2-7212-94CB-5CC0E7F9B9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L"/>
          </a:p>
        </p:txBody>
      </p:sp>
      <p:sp>
        <p:nvSpPr>
          <p:cNvPr id="3" name="Content Placeholder 2">
            <a:extLst>
              <a:ext uri="{FF2B5EF4-FFF2-40B4-BE49-F238E27FC236}">
                <a16:creationId xmlns:a16="http://schemas.microsoft.com/office/drawing/2014/main" id="{F3960D00-168B-0BB8-ADAA-70EC9CFC4E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Text Placeholder 3">
            <a:extLst>
              <a:ext uri="{FF2B5EF4-FFF2-40B4-BE49-F238E27FC236}">
                <a16:creationId xmlns:a16="http://schemas.microsoft.com/office/drawing/2014/main" id="{CA590EDE-A588-F8D3-A3E8-08297B0C1D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D2DF-EBAD-F469-6C88-0724246D2138}"/>
              </a:ext>
            </a:extLst>
          </p:cNvPr>
          <p:cNvSpPr>
            <a:spLocks noGrp="1"/>
          </p:cNvSpPr>
          <p:nvPr>
            <p:ph type="dt" sz="half" idx="10"/>
          </p:nvPr>
        </p:nvSpPr>
        <p:spPr/>
        <p:txBody>
          <a:bodyPr/>
          <a:lstStyle/>
          <a:p>
            <a:fld id="{828D6E35-7083-4BD4-A377-4ED15CF346B9}" type="datetime8">
              <a:rPr lang="en-IL" smtClean="0"/>
              <a:t>07/27/2026 15:41</a:t>
            </a:fld>
            <a:endParaRPr lang="en-IL"/>
          </a:p>
        </p:txBody>
      </p:sp>
      <p:sp>
        <p:nvSpPr>
          <p:cNvPr id="6" name="Footer Placeholder 5">
            <a:extLst>
              <a:ext uri="{FF2B5EF4-FFF2-40B4-BE49-F238E27FC236}">
                <a16:creationId xmlns:a16="http://schemas.microsoft.com/office/drawing/2014/main" id="{3AB2F6DB-74B2-AA87-4F29-1D40DD681C3C}"/>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2C47592F-23F8-A2F6-1E08-EE07867BC592}"/>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3848386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2DCB4-5DE5-1CAE-4DA5-701672365A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L"/>
          </a:p>
        </p:txBody>
      </p:sp>
      <p:sp>
        <p:nvSpPr>
          <p:cNvPr id="3" name="Picture Placeholder 2">
            <a:extLst>
              <a:ext uri="{FF2B5EF4-FFF2-40B4-BE49-F238E27FC236}">
                <a16:creationId xmlns:a16="http://schemas.microsoft.com/office/drawing/2014/main" id="{A84D757F-97E7-14B6-2681-B762B56D98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L"/>
          </a:p>
        </p:txBody>
      </p:sp>
      <p:sp>
        <p:nvSpPr>
          <p:cNvPr id="4" name="Text Placeholder 3">
            <a:extLst>
              <a:ext uri="{FF2B5EF4-FFF2-40B4-BE49-F238E27FC236}">
                <a16:creationId xmlns:a16="http://schemas.microsoft.com/office/drawing/2014/main" id="{88F7E8AB-CCEA-C426-57D2-7C401CD318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F78366-9E11-1442-3B2B-DF8E3776BF18}"/>
              </a:ext>
            </a:extLst>
          </p:cNvPr>
          <p:cNvSpPr>
            <a:spLocks noGrp="1"/>
          </p:cNvSpPr>
          <p:nvPr>
            <p:ph type="dt" sz="half" idx="10"/>
          </p:nvPr>
        </p:nvSpPr>
        <p:spPr/>
        <p:txBody>
          <a:bodyPr/>
          <a:lstStyle/>
          <a:p>
            <a:fld id="{77AEEB88-2C76-43C0-9060-AF3EB42FEE5B}" type="datetime8">
              <a:rPr lang="en-IL" smtClean="0"/>
              <a:t>07/27/2026 15:41</a:t>
            </a:fld>
            <a:endParaRPr lang="en-IL"/>
          </a:p>
        </p:txBody>
      </p:sp>
      <p:sp>
        <p:nvSpPr>
          <p:cNvPr id="6" name="Footer Placeholder 5">
            <a:extLst>
              <a:ext uri="{FF2B5EF4-FFF2-40B4-BE49-F238E27FC236}">
                <a16:creationId xmlns:a16="http://schemas.microsoft.com/office/drawing/2014/main" id="{0721D81A-5958-F288-D002-F8DA0BB2BC37}"/>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25013D59-EC50-3209-1098-2556AE2DEBAC}"/>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1629063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827680-38CB-78C6-877C-E9A1E5F488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L"/>
          </a:p>
        </p:txBody>
      </p:sp>
      <p:sp>
        <p:nvSpPr>
          <p:cNvPr id="3" name="Text Placeholder 2">
            <a:extLst>
              <a:ext uri="{FF2B5EF4-FFF2-40B4-BE49-F238E27FC236}">
                <a16:creationId xmlns:a16="http://schemas.microsoft.com/office/drawing/2014/main" id="{56654C07-9DAE-B330-8401-490F59D2B0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5729782E-49F9-ED45-154A-DB3094CD95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5A9D4E-C555-4822-B774-DD6C8F906898}" type="datetime8">
              <a:rPr lang="en-IL" smtClean="0"/>
              <a:t>07/27/2026 15:41</a:t>
            </a:fld>
            <a:endParaRPr lang="en-IL"/>
          </a:p>
        </p:txBody>
      </p:sp>
      <p:sp>
        <p:nvSpPr>
          <p:cNvPr id="5" name="Footer Placeholder 4">
            <a:extLst>
              <a:ext uri="{FF2B5EF4-FFF2-40B4-BE49-F238E27FC236}">
                <a16:creationId xmlns:a16="http://schemas.microsoft.com/office/drawing/2014/main" id="{842EDEC6-722A-C481-7459-50B4317712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L"/>
          </a:p>
        </p:txBody>
      </p:sp>
      <p:sp>
        <p:nvSpPr>
          <p:cNvPr id="6" name="Slide Number Placeholder 5">
            <a:extLst>
              <a:ext uri="{FF2B5EF4-FFF2-40B4-BE49-F238E27FC236}">
                <a16:creationId xmlns:a16="http://schemas.microsoft.com/office/drawing/2014/main" id="{A55DECE7-FE10-9484-7520-0ACC52AE2C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7D8B65-79C6-4BC4-97F0-537AC3CE4E3D}" type="slidenum">
              <a:rPr lang="en-IL" smtClean="0"/>
              <a:t>‹#›</a:t>
            </a:fld>
            <a:endParaRPr lang="en-IL"/>
          </a:p>
        </p:txBody>
      </p:sp>
    </p:spTree>
    <p:extLst>
      <p:ext uri="{BB962C8B-B14F-4D97-AF65-F5344CB8AC3E}">
        <p14:creationId xmlns:p14="http://schemas.microsoft.com/office/powerpoint/2010/main" val="36324171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7C1D1-92C8-44EF-E74C-8264C39853FA}"/>
              </a:ext>
            </a:extLst>
          </p:cNvPr>
          <p:cNvSpPr>
            <a:spLocks noGrp="1"/>
          </p:cNvSpPr>
          <p:nvPr>
            <p:ph type="ctrTitle"/>
          </p:nvPr>
        </p:nvSpPr>
        <p:spPr>
          <a:xfrm>
            <a:off x="1558301" y="1025020"/>
            <a:ext cx="9075397" cy="3002376"/>
          </a:xfrm>
        </p:spPr>
        <p:txBody>
          <a:bodyPr>
            <a:normAutofit fontScale="90000"/>
          </a:bodyPr>
          <a:lstStyle/>
          <a:p>
            <a:r>
              <a:rPr lang="en-US" sz="8800"/>
              <a:t>Obligatory Control, Perspective and Speech Acts</a:t>
            </a:r>
            <a:endParaRPr lang="en-IL" sz="8800" dirty="0"/>
          </a:p>
        </p:txBody>
      </p:sp>
      <p:sp>
        <p:nvSpPr>
          <p:cNvPr id="3" name="Subtitle 2">
            <a:extLst>
              <a:ext uri="{FF2B5EF4-FFF2-40B4-BE49-F238E27FC236}">
                <a16:creationId xmlns:a16="http://schemas.microsoft.com/office/drawing/2014/main" id="{65589D0C-54C3-D88E-B6F4-BFD7CBF290AA}"/>
              </a:ext>
            </a:extLst>
          </p:cNvPr>
          <p:cNvSpPr>
            <a:spLocks noGrp="1"/>
          </p:cNvSpPr>
          <p:nvPr>
            <p:ph type="subTitle" idx="1"/>
          </p:nvPr>
        </p:nvSpPr>
        <p:spPr>
          <a:xfrm>
            <a:off x="7533409" y="5735637"/>
            <a:ext cx="4423062" cy="689408"/>
          </a:xfrm>
        </p:spPr>
        <p:txBody>
          <a:bodyPr>
            <a:normAutofit/>
          </a:bodyPr>
          <a:lstStyle/>
          <a:p>
            <a:r>
              <a:rPr lang="en-US" dirty="0"/>
              <a:t>EGG 2026, Brno</a:t>
            </a:r>
            <a:endParaRPr lang="en-IL" dirty="0"/>
          </a:p>
        </p:txBody>
      </p:sp>
      <p:sp>
        <p:nvSpPr>
          <p:cNvPr id="4" name="Subtitle 2">
            <a:extLst>
              <a:ext uri="{FF2B5EF4-FFF2-40B4-BE49-F238E27FC236}">
                <a16:creationId xmlns:a16="http://schemas.microsoft.com/office/drawing/2014/main" id="{E429F88A-8A65-AFD1-6AEF-914B19F9D06F}"/>
              </a:ext>
            </a:extLst>
          </p:cNvPr>
          <p:cNvSpPr txBox="1">
            <a:spLocks/>
          </p:cNvSpPr>
          <p:nvPr/>
        </p:nvSpPr>
        <p:spPr>
          <a:xfrm>
            <a:off x="190502" y="5735637"/>
            <a:ext cx="4423062" cy="68940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Idan Landau</a:t>
            </a:r>
            <a:endParaRPr kumimoji="0" lang="en-IL"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7D266C2-37F7-F79C-CBF3-53EA73FD32D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9FCF82F-E961-FAD8-8797-BE7BAAD15D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062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7EFE1-AC69-4D03-8649-67A896A4F21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D201D3E-52AC-5F31-E845-70B56DCE673D}"/>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a:solidFill>
                  <a:prstClr val="black"/>
                </a:solidFill>
                <a:latin typeface="Calibri" panose="020F0502020204030204"/>
              </a:rPr>
              <a:t>Lexical aspects of OC</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5F30B280-179E-9D56-2535-9FF0D1296A36}"/>
              </a:ext>
            </a:extLst>
          </p:cNvPr>
          <p:cNvSpPr>
            <a:spLocks noGrp="1"/>
          </p:cNvSpPr>
          <p:nvPr>
            <p:ph type="title"/>
          </p:nvPr>
        </p:nvSpPr>
        <p:spPr>
          <a:xfrm>
            <a:off x="183572" y="1101213"/>
            <a:ext cx="11649839" cy="5756787"/>
          </a:xfrm>
        </p:spPr>
        <p:txBody>
          <a:bodyPr anchor="t" anchorCtr="0">
            <a:noAutofit/>
          </a:bodyPr>
          <a:lstStyle/>
          <a:p>
            <a:pPr>
              <a:lnSpc>
                <a:spcPts val="2900"/>
              </a:lnSpc>
              <a:tabLst>
                <a:tab pos="347345" algn="l"/>
                <a:tab pos="685800" algn="l"/>
                <a:tab pos="1033145" algn="l"/>
                <a:tab pos="270510" algn="l"/>
                <a:tab pos="540385" algn="l"/>
                <a:tab pos="810260" algn="l"/>
                <a:tab pos="1371600" algn="l"/>
              </a:tabLst>
            </a:pPr>
            <a:r>
              <a:rPr lang="en-US" sz="2000" dirty="0">
                <a:latin typeface="+mn-lt"/>
              </a:rPr>
              <a:t>Basic observations suggest that the choice of controller varies with different verbs and is sensitive to the semantic role of the controller.*</a:t>
            </a:r>
            <a:br>
              <a:rPr lang="en-US" sz="2000" dirty="0">
                <a:latin typeface="+mn-lt"/>
              </a:rPr>
            </a:br>
            <a:br>
              <a:rPr lang="en-US" sz="2000" dirty="0">
                <a:latin typeface="+mn-lt"/>
              </a:rPr>
            </a:br>
            <a:r>
              <a:rPr lang="en-US" sz="2000" dirty="0">
                <a:latin typeface="+mn-lt"/>
              </a:rPr>
              <a:t>11. </a:t>
            </a:r>
            <a:r>
              <a:rPr lang="en-GB" sz="2000" dirty="0">
                <a:latin typeface="+mn-lt"/>
              </a:rPr>
              <a:t>a.	</a:t>
            </a:r>
            <a:r>
              <a:rPr lang="en-GB" sz="2000" dirty="0" err="1">
                <a:latin typeface="+mn-lt"/>
              </a:rPr>
              <a:t>Diane</a:t>
            </a:r>
            <a:r>
              <a:rPr lang="en-GB" sz="2000" baseline="-25000" dirty="0" err="1">
                <a:latin typeface="+mn-lt"/>
              </a:rPr>
              <a:t>i</a:t>
            </a:r>
            <a:r>
              <a:rPr lang="en-GB" sz="2000" dirty="0">
                <a:latin typeface="+mn-lt"/>
              </a:rPr>
              <a:t> promised/pledged to Mark</a:t>
            </a:r>
            <a:r>
              <a:rPr lang="en-GB" sz="2000" baseline="-25000" dirty="0">
                <a:latin typeface="+mn-lt"/>
              </a:rPr>
              <a:t>j</a:t>
            </a:r>
            <a:r>
              <a:rPr lang="en-GB" sz="2000" dirty="0">
                <a:latin typeface="+mn-lt"/>
              </a:rPr>
              <a:t> [</a:t>
            </a:r>
            <a:r>
              <a:rPr lang="en-GB" sz="2000" dirty="0" err="1">
                <a:latin typeface="+mn-lt"/>
              </a:rPr>
              <a:t>PRO</a:t>
            </a:r>
            <a:r>
              <a:rPr lang="en-GB" sz="2000" baseline="-25000" dirty="0" err="1">
                <a:latin typeface="+mn-lt"/>
              </a:rPr>
              <a:t>i</a:t>
            </a:r>
            <a:r>
              <a:rPr lang="en-GB" sz="2000" baseline="-25000" dirty="0">
                <a:latin typeface="+mn-lt"/>
              </a:rPr>
              <a:t>/*j</a:t>
            </a:r>
            <a:r>
              <a:rPr lang="en-GB" sz="2000" dirty="0">
                <a:latin typeface="+mn-lt"/>
              </a:rPr>
              <a:t> to give a hand].	</a:t>
            </a:r>
            <a:br>
              <a:rPr lang="en-GB" sz="2000" dirty="0">
                <a:latin typeface="+mn-lt"/>
              </a:rPr>
            </a:br>
            <a:r>
              <a:rPr lang="en-GB" sz="2000" dirty="0">
                <a:latin typeface="+mn-lt"/>
              </a:rPr>
              <a:t>	b.	</a:t>
            </a:r>
            <a:r>
              <a:rPr lang="en-GB" sz="2000" dirty="0" err="1">
                <a:latin typeface="+mn-lt"/>
              </a:rPr>
              <a:t>Diane</a:t>
            </a:r>
            <a:r>
              <a:rPr lang="en-GB" sz="2000" baseline="-25000" dirty="0" err="1">
                <a:latin typeface="+mn-lt"/>
              </a:rPr>
              <a:t>i</a:t>
            </a:r>
            <a:r>
              <a:rPr lang="en-GB" sz="2000" dirty="0">
                <a:latin typeface="+mn-lt"/>
              </a:rPr>
              <a:t> persuaded/encouraged Mark</a:t>
            </a:r>
            <a:r>
              <a:rPr lang="en-GB" sz="2000" baseline="-25000" dirty="0">
                <a:latin typeface="+mn-lt"/>
              </a:rPr>
              <a:t>j</a:t>
            </a:r>
            <a:r>
              <a:rPr lang="en-GB" sz="2000" dirty="0">
                <a:latin typeface="+mn-lt"/>
              </a:rPr>
              <a:t> [PRO</a:t>
            </a:r>
            <a:r>
              <a:rPr lang="en-GB" sz="2000" baseline="-25000" dirty="0">
                <a:latin typeface="+mn-lt"/>
              </a:rPr>
              <a:t>*i/j</a:t>
            </a:r>
            <a:r>
              <a:rPr lang="en-GB" sz="2000" dirty="0">
                <a:latin typeface="+mn-lt"/>
              </a:rPr>
              <a:t> to give a hand].	</a:t>
            </a:r>
            <a:br>
              <a:rPr lang="en-IL" sz="2000" dirty="0">
                <a:latin typeface="+mn-lt"/>
              </a:rPr>
            </a:br>
            <a:br>
              <a:rPr lang="en-US" sz="2000" dirty="0">
                <a:latin typeface="+mn-lt"/>
              </a:rPr>
            </a:br>
            <a:r>
              <a:rPr lang="en-US" sz="2000" dirty="0">
                <a:solidFill>
                  <a:srgbClr val="00B0F0"/>
                </a:solidFill>
                <a:latin typeface="+mn-lt"/>
              </a:rPr>
              <a:t>Alternative syntactic positions of the same semantic participant do not affect controller choice.</a:t>
            </a:r>
            <a:br>
              <a:rPr lang="en-US" sz="2000" dirty="0">
                <a:solidFill>
                  <a:srgbClr val="00B0F0"/>
                </a:solidFill>
                <a:latin typeface="+mn-lt"/>
              </a:rPr>
            </a:br>
            <a:r>
              <a:rPr lang="en-GB" sz="2000" dirty="0">
                <a:latin typeface="+mn-lt"/>
              </a:rPr>
              <a:t>12. a.	The promise that was given by </a:t>
            </a:r>
            <a:r>
              <a:rPr lang="en-GB" sz="2000" dirty="0" err="1">
                <a:latin typeface="+mn-lt"/>
              </a:rPr>
              <a:t>Diane</a:t>
            </a:r>
            <a:r>
              <a:rPr lang="en-GB" sz="2000" baseline="-25000" dirty="0" err="1">
                <a:latin typeface="+mn-lt"/>
              </a:rPr>
              <a:t>i</a:t>
            </a:r>
            <a:r>
              <a:rPr lang="en-GB" sz="2000" dirty="0">
                <a:latin typeface="+mn-lt"/>
              </a:rPr>
              <a:t> to Mark</a:t>
            </a:r>
            <a:r>
              <a:rPr lang="en-GB" sz="2000" baseline="-25000" dirty="0">
                <a:latin typeface="+mn-lt"/>
              </a:rPr>
              <a:t>j</a:t>
            </a:r>
            <a:r>
              <a:rPr lang="en-GB" sz="2000" dirty="0">
                <a:latin typeface="+mn-lt"/>
              </a:rPr>
              <a:t> [</a:t>
            </a:r>
            <a:r>
              <a:rPr lang="en-GB" sz="2000" dirty="0" err="1">
                <a:latin typeface="+mn-lt"/>
              </a:rPr>
              <a:t>PRO</a:t>
            </a:r>
            <a:r>
              <a:rPr lang="en-GB" sz="2000" baseline="-25000" dirty="0" err="1">
                <a:latin typeface="+mn-lt"/>
              </a:rPr>
              <a:t>i</a:t>
            </a:r>
            <a:r>
              <a:rPr lang="en-GB" sz="2000" baseline="-25000" dirty="0">
                <a:latin typeface="+mn-lt"/>
              </a:rPr>
              <a:t>/*j</a:t>
            </a:r>
            <a:r>
              <a:rPr lang="en-GB" sz="2000" dirty="0">
                <a:latin typeface="+mn-lt"/>
              </a:rPr>
              <a:t> to give a hand].</a:t>
            </a:r>
            <a:br>
              <a:rPr lang="en-GB" sz="2000" dirty="0">
                <a:latin typeface="+mn-lt"/>
              </a:rPr>
            </a:br>
            <a:r>
              <a:rPr lang="en-GB" sz="2000" dirty="0">
                <a:latin typeface="+mn-lt"/>
              </a:rPr>
              <a:t>	 b.	Mark</a:t>
            </a:r>
            <a:r>
              <a:rPr lang="en-GB" sz="2000" baseline="-25000" dirty="0">
                <a:latin typeface="+mn-lt"/>
              </a:rPr>
              <a:t>j</a:t>
            </a:r>
            <a:r>
              <a:rPr lang="en-GB" sz="2000" dirty="0">
                <a:latin typeface="+mn-lt"/>
              </a:rPr>
              <a:t> was encouraged [PRO</a:t>
            </a:r>
            <a:r>
              <a:rPr lang="en-GB" sz="2000" baseline="-25000" dirty="0">
                <a:latin typeface="+mn-lt"/>
              </a:rPr>
              <a:t>j</a:t>
            </a:r>
            <a:r>
              <a:rPr lang="en-GB" sz="2000" dirty="0">
                <a:latin typeface="+mn-lt"/>
              </a:rPr>
              <a:t> to give a hand].	</a:t>
            </a:r>
            <a:br>
              <a:rPr lang="en-IL" sz="2000" dirty="0">
                <a:latin typeface="+mn-lt"/>
              </a:rPr>
            </a:br>
            <a:br>
              <a:rPr lang="en-US" sz="2000" dirty="0">
                <a:latin typeface="+mn-lt"/>
              </a:rPr>
            </a:br>
            <a:r>
              <a:rPr lang="en-US" sz="2000" dirty="0">
                <a:solidFill>
                  <a:srgbClr val="00B0F0"/>
                </a:solidFill>
                <a:latin typeface="+mn-lt"/>
              </a:rPr>
              <a:t>Omission of the controller does or does not lead to control shift – according to semantic classes.</a:t>
            </a:r>
            <a:br>
              <a:rPr lang="en-US" sz="2000" dirty="0">
                <a:solidFill>
                  <a:srgbClr val="00B0F0"/>
                </a:solidFill>
                <a:latin typeface="+mn-lt"/>
              </a:rPr>
            </a:br>
            <a:r>
              <a:rPr lang="en-US" sz="2000" dirty="0">
                <a:latin typeface="+mn-lt"/>
              </a:rPr>
              <a:t>13. </a:t>
            </a:r>
            <a:r>
              <a:rPr lang="en-GB" sz="2000" dirty="0">
                <a:latin typeface="+mn-lt"/>
              </a:rPr>
              <a:t>a.	</a:t>
            </a:r>
            <a:r>
              <a:rPr lang="en-GB" sz="2000" dirty="0" err="1">
                <a:latin typeface="+mn-lt"/>
              </a:rPr>
              <a:t>Diane</a:t>
            </a:r>
            <a:r>
              <a:rPr lang="en-GB" sz="2000" baseline="-25000" dirty="0" err="1">
                <a:latin typeface="+mn-lt"/>
              </a:rPr>
              <a:t>i</a:t>
            </a:r>
            <a:r>
              <a:rPr lang="en-GB" sz="2000" dirty="0">
                <a:latin typeface="+mn-lt"/>
              </a:rPr>
              <a:t> asked/begged/said to/shouted to Mark</a:t>
            </a:r>
            <a:r>
              <a:rPr lang="en-GB" sz="2000" baseline="-25000" dirty="0">
                <a:latin typeface="+mn-lt"/>
              </a:rPr>
              <a:t>j</a:t>
            </a:r>
            <a:r>
              <a:rPr lang="en-GB" sz="2000" dirty="0">
                <a:latin typeface="+mn-lt"/>
              </a:rPr>
              <a:t> [PRO</a:t>
            </a:r>
            <a:r>
              <a:rPr lang="en-GB" sz="2000" baseline="-25000" dirty="0">
                <a:latin typeface="+mn-lt"/>
              </a:rPr>
              <a:t>*i/j</a:t>
            </a:r>
            <a:r>
              <a:rPr lang="en-GB" sz="2000" dirty="0">
                <a:latin typeface="+mn-lt"/>
              </a:rPr>
              <a:t> to give a hand].	</a:t>
            </a:r>
            <a:br>
              <a:rPr lang="en-GB" sz="2000" dirty="0">
                <a:latin typeface="+mn-lt"/>
              </a:rPr>
            </a:br>
            <a:r>
              <a:rPr lang="en-GB" sz="2000" dirty="0">
                <a:latin typeface="+mn-lt"/>
              </a:rPr>
              <a:t>	b.	</a:t>
            </a:r>
            <a:r>
              <a:rPr lang="en-GB" sz="2000" dirty="0" err="1">
                <a:latin typeface="+mn-lt"/>
              </a:rPr>
              <a:t>Diane</a:t>
            </a:r>
            <a:r>
              <a:rPr lang="en-GB" sz="2000" baseline="-25000" dirty="0" err="1">
                <a:latin typeface="+mn-lt"/>
              </a:rPr>
              <a:t>i</a:t>
            </a:r>
            <a:r>
              <a:rPr lang="en-GB" sz="2000" dirty="0">
                <a:latin typeface="+mn-lt"/>
              </a:rPr>
              <a:t> asked/begged [</a:t>
            </a:r>
            <a:r>
              <a:rPr lang="en-GB" sz="2000" dirty="0" err="1">
                <a:latin typeface="+mn-lt"/>
              </a:rPr>
              <a:t>PRO</a:t>
            </a:r>
            <a:r>
              <a:rPr lang="en-GB" sz="2000" baseline="-25000" dirty="0" err="1">
                <a:latin typeface="+mn-lt"/>
              </a:rPr>
              <a:t>i</a:t>
            </a:r>
            <a:r>
              <a:rPr lang="en-GB" sz="2000" baseline="-25000" dirty="0">
                <a:latin typeface="+mn-lt"/>
              </a:rPr>
              <a:t>/*j</a:t>
            </a:r>
            <a:r>
              <a:rPr lang="en-GB" sz="2000" dirty="0">
                <a:latin typeface="+mn-lt"/>
              </a:rPr>
              <a:t> to give a hand].	</a:t>
            </a:r>
            <a:br>
              <a:rPr lang="en-GB" sz="2000" dirty="0">
                <a:latin typeface="+mn-lt"/>
              </a:rPr>
            </a:br>
            <a:r>
              <a:rPr lang="en-GB" sz="2000" dirty="0">
                <a:latin typeface="+mn-lt"/>
              </a:rPr>
              <a:t>	c.	</a:t>
            </a:r>
            <a:r>
              <a:rPr lang="en-GB" sz="2000" dirty="0" err="1">
                <a:latin typeface="+mn-lt"/>
              </a:rPr>
              <a:t>Diane</a:t>
            </a:r>
            <a:r>
              <a:rPr lang="en-GB" sz="2000" baseline="-25000" dirty="0" err="1">
                <a:latin typeface="+mn-lt"/>
              </a:rPr>
              <a:t>i</a:t>
            </a:r>
            <a:r>
              <a:rPr lang="en-GB" sz="2000" dirty="0">
                <a:latin typeface="+mn-lt"/>
              </a:rPr>
              <a:t> said/shouted [PRO</a:t>
            </a:r>
            <a:r>
              <a:rPr lang="en-GB" sz="2000" baseline="-25000" dirty="0">
                <a:latin typeface="+mn-lt"/>
              </a:rPr>
              <a:t>*i/j</a:t>
            </a:r>
            <a:r>
              <a:rPr lang="en-GB" sz="2000" dirty="0">
                <a:latin typeface="+mn-lt"/>
              </a:rPr>
              <a:t> to give a hand].	</a:t>
            </a:r>
            <a:br>
              <a:rPr lang="en-GB" sz="2000" dirty="0">
                <a:latin typeface="+mn-lt"/>
              </a:rPr>
            </a:br>
            <a:r>
              <a:rPr lang="en-GB" sz="2000" dirty="0">
                <a:latin typeface="+mn-lt"/>
              </a:rPr>
              <a:t>      </a:t>
            </a:r>
            <a:r>
              <a:rPr lang="en-US" sz="2000" dirty="0">
                <a:latin typeface="+mn-lt"/>
              </a:rPr>
              <a:t>	                                              </a:t>
            </a:r>
            <a:r>
              <a:rPr lang="en-US" sz="2000" dirty="0">
                <a:solidFill>
                  <a:schemeClr val="accent3"/>
                </a:solidFill>
                <a:latin typeface="+mn-lt"/>
              </a:rPr>
              <a:t>*(</a:t>
            </a:r>
            <a:r>
              <a:rPr lang="en-US" sz="2000" dirty="0" err="1">
                <a:solidFill>
                  <a:schemeClr val="accent3"/>
                </a:solidFill>
                <a:latin typeface="+mn-lt"/>
              </a:rPr>
              <a:t>Chierchia</a:t>
            </a:r>
            <a:r>
              <a:rPr lang="en-US" sz="2000" dirty="0">
                <a:solidFill>
                  <a:schemeClr val="accent3"/>
                </a:solidFill>
                <a:latin typeface="+mn-lt"/>
              </a:rPr>
              <a:t> 1984, Sag &amp; Pollard 1991, </a:t>
            </a:r>
            <a:r>
              <a:rPr lang="en-GB" sz="2000" dirty="0" err="1">
                <a:solidFill>
                  <a:schemeClr val="accent3"/>
                </a:solidFill>
                <a:latin typeface="+mn-lt"/>
              </a:rPr>
              <a:t>Jackendoff</a:t>
            </a:r>
            <a:r>
              <a:rPr lang="en-GB" sz="2000" dirty="0">
                <a:solidFill>
                  <a:schemeClr val="accent3"/>
                </a:solidFill>
                <a:latin typeface="+mn-lt"/>
              </a:rPr>
              <a:t> and </a:t>
            </a:r>
            <a:r>
              <a:rPr lang="en-GB" sz="2000" dirty="0" err="1">
                <a:solidFill>
                  <a:schemeClr val="accent3"/>
                </a:solidFill>
                <a:latin typeface="+mn-lt"/>
              </a:rPr>
              <a:t>Culicover</a:t>
            </a:r>
            <a:r>
              <a:rPr lang="en-GB" sz="2000" dirty="0">
                <a:solidFill>
                  <a:schemeClr val="accent3"/>
                </a:solidFill>
                <a:latin typeface="+mn-lt"/>
              </a:rPr>
              <a:t> 2003, Baker 2024)</a:t>
            </a:r>
            <a:endParaRPr lang="en-IL" sz="2000" dirty="0">
              <a:solidFill>
                <a:schemeClr val="accent3"/>
              </a:solidFill>
              <a:latin typeface="+mn-lt"/>
            </a:endParaRPr>
          </a:p>
        </p:txBody>
      </p:sp>
      <p:sp>
        <p:nvSpPr>
          <p:cNvPr id="7" name="Slide Number Placeholder 6">
            <a:extLst>
              <a:ext uri="{FF2B5EF4-FFF2-40B4-BE49-F238E27FC236}">
                <a16:creationId xmlns:a16="http://schemas.microsoft.com/office/drawing/2014/main" id="{F9D3BB07-8BB3-E63B-FD7B-36D2FF3CA967}"/>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E9EB5599-AA89-039A-70AF-33A315C5AFB6}"/>
              </a:ext>
            </a:extLst>
          </p:cNvPr>
          <p:cNvSpPr txBox="1"/>
          <p:nvPr/>
        </p:nvSpPr>
        <p:spPr>
          <a:xfrm>
            <a:off x="8395110" y="5585054"/>
            <a:ext cx="3366583" cy="646331"/>
          </a:xfrm>
          <a:prstGeom prst="rect">
            <a:avLst/>
          </a:prstGeom>
          <a:noFill/>
          <a:ln>
            <a:solidFill>
              <a:srgbClr val="FF0000"/>
            </a:solidFill>
          </a:ln>
        </p:spPr>
        <p:txBody>
          <a:bodyPr wrap="square" rtlCol="0">
            <a:spAutoFit/>
          </a:bodyPr>
          <a:lstStyle/>
          <a:p>
            <a:r>
              <a:rPr lang="en-US">
                <a:solidFill>
                  <a:srgbClr val="FF0000"/>
                </a:solidFill>
              </a:rPr>
              <a:t>Note how challenging these facts are to syntactic locality (MLC)!</a:t>
            </a:r>
            <a:endParaRPr lang="en-IL" dirty="0">
              <a:solidFill>
                <a:srgbClr val="FF0000"/>
              </a:solidFill>
            </a:endParaRPr>
          </a:p>
        </p:txBody>
      </p:sp>
      <p:sp>
        <p:nvSpPr>
          <p:cNvPr id="11" name="Arrow: Right 10">
            <a:extLst>
              <a:ext uri="{FF2B5EF4-FFF2-40B4-BE49-F238E27FC236}">
                <a16:creationId xmlns:a16="http://schemas.microsoft.com/office/drawing/2014/main" id="{6BD04293-FB4E-3D11-507C-50F2D2B99AFD}"/>
              </a:ext>
            </a:extLst>
          </p:cNvPr>
          <p:cNvSpPr/>
          <p:nvPr/>
        </p:nvSpPr>
        <p:spPr>
          <a:xfrm>
            <a:off x="6096000" y="5843239"/>
            <a:ext cx="1966332" cy="13381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440203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1D338-815A-AEF9-B477-D2E2084C961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F4EC4C1-A920-81CE-4223-E86E9A5FA42B}"/>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a:solidFill>
                  <a:prstClr val="black"/>
                </a:solidFill>
                <a:latin typeface="Calibri" panose="020F0502020204030204"/>
              </a:rPr>
              <a:t>Problems for lexicalist theories of OC</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0A36EFE7-2C2D-E586-F831-F712E3B729C3}"/>
              </a:ext>
            </a:extLst>
          </p:cNvPr>
          <p:cNvSpPr>
            <a:spLocks noGrp="1"/>
          </p:cNvSpPr>
          <p:nvPr>
            <p:ph type="title"/>
          </p:nvPr>
        </p:nvSpPr>
        <p:spPr>
          <a:xfrm>
            <a:off x="183572" y="1101213"/>
            <a:ext cx="5912427" cy="5756787"/>
          </a:xfrm>
        </p:spPr>
        <p:txBody>
          <a:bodyPr anchor="t" anchorCtr="0">
            <a:noAutofit/>
          </a:bodyPr>
          <a:lstStyle/>
          <a:p>
            <a:pPr>
              <a:lnSpc>
                <a:spcPts val="2900"/>
              </a:lnSpc>
              <a:tabLst>
                <a:tab pos="347345" algn="l"/>
                <a:tab pos="685800" algn="l"/>
                <a:tab pos="1033145" algn="l"/>
                <a:tab pos="270510" algn="l"/>
                <a:tab pos="540385" algn="l"/>
                <a:tab pos="810260" algn="l"/>
                <a:tab pos="1371600" algn="l"/>
              </a:tabLst>
            </a:pPr>
            <a:r>
              <a:rPr lang="en-US" sz="2000">
                <a:solidFill>
                  <a:srgbClr val="C00000"/>
                </a:solidFill>
                <a:latin typeface="+mn-lt"/>
                <a:sym typeface="Wingdings" panose="05000000000000000000" pitchFamily="2" charset="2"/>
              </a:rPr>
              <a:t> </a:t>
            </a:r>
            <a:r>
              <a:rPr lang="en-US" sz="2000">
                <a:latin typeface="+mn-lt"/>
              </a:rPr>
              <a:t>Thematic labels are notoriously </a:t>
            </a:r>
            <a:r>
              <a:rPr lang="en-US" sz="2000" b="1">
                <a:latin typeface="+mn-lt"/>
              </a:rPr>
              <a:t>vague</a:t>
            </a:r>
            <a:r>
              <a:rPr lang="en-US" sz="2000">
                <a:latin typeface="+mn-lt"/>
              </a:rPr>
              <a:t>; worse, </a:t>
            </a:r>
            <a:br>
              <a:rPr lang="en-US" sz="2000">
                <a:latin typeface="+mn-lt"/>
              </a:rPr>
            </a:br>
            <a:r>
              <a:rPr lang="en-US" sz="2000">
                <a:latin typeface="+mn-lt"/>
              </a:rPr>
              <a:t>     the mapping between </a:t>
            </a:r>
            <a:r>
              <a:rPr lang="en-US" sz="2000">
                <a:latin typeface="+mn-lt"/>
                <a:sym typeface="Symbol" panose="05050102010706020507" pitchFamily="18" charset="2"/>
              </a:rPr>
              <a:t>-roles and </a:t>
            </a:r>
            <a:r>
              <a:rPr lang="en-US" sz="2000">
                <a:latin typeface="+mn-lt"/>
              </a:rPr>
              <a:t>controllers is </a:t>
            </a:r>
            <a:br>
              <a:rPr lang="en-US" sz="2000">
                <a:latin typeface="+mn-lt"/>
              </a:rPr>
            </a:br>
            <a:r>
              <a:rPr lang="en-US" sz="2000">
                <a:latin typeface="+mn-lt"/>
              </a:rPr>
              <a:t>     many-to-many: Subject control aligns with Agent</a:t>
            </a:r>
            <a:br>
              <a:rPr lang="en-US" sz="2000">
                <a:latin typeface="+mn-lt"/>
              </a:rPr>
            </a:br>
            <a:r>
              <a:rPr lang="en-US" sz="2000">
                <a:latin typeface="+mn-lt"/>
              </a:rPr>
              <a:t>     (</a:t>
            </a:r>
            <a:r>
              <a:rPr lang="en-US" sz="2000" i="1">
                <a:latin typeface="+mn-lt"/>
              </a:rPr>
              <a:t>try</a:t>
            </a:r>
            <a:r>
              <a:rPr lang="en-US" sz="2000">
                <a:latin typeface="+mn-lt"/>
              </a:rPr>
              <a:t>) or Experiencer (</a:t>
            </a:r>
            <a:r>
              <a:rPr lang="en-US" sz="2000" i="1">
                <a:latin typeface="+mn-lt"/>
              </a:rPr>
              <a:t>forget</a:t>
            </a:r>
            <a:r>
              <a:rPr lang="en-US" sz="2000">
                <a:latin typeface="+mn-lt"/>
              </a:rPr>
              <a:t>), object control aligns</a:t>
            </a:r>
            <a:br>
              <a:rPr lang="en-US" sz="2000">
                <a:latin typeface="+mn-lt"/>
              </a:rPr>
            </a:br>
            <a:r>
              <a:rPr lang="en-US" sz="2000">
                <a:latin typeface="+mn-lt"/>
              </a:rPr>
              <a:t>     with Patient (</a:t>
            </a:r>
            <a:r>
              <a:rPr lang="en-US" sz="2000" i="1">
                <a:latin typeface="+mn-lt"/>
              </a:rPr>
              <a:t>force</a:t>
            </a:r>
            <a:r>
              <a:rPr lang="en-US" sz="2000">
                <a:latin typeface="+mn-lt"/>
              </a:rPr>
              <a:t>), Goal (</a:t>
            </a:r>
            <a:r>
              <a:rPr lang="en-US" sz="2000" i="1">
                <a:latin typeface="+mn-lt"/>
              </a:rPr>
              <a:t>tell</a:t>
            </a:r>
            <a:r>
              <a:rPr lang="en-US" sz="2000">
                <a:latin typeface="+mn-lt"/>
              </a:rPr>
              <a:t>) and Experiencer</a:t>
            </a:r>
            <a:br>
              <a:rPr lang="en-US" sz="2000">
                <a:latin typeface="+mn-lt"/>
              </a:rPr>
            </a:br>
            <a:r>
              <a:rPr lang="en-US" sz="2000">
                <a:latin typeface="+mn-lt"/>
              </a:rPr>
              <a:t>     (</a:t>
            </a:r>
            <a:r>
              <a:rPr lang="en-US" sz="2000" i="1">
                <a:latin typeface="+mn-lt"/>
              </a:rPr>
              <a:t>persuade</a:t>
            </a:r>
            <a:r>
              <a:rPr lang="en-US" sz="2000">
                <a:latin typeface="+mn-lt"/>
              </a:rPr>
              <a:t>). Under different concpetualizations, </a:t>
            </a:r>
            <a:br>
              <a:rPr lang="en-US" sz="2000">
                <a:latin typeface="+mn-lt"/>
              </a:rPr>
            </a:br>
            <a:r>
              <a:rPr lang="en-US" sz="2000">
                <a:latin typeface="+mn-lt"/>
              </a:rPr>
              <a:t>     both the subject of </a:t>
            </a:r>
            <a:r>
              <a:rPr lang="en-US" sz="2000" i="1">
                <a:latin typeface="+mn-lt"/>
              </a:rPr>
              <a:t>promise </a:t>
            </a:r>
            <a:r>
              <a:rPr lang="en-US" sz="2000">
                <a:latin typeface="+mn-lt"/>
              </a:rPr>
              <a:t>and the subject of </a:t>
            </a:r>
            <a:r>
              <a:rPr lang="en-US" sz="2000" i="1">
                <a:latin typeface="+mn-lt"/>
              </a:rPr>
              <a:t>order</a:t>
            </a:r>
            <a:br>
              <a:rPr lang="en-US" sz="2000" i="1">
                <a:latin typeface="+mn-lt"/>
              </a:rPr>
            </a:br>
            <a:r>
              <a:rPr lang="en-US" sz="2000" i="1">
                <a:latin typeface="+mn-lt"/>
              </a:rPr>
              <a:t>     </a:t>
            </a:r>
            <a:r>
              <a:rPr lang="en-US" sz="2000">
                <a:latin typeface="+mn-lt"/>
              </a:rPr>
              <a:t>are Source, but only the former controls. </a:t>
            </a:r>
            <a:br>
              <a:rPr lang="en-US" sz="2000">
                <a:latin typeface="+mn-lt"/>
              </a:rPr>
            </a:br>
            <a:br>
              <a:rPr lang="en-US" sz="2000">
                <a:latin typeface="+mn-lt"/>
              </a:rPr>
            </a:br>
            <a:r>
              <a:rPr lang="en-US" sz="2000">
                <a:solidFill>
                  <a:srgbClr val="C00000"/>
                </a:solidFill>
                <a:sym typeface="Wingdings" panose="05000000000000000000" pitchFamily="2" charset="2"/>
              </a:rPr>
              <a:t> </a:t>
            </a:r>
            <a:r>
              <a:rPr lang="en-US" sz="2000">
                <a:latin typeface="+mn-lt"/>
              </a:rPr>
              <a:t>Sometimes the choice of controller is sensitive to</a:t>
            </a:r>
            <a:br>
              <a:rPr lang="en-US" sz="2000">
                <a:latin typeface="+mn-lt"/>
              </a:rPr>
            </a:br>
            <a:r>
              <a:rPr lang="en-US" sz="2000">
                <a:latin typeface="+mn-lt"/>
              </a:rPr>
              <a:t>     the authority relations (pragmatic context).</a:t>
            </a:r>
            <a:br>
              <a:rPr lang="en-US" sz="2000">
                <a:latin typeface="+mn-lt"/>
              </a:rPr>
            </a:br>
            <a:br>
              <a:rPr lang="en-US" sz="2000">
                <a:latin typeface="+mn-lt"/>
              </a:rPr>
            </a:br>
            <a:r>
              <a:rPr lang="en-US" sz="2000">
                <a:latin typeface="+mn-lt"/>
              </a:rPr>
              <a:t>14. a. The guard asked the prisoner to get into the cell.</a:t>
            </a:r>
            <a:br>
              <a:rPr lang="en-US" sz="2000">
                <a:latin typeface="+mn-lt"/>
              </a:rPr>
            </a:br>
            <a:r>
              <a:rPr lang="en-US" sz="2000">
                <a:latin typeface="+mn-lt"/>
              </a:rPr>
              <a:t>       b. Little Johnny asked his mom to stay up late.</a:t>
            </a:r>
            <a:br>
              <a:rPr lang="en-US" sz="200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D4C45C12-E81F-468E-1983-532D86708AD4}"/>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4">
            <a:extLst>
              <a:ext uri="{FF2B5EF4-FFF2-40B4-BE49-F238E27FC236}">
                <a16:creationId xmlns:a16="http://schemas.microsoft.com/office/drawing/2014/main" id="{D9CD0006-3A5D-C7CF-9B69-6C4809CB3EC3}"/>
              </a:ext>
            </a:extLst>
          </p:cNvPr>
          <p:cNvSpPr txBox="1">
            <a:spLocks/>
          </p:cNvSpPr>
          <p:nvPr/>
        </p:nvSpPr>
        <p:spPr>
          <a:xfrm>
            <a:off x="6249316" y="1101213"/>
            <a:ext cx="5512378" cy="575678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900"/>
              </a:lnSpc>
              <a:tabLst>
                <a:tab pos="347345" algn="l"/>
                <a:tab pos="685800" algn="l"/>
                <a:tab pos="1033145" algn="l"/>
                <a:tab pos="270510" algn="l"/>
                <a:tab pos="540385" algn="l"/>
                <a:tab pos="810260" algn="l"/>
                <a:tab pos="1371600" algn="l"/>
              </a:tabLst>
            </a:pPr>
            <a:r>
              <a:rPr lang="en-US" sz="2000">
                <a:solidFill>
                  <a:srgbClr val="C00000"/>
                </a:solidFill>
                <a:latin typeface="+mn-lt"/>
                <a:sym typeface="Wingdings" panose="05000000000000000000" pitchFamily="2" charset="2"/>
              </a:rPr>
              <a:t> </a:t>
            </a:r>
            <a:r>
              <a:rPr lang="en-US" sz="2000">
                <a:latin typeface="+mn-lt"/>
                <a:sym typeface="Wingdings" panose="05000000000000000000" pitchFamily="2" charset="2"/>
              </a:rPr>
              <a:t>Even if the controller can be specified</a:t>
            </a:r>
            <a:br>
              <a:rPr lang="en-US" sz="2000">
                <a:latin typeface="+mn-lt"/>
                <a:sym typeface="Wingdings" panose="05000000000000000000" pitchFamily="2" charset="2"/>
              </a:rPr>
            </a:br>
            <a:r>
              <a:rPr lang="en-US" sz="2000">
                <a:latin typeface="+mn-lt"/>
                <a:sym typeface="Wingdings" panose="05000000000000000000" pitchFamily="2" charset="2"/>
              </a:rPr>
              <a:t>     semantically, the </a:t>
            </a:r>
            <a:r>
              <a:rPr lang="en-US" sz="2000" b="1">
                <a:latin typeface="+mn-lt"/>
                <a:sym typeface="Wingdings" panose="05000000000000000000" pitchFamily="2" charset="2"/>
              </a:rPr>
              <a:t>controllee</a:t>
            </a:r>
            <a:r>
              <a:rPr lang="en-US" sz="2000">
                <a:latin typeface="+mn-lt"/>
                <a:sym typeface="Wingdings" panose="05000000000000000000" pitchFamily="2" charset="2"/>
              </a:rPr>
              <a:t> can’t: “Subject”</a:t>
            </a:r>
            <a:br>
              <a:rPr lang="en-US" sz="2000">
                <a:latin typeface="+mn-lt"/>
                <a:sym typeface="Wingdings" panose="05000000000000000000" pitchFamily="2" charset="2"/>
              </a:rPr>
            </a:br>
            <a:r>
              <a:rPr lang="en-US" sz="2000">
                <a:latin typeface="+mn-lt"/>
                <a:sym typeface="Wingdings" panose="05000000000000000000" pitchFamily="2" charset="2"/>
              </a:rPr>
              <a:t>     is a </a:t>
            </a:r>
            <a:r>
              <a:rPr lang="en-US" sz="2000" b="1">
                <a:latin typeface="+mn-lt"/>
                <a:sym typeface="Wingdings" panose="05000000000000000000" pitchFamily="2" charset="2"/>
              </a:rPr>
              <a:t>syntactic </a:t>
            </a:r>
            <a:r>
              <a:rPr lang="en-US" sz="2000">
                <a:latin typeface="+mn-lt"/>
                <a:sym typeface="Wingdings" panose="05000000000000000000" pitchFamily="2" charset="2"/>
              </a:rPr>
              <a:t>concept, irreducible to semantics.</a:t>
            </a:r>
            <a:br>
              <a:rPr lang="en-US" sz="2000">
                <a:latin typeface="+mn-lt"/>
                <a:sym typeface="Wingdings" panose="05000000000000000000" pitchFamily="2" charset="2"/>
              </a:rPr>
            </a:br>
            <a:br>
              <a:rPr lang="en-US" sz="2000">
                <a:latin typeface="+mn-lt"/>
                <a:sym typeface="Wingdings" panose="05000000000000000000" pitchFamily="2" charset="2"/>
              </a:rPr>
            </a:br>
            <a:r>
              <a:rPr lang="en-US" sz="2000">
                <a:latin typeface="+mn-lt"/>
                <a:sym typeface="Wingdings" panose="05000000000000000000" pitchFamily="2" charset="2"/>
              </a:rPr>
              <a:t>15. </a:t>
            </a:r>
            <a:r>
              <a:rPr lang="en-GB" sz="2000">
                <a:latin typeface="+mn-lt"/>
              </a:rPr>
              <a:t>a. John planned [PRO  to work harder].		                            </a:t>
            </a:r>
            <a:r>
              <a:rPr lang="en-GB" sz="2000">
                <a:solidFill>
                  <a:srgbClr val="FF0000"/>
                </a:solidFill>
                <a:latin typeface="+mn-lt"/>
              </a:rPr>
              <a:t>Agent</a:t>
            </a:r>
            <a:r>
              <a:rPr lang="en-GB" sz="2000">
                <a:latin typeface="+mn-lt"/>
              </a:rPr>
              <a:t>	 </a:t>
            </a:r>
            <a:br>
              <a:rPr lang="en-GB" sz="2000">
                <a:latin typeface="+mn-lt"/>
              </a:rPr>
            </a:br>
            <a:r>
              <a:rPr lang="en-GB" sz="2000">
                <a:latin typeface="+mn-lt"/>
              </a:rPr>
              <a:t>	b.	John planned [PRO  to be a TV host].	</a:t>
            </a:r>
            <a:br>
              <a:rPr lang="en-GB" sz="2000">
                <a:latin typeface="+mn-lt"/>
              </a:rPr>
            </a:br>
            <a:r>
              <a:rPr lang="en-GB" sz="2000">
                <a:latin typeface="+mn-lt"/>
              </a:rPr>
              <a:t>                                 </a:t>
            </a:r>
            <a:r>
              <a:rPr lang="en-GB" sz="2000">
                <a:solidFill>
                  <a:srgbClr val="FF0000"/>
                </a:solidFill>
                <a:latin typeface="+mn-lt"/>
              </a:rPr>
              <a:t>Holder</a:t>
            </a:r>
            <a:r>
              <a:rPr lang="en-GB" sz="2000">
                <a:latin typeface="+mn-lt"/>
              </a:rPr>
              <a:t>   </a:t>
            </a:r>
            <a:br>
              <a:rPr lang="en-GB" sz="2000">
                <a:latin typeface="+mn-lt"/>
              </a:rPr>
            </a:br>
            <a:r>
              <a:rPr lang="en-GB" sz="2000">
                <a:latin typeface="+mn-lt"/>
              </a:rPr>
              <a:t>	c.	John avoided [PRO  receiving mail].	</a:t>
            </a:r>
            <a:br>
              <a:rPr lang="en-GB" sz="2000">
                <a:latin typeface="+mn-lt"/>
              </a:rPr>
            </a:br>
            <a:r>
              <a:rPr lang="en-GB" sz="2000">
                <a:latin typeface="+mn-lt"/>
              </a:rPr>
              <a:t>                                     </a:t>
            </a:r>
            <a:r>
              <a:rPr lang="en-GB" sz="2000">
                <a:solidFill>
                  <a:srgbClr val="FF0000"/>
                </a:solidFill>
                <a:latin typeface="+mn-lt"/>
              </a:rPr>
              <a:t>Goal</a:t>
            </a:r>
            <a:r>
              <a:rPr lang="en-GB" sz="2000">
                <a:latin typeface="+mn-lt"/>
              </a:rPr>
              <a:t>			</a:t>
            </a:r>
            <a:br>
              <a:rPr lang="en-GB" sz="2000">
                <a:latin typeface="+mn-lt"/>
              </a:rPr>
            </a:br>
            <a:r>
              <a:rPr lang="en-GB" sz="2000">
                <a:latin typeface="+mn-lt"/>
              </a:rPr>
              <a:t>	d.	John remembered [PRO  fearing ghosts].	                           </a:t>
            </a:r>
            <a:r>
              <a:rPr lang="en-GB" sz="2000">
                <a:solidFill>
                  <a:srgbClr val="FF0000"/>
                </a:solidFill>
                <a:latin typeface="+mn-lt"/>
              </a:rPr>
              <a:t>Experiencer</a:t>
            </a:r>
            <a:r>
              <a:rPr lang="en-GB" sz="2000">
                <a:latin typeface="+mn-lt"/>
              </a:rPr>
              <a:t>	</a:t>
            </a:r>
            <a:br>
              <a:rPr lang="en-GB" sz="2000">
                <a:latin typeface="+mn-lt"/>
              </a:rPr>
            </a:br>
            <a:r>
              <a:rPr lang="en-GB" sz="2000">
                <a:latin typeface="+mn-lt"/>
              </a:rPr>
              <a:t>	e.	John tried [PRO  to be elected].			               </a:t>
            </a:r>
            <a:r>
              <a:rPr lang="en-GB" sz="2000">
                <a:solidFill>
                  <a:srgbClr val="FF0000"/>
                </a:solidFill>
                <a:latin typeface="+mn-lt"/>
              </a:rPr>
              <a:t>Patient</a:t>
            </a:r>
            <a:r>
              <a:rPr lang="en-GB" sz="2000">
                <a:latin typeface="+mn-lt"/>
              </a:rPr>
              <a:t>	</a:t>
            </a:r>
            <a:endParaRPr lang="en-IL" sz="2000">
              <a:latin typeface="+mn-lt"/>
            </a:endParaRPr>
          </a:p>
          <a:p>
            <a:pPr>
              <a:lnSpc>
                <a:spcPts val="2900"/>
              </a:lnSpc>
              <a:tabLst>
                <a:tab pos="347345" algn="l"/>
                <a:tab pos="685800" algn="l"/>
                <a:tab pos="1033145" algn="l"/>
                <a:tab pos="270510" algn="l"/>
                <a:tab pos="540385" algn="l"/>
                <a:tab pos="810260" algn="l"/>
                <a:tab pos="1371600" algn="l"/>
              </a:tabLst>
            </a:pPr>
            <a:br>
              <a:rPr lang="en-US" sz="2000">
                <a:latin typeface="+mn-lt"/>
                <a:sym typeface="Wingdings" panose="05000000000000000000" pitchFamily="2" charset="2"/>
              </a:rPr>
            </a:br>
            <a:endParaRPr lang="en-US" sz="2000">
              <a:latin typeface="+mn-lt"/>
              <a:sym typeface="Wingdings" panose="05000000000000000000" pitchFamily="2" charset="2"/>
            </a:endParaRPr>
          </a:p>
          <a:p>
            <a:pPr>
              <a:lnSpc>
                <a:spcPts val="2900"/>
              </a:lnSpc>
              <a:tabLst>
                <a:tab pos="347345" algn="l"/>
                <a:tab pos="685800" algn="l"/>
                <a:tab pos="1033145" algn="l"/>
                <a:tab pos="270510" algn="l"/>
                <a:tab pos="540385" algn="l"/>
                <a:tab pos="810260" algn="l"/>
                <a:tab pos="1371600" algn="l"/>
              </a:tabLst>
            </a:pPr>
            <a:endParaRPr lang="en-IL" sz="2000" dirty="0">
              <a:latin typeface="+mn-lt"/>
            </a:endParaRPr>
          </a:p>
        </p:txBody>
      </p:sp>
      <p:sp>
        <p:nvSpPr>
          <p:cNvPr id="6" name="Right Bracket 5">
            <a:extLst>
              <a:ext uri="{FF2B5EF4-FFF2-40B4-BE49-F238E27FC236}">
                <a16:creationId xmlns:a16="http://schemas.microsoft.com/office/drawing/2014/main" id="{300A9E5A-0AE8-A260-016C-A8B3563BEF14}"/>
              </a:ext>
            </a:extLst>
          </p:cNvPr>
          <p:cNvSpPr/>
          <p:nvPr/>
        </p:nvSpPr>
        <p:spPr>
          <a:xfrm>
            <a:off x="8915400" y="2905125"/>
            <a:ext cx="66675" cy="285750"/>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8" name="Right Bracket 7">
            <a:extLst>
              <a:ext uri="{FF2B5EF4-FFF2-40B4-BE49-F238E27FC236}">
                <a16:creationId xmlns:a16="http://schemas.microsoft.com/office/drawing/2014/main" id="{2412A85A-8CD4-F750-CA02-77248808B289}"/>
              </a:ext>
            </a:extLst>
          </p:cNvPr>
          <p:cNvSpPr/>
          <p:nvPr/>
        </p:nvSpPr>
        <p:spPr>
          <a:xfrm>
            <a:off x="8949981" y="3647375"/>
            <a:ext cx="66675" cy="285750"/>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9" name="Right Bracket 8">
            <a:extLst>
              <a:ext uri="{FF2B5EF4-FFF2-40B4-BE49-F238E27FC236}">
                <a16:creationId xmlns:a16="http://schemas.microsoft.com/office/drawing/2014/main" id="{8F4853D7-32C0-4924-EAC6-63A9A4C525F7}"/>
              </a:ext>
            </a:extLst>
          </p:cNvPr>
          <p:cNvSpPr/>
          <p:nvPr/>
        </p:nvSpPr>
        <p:spPr>
          <a:xfrm>
            <a:off x="8956288" y="4384524"/>
            <a:ext cx="66675" cy="285750"/>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10" name="Right Bracket 9">
            <a:extLst>
              <a:ext uri="{FF2B5EF4-FFF2-40B4-BE49-F238E27FC236}">
                <a16:creationId xmlns:a16="http://schemas.microsoft.com/office/drawing/2014/main" id="{C160D365-60D0-0A16-9446-19E99AEADA11}"/>
              </a:ext>
            </a:extLst>
          </p:cNvPr>
          <p:cNvSpPr/>
          <p:nvPr/>
        </p:nvSpPr>
        <p:spPr>
          <a:xfrm>
            <a:off x="9491548" y="5109346"/>
            <a:ext cx="66675" cy="285750"/>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11" name="Right Bracket 10">
            <a:extLst>
              <a:ext uri="{FF2B5EF4-FFF2-40B4-BE49-F238E27FC236}">
                <a16:creationId xmlns:a16="http://schemas.microsoft.com/office/drawing/2014/main" id="{3C8F1B4E-03BC-1E86-7BA6-D614AF03D61B}"/>
              </a:ext>
            </a:extLst>
          </p:cNvPr>
          <p:cNvSpPr/>
          <p:nvPr/>
        </p:nvSpPr>
        <p:spPr>
          <a:xfrm>
            <a:off x="8644054" y="5856477"/>
            <a:ext cx="66675" cy="285750"/>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Tree>
    <p:extLst>
      <p:ext uri="{BB962C8B-B14F-4D97-AF65-F5344CB8AC3E}">
        <p14:creationId xmlns:p14="http://schemas.microsoft.com/office/powerpoint/2010/main" val="870960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0BF91-C067-A550-90A5-1BB6166F106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AC24F2D-3309-467C-4F3D-7ABD500BCD89}"/>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a:solidFill>
                  <a:prstClr val="black"/>
                </a:solidFill>
                <a:latin typeface="Calibri" panose="020F0502020204030204"/>
              </a:rPr>
              <a:t>Taking stock: What do we know?</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9A1E9F91-1651-9BB3-EBA3-531BCA445627}"/>
              </a:ext>
            </a:extLst>
          </p:cNvPr>
          <p:cNvSpPr>
            <a:spLocks noGrp="1"/>
          </p:cNvSpPr>
          <p:nvPr>
            <p:ph type="title"/>
          </p:nvPr>
        </p:nvSpPr>
        <p:spPr>
          <a:xfrm>
            <a:off x="183572" y="1101213"/>
            <a:ext cx="11649839" cy="5756787"/>
          </a:xfrm>
        </p:spPr>
        <p:txBody>
          <a:bodyPr anchor="t" anchorCtr="0">
            <a:noAutofit/>
          </a:bodyPr>
          <a:lstStyle/>
          <a:p>
            <a:pPr>
              <a:lnSpc>
                <a:spcPts val="2900"/>
              </a:lnSpc>
              <a:tabLst>
                <a:tab pos="347345" algn="l"/>
                <a:tab pos="685800" algn="l"/>
                <a:tab pos="1033145" algn="l"/>
                <a:tab pos="270510" algn="l"/>
                <a:tab pos="540385" algn="l"/>
                <a:tab pos="810260" algn="l"/>
                <a:tab pos="1371600" algn="l"/>
              </a:tabLst>
            </a:pPr>
            <a:r>
              <a:rPr lang="en-US" sz="2000" dirty="0">
                <a:latin typeface="+mn-lt"/>
                <a:sym typeface="Wingdings" panose="05000000000000000000" pitchFamily="2" charset="2"/>
              </a:rPr>
              <a:t>   </a:t>
            </a:r>
            <a:r>
              <a:rPr lang="en-US" sz="2000" dirty="0">
                <a:latin typeface="+mn-lt"/>
              </a:rPr>
              <a:t>The controlled subject is (some sort of) a null pronoun</a:t>
            </a:r>
            <a:br>
              <a:rPr lang="en-US" sz="2000" dirty="0">
                <a:latin typeface="+mn-lt"/>
              </a:rPr>
            </a:br>
            <a:br>
              <a:rPr lang="en-US" sz="2000" dirty="0">
                <a:latin typeface="+mn-lt"/>
              </a:rPr>
            </a:br>
            <a:r>
              <a:rPr lang="en-US" sz="2000" dirty="0">
                <a:sym typeface="Wingdings" panose="05000000000000000000" pitchFamily="2" charset="2"/>
              </a:rPr>
              <a:t>   </a:t>
            </a:r>
            <a:r>
              <a:rPr lang="en-US" sz="2000" dirty="0">
                <a:latin typeface="+mn-lt"/>
              </a:rPr>
              <a:t>OC is a co-variance relation between an argument of the matrix clause and the subject of the </a:t>
            </a:r>
            <a:br>
              <a:rPr lang="en-US" sz="2000" dirty="0">
                <a:latin typeface="+mn-lt"/>
              </a:rPr>
            </a:br>
            <a:r>
              <a:rPr lang="en-US" sz="2000" dirty="0">
                <a:latin typeface="+mn-lt"/>
              </a:rPr>
              <a:t>        complement clause (putting aside adjuncts for now)</a:t>
            </a:r>
            <a:br>
              <a:rPr lang="en-US" sz="2000" dirty="0">
                <a:latin typeface="+mn-lt"/>
              </a:rPr>
            </a:br>
            <a:br>
              <a:rPr lang="en-US" sz="2000" dirty="0">
                <a:latin typeface="+mn-lt"/>
              </a:rPr>
            </a:br>
            <a:r>
              <a:rPr lang="en-US" sz="2000" dirty="0">
                <a:sym typeface="Wingdings" panose="05000000000000000000" pitchFamily="2" charset="2"/>
              </a:rPr>
              <a:t>   </a:t>
            </a:r>
            <a:r>
              <a:rPr lang="en-US" sz="2000" dirty="0">
                <a:latin typeface="+mn-lt"/>
              </a:rPr>
              <a:t>The relation is multi-dimensional (or cross-modular): It is not wholly lexical, wholly syntactic or wholly</a:t>
            </a:r>
            <a:br>
              <a:rPr lang="en-US" sz="2000" dirty="0">
                <a:latin typeface="+mn-lt"/>
              </a:rPr>
            </a:br>
            <a:r>
              <a:rPr lang="en-US" sz="2000" dirty="0">
                <a:latin typeface="+mn-lt"/>
              </a:rPr>
              <a:t>       pragmatic; rather, it draws upon all three sources of information.</a:t>
            </a:r>
            <a:br>
              <a:rPr lang="en-US" sz="2000" dirty="0">
                <a:latin typeface="+mn-lt"/>
              </a:rPr>
            </a:br>
            <a:br>
              <a:rPr lang="en-US" sz="2000" dirty="0">
                <a:latin typeface="+mn-lt"/>
              </a:rPr>
            </a:br>
            <a:r>
              <a:rPr lang="en-US" sz="2000" dirty="0">
                <a:latin typeface="+mn-lt"/>
              </a:rPr>
              <a:t>                                                    </a:t>
            </a:r>
            <a:r>
              <a:rPr lang="en-US" sz="2800" b="1" dirty="0">
                <a:solidFill>
                  <a:srgbClr val="FF0000"/>
                </a:solidFill>
                <a:latin typeface="+mn-lt"/>
              </a:rPr>
              <a:t>What is control??</a:t>
            </a:r>
            <a:br>
              <a:rPr lang="en-US" sz="2800" b="1" dirty="0">
                <a:latin typeface="+mn-lt"/>
              </a:rPr>
            </a:br>
            <a:endParaRPr lang="en-IL" sz="2000" b="1" dirty="0">
              <a:latin typeface="+mn-lt"/>
            </a:endParaRPr>
          </a:p>
        </p:txBody>
      </p:sp>
      <p:sp>
        <p:nvSpPr>
          <p:cNvPr id="7" name="Slide Number Placeholder 6">
            <a:extLst>
              <a:ext uri="{FF2B5EF4-FFF2-40B4-BE49-F238E27FC236}">
                <a16:creationId xmlns:a16="http://schemas.microsoft.com/office/drawing/2014/main" id="{AEEACDEE-A816-E1BC-F7C6-BE8C38D66836}"/>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FC89C98-2435-B19F-8539-C831E4E711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4378" y="3979606"/>
            <a:ext cx="2631954" cy="2452688"/>
          </a:xfrm>
          <a:prstGeom prst="rect">
            <a:avLst/>
          </a:prstGeom>
        </p:spPr>
      </p:pic>
    </p:spTree>
    <p:extLst>
      <p:ext uri="{BB962C8B-B14F-4D97-AF65-F5344CB8AC3E}">
        <p14:creationId xmlns:p14="http://schemas.microsoft.com/office/powerpoint/2010/main" val="594565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FB5C8-3249-188A-E24A-4B7801E2BCD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BEDCEFF-E746-0DE6-0A1E-DE9659254904}"/>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a:solidFill>
                  <a:prstClr val="black"/>
                </a:solidFill>
                <a:latin typeface="Calibri" panose="020F0502020204030204"/>
              </a:rPr>
              <a:t>Control as Embedded Speech Act (CESA)	</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01ED83B2-BBBC-BC45-8DB2-A8703B6F4C3B}"/>
              </a:ext>
            </a:extLst>
          </p:cNvPr>
          <p:cNvSpPr>
            <a:spLocks noGrp="1"/>
          </p:cNvSpPr>
          <p:nvPr>
            <p:ph type="title"/>
          </p:nvPr>
        </p:nvSpPr>
        <p:spPr>
          <a:xfrm>
            <a:off x="183572" y="1101213"/>
            <a:ext cx="11649839" cy="5756787"/>
          </a:xfrm>
        </p:spPr>
        <p:txBody>
          <a:bodyPr anchor="t" anchorCtr="0">
            <a:noAutofit/>
          </a:bodyPr>
          <a:lstStyle/>
          <a:p>
            <a:pPr>
              <a:lnSpc>
                <a:spcPts val="2900"/>
              </a:lnSpc>
              <a:tabLst>
                <a:tab pos="347345" algn="l"/>
                <a:tab pos="685800" algn="l"/>
                <a:tab pos="1033145" algn="l"/>
                <a:tab pos="270510" algn="l"/>
                <a:tab pos="540385" algn="l"/>
                <a:tab pos="810260" algn="l"/>
                <a:tab pos="1371600" algn="l"/>
              </a:tabLst>
            </a:pPr>
            <a:r>
              <a:rPr lang="en-US" sz="2000" dirty="0">
                <a:latin typeface="+mn-lt"/>
              </a:rPr>
              <a:t>In the remainder of this mini-course, we’ll develop the idea that OC complements expressing attitudes are constructed as embedded speech acts. So, quite literally, the underlying syntax and semantics of (16a) is (16b).</a:t>
            </a:r>
            <a:br>
              <a:rPr lang="en-US" sz="2000" dirty="0">
                <a:latin typeface="+mn-lt"/>
              </a:rPr>
            </a:br>
            <a:br>
              <a:rPr lang="en-US" sz="2000" dirty="0">
                <a:latin typeface="+mn-lt"/>
              </a:rPr>
            </a:br>
            <a:r>
              <a:rPr lang="en-US" sz="2000" dirty="0">
                <a:latin typeface="+mn-lt"/>
              </a:rPr>
              <a:t>16. a. Norvin preferred to stay home.</a:t>
            </a:r>
            <a:br>
              <a:rPr lang="en-US" sz="2000" dirty="0">
                <a:latin typeface="+mn-lt"/>
              </a:rPr>
            </a:br>
            <a:r>
              <a:rPr lang="en-US" sz="2000" dirty="0">
                <a:latin typeface="+mn-lt"/>
              </a:rPr>
              <a:t>      b. Norvin preferred: “I will stay home”. 		</a:t>
            </a:r>
            <a:br>
              <a:rPr lang="en-US" sz="2000" dirty="0">
                <a:latin typeface="+mn-lt"/>
              </a:rPr>
            </a:br>
            <a:br>
              <a:rPr lang="en-US" sz="2000" dirty="0">
                <a:latin typeface="+mn-lt"/>
              </a:rPr>
            </a:br>
            <a:r>
              <a:rPr lang="en-US" sz="2000" b="1" dirty="0">
                <a:latin typeface="+mn-lt"/>
              </a:rPr>
              <a:t>Outline</a:t>
            </a:r>
            <a:br>
              <a:rPr lang="en-US" sz="2000" dirty="0">
                <a:latin typeface="+mn-lt"/>
              </a:rPr>
            </a:br>
            <a:r>
              <a:rPr lang="en-US" sz="2000" dirty="0">
                <a:latin typeface="+mn-lt"/>
                <a:sym typeface="Wingdings" panose="05000000000000000000" pitchFamily="2" charset="2"/>
              </a:rPr>
              <a:t> </a:t>
            </a:r>
            <a:r>
              <a:rPr lang="en-US" sz="2000" dirty="0">
                <a:latin typeface="+mn-lt"/>
              </a:rPr>
              <a:t>Distinguish non-attitude from attitude OC</a:t>
            </a:r>
            <a:br>
              <a:rPr lang="en-US" sz="2000" dirty="0">
                <a:latin typeface="+mn-lt"/>
              </a:rPr>
            </a:br>
            <a:r>
              <a:rPr lang="en-US" sz="2000" dirty="0">
                <a:sym typeface="Wingdings" panose="05000000000000000000" pitchFamily="2" charset="2"/>
              </a:rPr>
              <a:t> </a:t>
            </a:r>
            <a:r>
              <a:rPr lang="en-US" sz="2000" dirty="0">
                <a:latin typeface="+mn-lt"/>
              </a:rPr>
              <a:t>Focus on 3 fundamental properties of attitude OC that smoothly follow from the CESA theory</a:t>
            </a:r>
            <a:br>
              <a:rPr lang="en-US" sz="2000" dirty="0">
                <a:latin typeface="+mn-lt"/>
              </a:rPr>
            </a:br>
            <a:r>
              <a:rPr lang="en-US" sz="2000" dirty="0">
                <a:sym typeface="Wingdings" panose="05000000000000000000" pitchFamily="2" charset="2"/>
              </a:rPr>
              <a:t> </a:t>
            </a:r>
            <a:r>
              <a:rPr lang="en-US" sz="2000" dirty="0">
                <a:latin typeface="+mn-lt"/>
              </a:rPr>
              <a:t>Present Korean/Japanese mood particles as vehicles of OC</a:t>
            </a:r>
            <a:br>
              <a:rPr lang="en-US" sz="2000" dirty="0">
                <a:latin typeface="+mn-lt"/>
              </a:rPr>
            </a:br>
            <a:r>
              <a:rPr lang="en-US" sz="2000" dirty="0">
                <a:sym typeface="Wingdings" panose="05000000000000000000" pitchFamily="2" charset="2"/>
              </a:rPr>
              <a:t> </a:t>
            </a:r>
            <a:r>
              <a:rPr lang="en-US" sz="2000" dirty="0">
                <a:latin typeface="+mn-lt"/>
              </a:rPr>
              <a:t>Sketch out the syntax &amp; semantics of the CESA theory</a:t>
            </a:r>
            <a:br>
              <a:rPr lang="en-US" sz="2000" dirty="0">
                <a:latin typeface="+mn-lt"/>
              </a:rPr>
            </a:br>
            <a:r>
              <a:rPr lang="en-US" sz="2000" dirty="0">
                <a:sym typeface="Wingdings" panose="05000000000000000000" pitchFamily="2" charset="2"/>
              </a:rPr>
              <a:t> </a:t>
            </a:r>
            <a:r>
              <a:rPr lang="en-US" sz="2000" dirty="0">
                <a:latin typeface="+mn-lt"/>
              </a:rPr>
              <a:t>A word about PRO as an imposter</a:t>
            </a:r>
            <a:br>
              <a:rPr lang="en-US" sz="2000" dirty="0">
                <a:latin typeface="+mn-lt"/>
              </a:rPr>
            </a:br>
            <a:r>
              <a:rPr lang="en-US" sz="2000" dirty="0">
                <a:sym typeface="Wingdings" panose="05000000000000000000" pitchFamily="2" charset="2"/>
              </a:rPr>
              <a:t> </a:t>
            </a:r>
            <a:r>
              <a:rPr lang="en-US" sz="2000" dirty="0">
                <a:latin typeface="+mn-lt"/>
              </a:rPr>
              <a:t>A word about PRO as a shifted indexical</a:t>
            </a:r>
            <a:br>
              <a:rPr lang="en-US" sz="2000" dirty="0">
                <a:latin typeface="+mn-lt"/>
              </a:rPr>
            </a:br>
            <a:r>
              <a:rPr lang="en-US" sz="2000" dirty="0">
                <a:sym typeface="Wingdings" panose="05000000000000000000" pitchFamily="2" charset="2"/>
              </a:rPr>
              <a:t> </a:t>
            </a:r>
            <a:r>
              <a:rPr lang="en-US" sz="2000" dirty="0">
                <a:latin typeface="+mn-lt"/>
              </a:rPr>
              <a:t>The broader family of “ghostly DP” constructions</a:t>
            </a:r>
            <a:br>
              <a:rPr lang="en-US" sz="2000" dirty="0">
                <a:latin typeface="+mn-lt"/>
              </a:rPr>
            </a:br>
            <a:r>
              <a:rPr lang="en-US" sz="2000" dirty="0">
                <a:sym typeface="Wingdings" panose="05000000000000000000" pitchFamily="2" charset="2"/>
              </a:rPr>
              <a:t> </a:t>
            </a:r>
            <a:r>
              <a:rPr lang="en-US" sz="2000" dirty="0">
                <a:latin typeface="+mn-lt"/>
              </a:rPr>
              <a:t>Further empirical consequences</a:t>
            </a:r>
            <a:endParaRPr lang="en-IL" sz="2000" b="1" dirty="0">
              <a:latin typeface="+mn-lt"/>
            </a:endParaRPr>
          </a:p>
        </p:txBody>
      </p:sp>
      <p:sp>
        <p:nvSpPr>
          <p:cNvPr id="7" name="Slide Number Placeholder 6">
            <a:extLst>
              <a:ext uri="{FF2B5EF4-FFF2-40B4-BE49-F238E27FC236}">
                <a16:creationId xmlns:a16="http://schemas.microsoft.com/office/drawing/2014/main" id="{EFA2B332-1BF8-9E26-C8AD-67093625B7CB}"/>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peech Bubble: Oval 5">
            <a:extLst>
              <a:ext uri="{FF2B5EF4-FFF2-40B4-BE49-F238E27FC236}">
                <a16:creationId xmlns:a16="http://schemas.microsoft.com/office/drawing/2014/main" id="{290CD9A3-FDF0-16E3-CBE7-A1F91BD7C851}"/>
              </a:ext>
            </a:extLst>
          </p:cNvPr>
          <p:cNvSpPr/>
          <p:nvPr/>
        </p:nvSpPr>
        <p:spPr>
          <a:xfrm>
            <a:off x="5230851" y="2101353"/>
            <a:ext cx="2909539" cy="1627627"/>
          </a:xfrm>
          <a:prstGeom prst="wedgeEllipseCallout">
            <a:avLst>
              <a:gd name="adj1" fmla="val -63064"/>
              <a:gd name="adj2" fmla="val -2560"/>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noFill/>
            </a:endParaRPr>
          </a:p>
        </p:txBody>
      </p:sp>
      <p:sp>
        <p:nvSpPr>
          <p:cNvPr id="8" name="TextBox 7">
            <a:extLst>
              <a:ext uri="{FF2B5EF4-FFF2-40B4-BE49-F238E27FC236}">
                <a16:creationId xmlns:a16="http://schemas.microsoft.com/office/drawing/2014/main" id="{B1C60028-803E-1FF1-C3AB-6308C0B3F723}"/>
              </a:ext>
            </a:extLst>
          </p:cNvPr>
          <p:cNvSpPr txBox="1"/>
          <p:nvPr/>
        </p:nvSpPr>
        <p:spPr>
          <a:xfrm>
            <a:off x="5586761" y="2405541"/>
            <a:ext cx="2442118" cy="1323439"/>
          </a:xfrm>
          <a:prstGeom prst="rect">
            <a:avLst/>
          </a:prstGeom>
          <a:noFill/>
        </p:spPr>
        <p:txBody>
          <a:bodyPr wrap="square" rtlCol="0">
            <a:spAutoFit/>
          </a:bodyPr>
          <a:lstStyle/>
          <a:p>
            <a:r>
              <a:rPr lang="en-US" sz="2000">
                <a:solidFill>
                  <a:srgbClr val="00B0F0"/>
                </a:solidFill>
              </a:rPr>
              <a:t>Yes, this means that PRO is a concealed</a:t>
            </a:r>
            <a:br>
              <a:rPr lang="en-US" sz="2000">
                <a:solidFill>
                  <a:srgbClr val="00B0F0"/>
                </a:solidFill>
              </a:rPr>
            </a:br>
            <a:r>
              <a:rPr lang="en-US" sz="2000">
                <a:solidFill>
                  <a:srgbClr val="00B0F0"/>
                </a:solidFill>
              </a:rPr>
              <a:t>shifted indexical!</a:t>
            </a:r>
            <a:br>
              <a:rPr lang="en-US" sz="2000">
                <a:solidFill>
                  <a:srgbClr val="00B0F0"/>
                </a:solidFill>
              </a:rPr>
            </a:br>
            <a:endParaRPr lang="en-IL" sz="2000">
              <a:solidFill>
                <a:srgbClr val="00B0F0"/>
              </a:solidFill>
            </a:endParaRPr>
          </a:p>
        </p:txBody>
      </p:sp>
    </p:spTree>
    <p:extLst>
      <p:ext uri="{BB962C8B-B14F-4D97-AF65-F5344CB8AC3E}">
        <p14:creationId xmlns:p14="http://schemas.microsoft.com/office/powerpoint/2010/main" val="1539975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C2DA3-75B0-BBBA-51F6-6C0060B3381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20353A3-EF7E-FA1E-AF9E-A93C779CEE37}"/>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dirty="0">
                <a:solidFill>
                  <a:prstClr val="black"/>
                </a:solidFill>
                <a:latin typeface="Calibri" panose="020F0502020204030204"/>
              </a:rPr>
              <a:t>Attitude vs. Non-attitude OC</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8BA80F57-1121-AEF8-BAFB-265130E89C03}"/>
              </a:ext>
            </a:extLst>
          </p:cNvPr>
          <p:cNvSpPr>
            <a:spLocks noGrp="1"/>
          </p:cNvSpPr>
          <p:nvPr>
            <p:ph type="title"/>
          </p:nvPr>
        </p:nvSpPr>
        <p:spPr>
          <a:xfrm>
            <a:off x="183572" y="1101213"/>
            <a:ext cx="11649839" cy="5756787"/>
          </a:xfrm>
        </p:spPr>
        <p:txBody>
          <a:bodyPr anchor="t" anchorCtr="0">
            <a:noAutofit/>
          </a:bodyPr>
          <a:lstStyle/>
          <a:p>
            <a:pPr>
              <a:lnSpc>
                <a:spcPts val="2900"/>
              </a:lnSpc>
              <a:tabLst>
                <a:tab pos="347345" algn="l"/>
                <a:tab pos="685800" algn="l"/>
                <a:tab pos="1033145" algn="l"/>
                <a:tab pos="270510" algn="l"/>
                <a:tab pos="540385" algn="l"/>
                <a:tab pos="810260" algn="l"/>
                <a:tab pos="1371600" algn="l"/>
              </a:tabLst>
            </a:pPr>
            <a:r>
              <a:rPr lang="en-US" sz="2000" dirty="0">
                <a:latin typeface="+mn-lt"/>
              </a:rPr>
              <a:t>Verbs of mental state or speech act associate an attitude holder with some mental content presented in the clausal complement. This attitude complement specifies the mental content by naming the situations that make it true (according to the holder’s belief, desire, commitment, </a:t>
            </a:r>
            <a:r>
              <a:rPr lang="en-US" sz="2000" dirty="0" err="1">
                <a:latin typeface="+mn-lt"/>
              </a:rPr>
              <a:t>etc</a:t>
            </a:r>
            <a:r>
              <a:rPr lang="en-US" sz="2000" dirty="0">
                <a:latin typeface="+mn-lt"/>
              </a:rPr>
              <a:t>).</a:t>
            </a:r>
            <a:br>
              <a:rPr lang="en-US" sz="2000" dirty="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A78E8616-EFCF-C49A-46A6-7954C563A115}"/>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223DB02-7967-9DC3-444B-7E54B513C54C}"/>
              </a:ext>
            </a:extLst>
          </p:cNvPr>
          <p:cNvSpPr txBox="1"/>
          <p:nvPr/>
        </p:nvSpPr>
        <p:spPr>
          <a:xfrm>
            <a:off x="228194" y="2454145"/>
            <a:ext cx="5484117" cy="3970318"/>
          </a:xfrm>
          <a:prstGeom prst="rect">
            <a:avLst/>
          </a:prstGeom>
          <a:noFill/>
        </p:spPr>
        <p:txBody>
          <a:bodyPr wrap="square" rtlCol="0">
            <a:spAutoFit/>
          </a:bodyPr>
          <a:lstStyle/>
          <a:p>
            <a:r>
              <a:rPr lang="en-US" sz="2000" b="1" dirty="0"/>
              <a:t>Non-attitude control predicates	 </a:t>
            </a:r>
            <a:endParaRPr lang="en-IL" sz="2000" b="1" dirty="0"/>
          </a:p>
          <a:p>
            <a:endParaRPr lang="en-GB" sz="2000" u="sng" dirty="0"/>
          </a:p>
          <a:p>
            <a:r>
              <a:rPr lang="en-GB" sz="2000" b="1" dirty="0">
                <a:solidFill>
                  <a:srgbClr val="00B0F0"/>
                </a:solidFill>
              </a:rPr>
              <a:t>Implicative</a:t>
            </a:r>
            <a:r>
              <a:rPr lang="en-GB" sz="2000" dirty="0"/>
              <a:t>	</a:t>
            </a:r>
            <a:br>
              <a:rPr lang="en-GB" sz="2000" dirty="0"/>
            </a:br>
            <a:r>
              <a:rPr lang="en-GB" i="1" dirty="0"/>
              <a:t>dare, manage, make sure, bother, get, see fit, </a:t>
            </a:r>
            <a:br>
              <a:rPr lang="en-GB" i="1" dirty="0"/>
            </a:br>
            <a:r>
              <a:rPr lang="en-GB" i="1" dirty="0"/>
              <a:t>forget/remember (+infinitive), condescend, avoid, fail, refrain, decline, neglect, force, compel.</a:t>
            </a:r>
            <a:r>
              <a:rPr lang="en-GB" dirty="0"/>
              <a:t> 	</a:t>
            </a:r>
            <a:br>
              <a:rPr lang="en-GB" dirty="0"/>
            </a:br>
            <a:r>
              <a:rPr lang="en-GB" sz="2000" b="1" dirty="0">
                <a:solidFill>
                  <a:srgbClr val="00B0F0"/>
                </a:solidFill>
              </a:rPr>
              <a:t>Aspectual</a:t>
            </a:r>
            <a:br>
              <a:rPr lang="en-GB" sz="2000" b="1" i="1" dirty="0">
                <a:solidFill>
                  <a:srgbClr val="00B0F0"/>
                </a:solidFill>
              </a:rPr>
            </a:br>
            <a:r>
              <a:rPr lang="en-GB" i="1" dirty="0"/>
              <a:t>begin, start, continue, finish, stop, resume.	</a:t>
            </a:r>
            <a:br>
              <a:rPr lang="en-GB" i="1" dirty="0"/>
            </a:br>
            <a:r>
              <a:rPr lang="en-GB" sz="2000" b="1" dirty="0">
                <a:solidFill>
                  <a:srgbClr val="00B0F0"/>
                </a:solidFill>
              </a:rPr>
              <a:t>Modal</a:t>
            </a:r>
            <a:r>
              <a:rPr lang="en-GB" sz="2000" i="1" dirty="0"/>
              <a:t>	</a:t>
            </a:r>
            <a:br>
              <a:rPr lang="en-GB" sz="2000" i="1" dirty="0"/>
            </a:br>
            <a:r>
              <a:rPr lang="en-GB" i="1" dirty="0"/>
              <a:t>have, need, may, should, can, might, able, must.</a:t>
            </a:r>
            <a:r>
              <a:rPr lang="en-GB" sz="2000" i="1" dirty="0"/>
              <a:t>	</a:t>
            </a:r>
            <a:br>
              <a:rPr lang="en-GB" sz="2000" i="1" dirty="0"/>
            </a:br>
            <a:r>
              <a:rPr lang="en-GB" sz="2000" b="1" dirty="0">
                <a:solidFill>
                  <a:srgbClr val="00B0F0"/>
                </a:solidFill>
              </a:rPr>
              <a:t>Evaluative</a:t>
            </a:r>
            <a:r>
              <a:rPr lang="en-GB" sz="2000" dirty="0"/>
              <a:t> (adjectives)	</a:t>
            </a:r>
            <a:br>
              <a:rPr lang="en-GB" sz="2000" i="1" dirty="0"/>
            </a:br>
            <a:r>
              <a:rPr lang="en-GB" i="1" dirty="0"/>
              <a:t>rude, silly, smart, kind, (</a:t>
            </a:r>
            <a:r>
              <a:rPr lang="en-GB" i="1" dirty="0" err="1"/>
              <a:t>im</a:t>
            </a:r>
            <a:r>
              <a:rPr lang="en-GB" i="1" dirty="0"/>
              <a:t>)polite, bold, modest, cruel, cowardly, crazy</a:t>
            </a:r>
            <a:endParaRPr lang="en-IL" dirty="0"/>
          </a:p>
        </p:txBody>
      </p:sp>
      <p:sp>
        <p:nvSpPr>
          <p:cNvPr id="2" name="TextBox 1">
            <a:extLst>
              <a:ext uri="{FF2B5EF4-FFF2-40B4-BE49-F238E27FC236}">
                <a16:creationId xmlns:a16="http://schemas.microsoft.com/office/drawing/2014/main" id="{AFA8AE1A-270C-1AA5-14E2-5B751BBC107C}"/>
              </a:ext>
            </a:extLst>
          </p:cNvPr>
          <p:cNvSpPr txBox="1"/>
          <p:nvPr/>
        </p:nvSpPr>
        <p:spPr>
          <a:xfrm>
            <a:off x="6096000" y="2454145"/>
            <a:ext cx="5484117" cy="4431983"/>
          </a:xfrm>
          <a:prstGeom prst="rect">
            <a:avLst/>
          </a:prstGeom>
          <a:noFill/>
        </p:spPr>
        <p:txBody>
          <a:bodyPr wrap="square" rtlCol="0">
            <a:spAutoFit/>
          </a:bodyPr>
          <a:lstStyle/>
          <a:p>
            <a:r>
              <a:rPr lang="en-US" sz="2000" b="1" dirty="0"/>
              <a:t>Attitude control predicates	 </a:t>
            </a:r>
            <a:endParaRPr lang="en-IL" sz="2000" b="1" dirty="0"/>
          </a:p>
          <a:p>
            <a:endParaRPr lang="en-GB" sz="2000" u="sng" dirty="0"/>
          </a:p>
          <a:p>
            <a:r>
              <a:rPr lang="en-GB" sz="2000" b="1" dirty="0" err="1">
                <a:solidFill>
                  <a:srgbClr val="00B0F0"/>
                </a:solidFill>
              </a:rPr>
              <a:t>Factive</a:t>
            </a:r>
            <a:r>
              <a:rPr lang="en-GB" sz="2000" dirty="0"/>
              <a:t>	</a:t>
            </a:r>
            <a:br>
              <a:rPr lang="en-GB" sz="2000" dirty="0"/>
            </a:br>
            <a:r>
              <a:rPr lang="en-GB" i="1" dirty="0"/>
              <a:t>glad, sad, regret, like, dislike, hate, loath, surprised, shocked, sorry, forget/remember (+gerund). </a:t>
            </a:r>
            <a:endParaRPr lang="en-GB" dirty="0"/>
          </a:p>
          <a:p>
            <a:r>
              <a:rPr lang="en-GB" sz="2000" b="1" dirty="0">
                <a:solidFill>
                  <a:srgbClr val="00B0F0"/>
                </a:solidFill>
              </a:rPr>
              <a:t>Propositional</a:t>
            </a:r>
            <a:br>
              <a:rPr lang="en-GB" sz="2000" b="1" i="1" dirty="0">
                <a:solidFill>
                  <a:srgbClr val="00B0F0"/>
                </a:solidFill>
              </a:rPr>
            </a:br>
            <a:r>
              <a:rPr lang="en-GB" i="1" dirty="0"/>
              <a:t>believe, think, suppose, imagine, say, claim, assert, affirm, declare, deny.</a:t>
            </a:r>
          </a:p>
          <a:p>
            <a:r>
              <a:rPr lang="en-GB" sz="2000" b="1" dirty="0">
                <a:solidFill>
                  <a:srgbClr val="00B0F0"/>
                </a:solidFill>
              </a:rPr>
              <a:t>Desiderative</a:t>
            </a:r>
            <a:r>
              <a:rPr lang="en-GB" sz="2000" i="1" dirty="0"/>
              <a:t>	</a:t>
            </a:r>
            <a:br>
              <a:rPr lang="en-GB" sz="2000" i="1" dirty="0"/>
            </a:br>
            <a:r>
              <a:rPr lang="en-GB" i="1" dirty="0"/>
              <a:t>want, prefer, yearn, arrange, hope, afraid, refuse, agree, plan, aspire, decide, intend, resolve, strive, demand, promise, choose, tell, offer, order, eager, ready.</a:t>
            </a:r>
            <a:r>
              <a:rPr lang="en-GB" dirty="0"/>
              <a:t>	</a:t>
            </a:r>
            <a:br>
              <a:rPr lang="en-GB" dirty="0"/>
            </a:br>
            <a:r>
              <a:rPr lang="en-GB" sz="2000" b="1" dirty="0">
                <a:solidFill>
                  <a:srgbClr val="00B0F0"/>
                </a:solidFill>
              </a:rPr>
              <a:t>Interrogative</a:t>
            </a:r>
            <a:r>
              <a:rPr lang="en-GB" sz="2000" dirty="0"/>
              <a:t>	</a:t>
            </a:r>
            <a:br>
              <a:rPr lang="en-GB" sz="2000" i="1" dirty="0"/>
            </a:br>
            <a:r>
              <a:rPr lang="en-GB" i="1" dirty="0"/>
              <a:t>wonder, ask, find out, interrogate, inquire, contemplate, deliberate, guess, grasp, understand, know, unclear.</a:t>
            </a:r>
            <a:endParaRPr lang="en-IL" dirty="0"/>
          </a:p>
        </p:txBody>
      </p:sp>
    </p:spTree>
    <p:extLst>
      <p:ext uri="{BB962C8B-B14F-4D97-AF65-F5344CB8AC3E}">
        <p14:creationId xmlns:p14="http://schemas.microsoft.com/office/powerpoint/2010/main" val="876737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B364B-C540-98CF-F98F-2DEA6FD7F1F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C7A5EFE-A6B3-13E8-18DC-E7DB487842C7}"/>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Semantic </a:t>
            </a:r>
            <a:r>
              <a:rPr lang="en-US" sz="4000" b="1" dirty="0">
                <a:solidFill>
                  <a:prstClr val="black"/>
                </a:solidFill>
                <a:latin typeface="Calibri" panose="020F0502020204030204"/>
              </a:rPr>
              <a:t>hallmarks of attitude complements</a:t>
            </a:r>
            <a:endParaRPr kumimoji="0" lang="en-IL" sz="40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A46F493C-0FAF-81D0-B073-3AA95D74EC85}"/>
              </a:ext>
            </a:extLst>
          </p:cNvPr>
          <p:cNvSpPr>
            <a:spLocks noGrp="1"/>
          </p:cNvSpPr>
          <p:nvPr>
            <p:ph type="title"/>
          </p:nvPr>
        </p:nvSpPr>
        <p:spPr>
          <a:xfrm>
            <a:off x="183572" y="1101213"/>
            <a:ext cx="11649839" cy="5756787"/>
          </a:xfrm>
        </p:spPr>
        <p:txBody>
          <a:bodyPr anchor="t" anchorCtr="0">
            <a:noAutofit/>
          </a:bodyPr>
          <a:lstStyle/>
          <a:p>
            <a:pPr>
              <a:lnSpc>
                <a:spcPts val="2600"/>
              </a:lnSpc>
              <a:tabLst>
                <a:tab pos="347345" algn="l"/>
                <a:tab pos="685800" algn="l"/>
                <a:tab pos="1033145" algn="l"/>
                <a:tab pos="270510" algn="l"/>
                <a:tab pos="540385" algn="l"/>
                <a:tab pos="810260" algn="l"/>
                <a:tab pos="1371600" algn="l"/>
              </a:tabLst>
            </a:pPr>
            <a:r>
              <a:rPr lang="en-US" sz="1800" b="1" dirty="0">
                <a:latin typeface="+mn-lt"/>
              </a:rPr>
              <a:t>Existential commitment</a:t>
            </a:r>
            <a:br>
              <a:rPr lang="en-US" sz="1800" dirty="0">
                <a:latin typeface="+mn-lt"/>
              </a:rPr>
            </a:br>
            <a:r>
              <a:rPr lang="en-US" sz="1800" dirty="0">
                <a:latin typeface="+mn-lt"/>
              </a:rPr>
              <a:t>An indefinite DP carries an existence commitment (in the actual world) in a non-attitude complement but not in an attitude complement.</a:t>
            </a:r>
            <a:br>
              <a:rPr lang="en-US" sz="1800" dirty="0">
                <a:latin typeface="+mn-lt"/>
              </a:rPr>
            </a:br>
            <a:br>
              <a:rPr lang="en-US" sz="1800" dirty="0">
                <a:latin typeface="+mn-lt"/>
              </a:rPr>
            </a:br>
            <a:r>
              <a:rPr lang="en-US" sz="1800" dirty="0">
                <a:latin typeface="+mn-lt"/>
              </a:rPr>
              <a:t>17. a. # John dared/remembered/saw fit to ride a unicorn.		</a:t>
            </a:r>
            <a:r>
              <a:rPr lang="en-US" sz="1800" i="1" dirty="0">
                <a:solidFill>
                  <a:srgbClr val="FF0000"/>
                </a:solidFill>
                <a:latin typeface="+mn-lt"/>
              </a:rPr>
              <a:t>non-attitude</a:t>
            </a:r>
            <a:br>
              <a:rPr lang="en-US" sz="1800" dirty="0">
                <a:latin typeface="+mn-lt"/>
              </a:rPr>
            </a:br>
            <a:r>
              <a:rPr lang="en-US" sz="1800" dirty="0">
                <a:latin typeface="+mn-lt"/>
              </a:rPr>
              <a:t>      b. John wanted/refused/agreed to ride a unicorn.		</a:t>
            </a:r>
            <a:r>
              <a:rPr lang="en-US" sz="1800" i="1" dirty="0">
                <a:solidFill>
                  <a:srgbClr val="FF0000"/>
                </a:solidFill>
                <a:latin typeface="+mn-lt"/>
              </a:rPr>
              <a:t>attitude</a:t>
            </a:r>
            <a:br>
              <a:rPr lang="en-US" sz="1800" dirty="0">
                <a:latin typeface="+mn-lt"/>
              </a:rPr>
            </a:br>
            <a:r>
              <a:rPr lang="en-US" sz="1800" dirty="0">
                <a:latin typeface="+mn-lt"/>
              </a:rPr>
              <a:t>      c. # Mary forced John to ride a unicorn. 			</a:t>
            </a:r>
            <a:r>
              <a:rPr lang="en-US" sz="1800" i="1" dirty="0">
                <a:solidFill>
                  <a:srgbClr val="FF0000"/>
                </a:solidFill>
                <a:latin typeface="+mn-lt"/>
              </a:rPr>
              <a:t>non-attitude</a:t>
            </a:r>
            <a:br>
              <a:rPr lang="en-US" sz="1800" dirty="0">
                <a:latin typeface="+mn-lt"/>
              </a:rPr>
            </a:br>
            <a:r>
              <a:rPr lang="en-US" sz="1800" dirty="0">
                <a:latin typeface="+mn-lt"/>
              </a:rPr>
              <a:t>      d. Mary told/encouraged John to ride a unicorn. 		</a:t>
            </a:r>
            <a:r>
              <a:rPr lang="en-US" sz="1800" i="1" dirty="0">
                <a:solidFill>
                  <a:srgbClr val="FF0000"/>
                </a:solidFill>
                <a:latin typeface="+mn-lt"/>
              </a:rPr>
              <a:t>attitude</a:t>
            </a:r>
            <a:r>
              <a:rPr lang="en-US" sz="1800" dirty="0">
                <a:solidFill>
                  <a:srgbClr val="FF0000"/>
                </a:solidFill>
                <a:latin typeface="+mn-lt"/>
              </a:rPr>
              <a:t> </a:t>
            </a:r>
            <a:r>
              <a:rPr lang="en-US" sz="1800" dirty="0">
                <a:latin typeface="+mn-lt"/>
              </a:rPr>
              <a:t>		</a:t>
            </a:r>
            <a:br>
              <a:rPr lang="en-US" sz="1800" dirty="0">
                <a:latin typeface="+mn-lt"/>
              </a:rPr>
            </a:br>
            <a:br>
              <a:rPr lang="en-US" sz="1800" dirty="0">
                <a:latin typeface="+mn-lt"/>
              </a:rPr>
            </a:br>
            <a:r>
              <a:rPr lang="en-US" sz="1800" b="1" dirty="0">
                <a:latin typeface="+mn-lt"/>
              </a:rPr>
              <a:t>Referential opacity</a:t>
            </a:r>
            <a:br>
              <a:rPr lang="en-US" sz="1800" dirty="0">
                <a:latin typeface="+mn-lt"/>
              </a:rPr>
            </a:br>
            <a:r>
              <a:rPr lang="en-US" sz="1800" dirty="0">
                <a:latin typeface="+mn-lt"/>
              </a:rPr>
              <a:t>Definite DPs can be read </a:t>
            </a:r>
            <a:r>
              <a:rPr lang="en-US" sz="1800" i="1" dirty="0">
                <a:latin typeface="+mn-lt"/>
              </a:rPr>
              <a:t>de dicto </a:t>
            </a:r>
            <a:r>
              <a:rPr lang="en-US" sz="1800" dirty="0">
                <a:latin typeface="+mn-lt"/>
              </a:rPr>
              <a:t>in attitude complements (</a:t>
            </a:r>
            <a:r>
              <a:rPr lang="en-US" sz="1800" dirty="0">
                <a:latin typeface="+mn-lt"/>
                <a:sym typeface="Wingdings" panose="05000000000000000000" pitchFamily="2" charset="2"/>
              </a:rPr>
              <a:t> </a:t>
            </a:r>
            <a:r>
              <a:rPr lang="en-US" sz="1800" dirty="0">
                <a:latin typeface="+mn-lt"/>
              </a:rPr>
              <a:t>substitution affects truth conditions) but must be read </a:t>
            </a:r>
            <a:r>
              <a:rPr lang="en-US" sz="1800" i="1" dirty="0">
                <a:latin typeface="+mn-lt"/>
              </a:rPr>
              <a:t>de re </a:t>
            </a:r>
            <a:r>
              <a:rPr lang="en-US" sz="1800" dirty="0">
                <a:latin typeface="+mn-lt"/>
              </a:rPr>
              <a:t>in </a:t>
            </a:r>
            <a:r>
              <a:rPr lang="en-US" sz="1800" dirty="0" err="1">
                <a:latin typeface="+mn-lt"/>
              </a:rPr>
              <a:t>nonattitude</a:t>
            </a:r>
            <a:r>
              <a:rPr lang="en-US" sz="1800" dirty="0">
                <a:latin typeface="+mn-lt"/>
              </a:rPr>
              <a:t> complements. Suppose Ralph is the new boss:</a:t>
            </a:r>
            <a:br>
              <a:rPr lang="en-US" sz="1800" dirty="0">
                <a:latin typeface="+mn-lt"/>
              </a:rPr>
            </a:br>
            <a:br>
              <a:rPr lang="en-US" sz="1800" dirty="0">
                <a:latin typeface="+mn-lt"/>
              </a:rPr>
            </a:br>
            <a:r>
              <a:rPr lang="en-US" sz="1800" dirty="0">
                <a:latin typeface="+mn-lt"/>
              </a:rPr>
              <a:t>18. a. Bill started/neglected to talk to Ralph </a:t>
            </a:r>
            <a:r>
              <a:rPr lang="en-US" sz="1800" dirty="0">
                <a:latin typeface="+mn-lt"/>
                <a:sym typeface="Symbol" panose="05050102010706020507" pitchFamily="18" charset="2"/>
              </a:rPr>
              <a:t> </a:t>
            </a:r>
            <a:r>
              <a:rPr lang="en-US" sz="1800" dirty="0">
                <a:latin typeface="+mn-lt"/>
              </a:rPr>
              <a:t>Bill started/neglected to talk to the new boss		</a:t>
            </a:r>
            <a:r>
              <a:rPr lang="en-US" sz="1800" i="1" dirty="0">
                <a:solidFill>
                  <a:srgbClr val="FF0000"/>
                </a:solidFill>
                <a:latin typeface="+mn-lt"/>
              </a:rPr>
              <a:t> non-attitude</a:t>
            </a:r>
            <a:br>
              <a:rPr lang="en-US" sz="1800" dirty="0">
                <a:latin typeface="+mn-lt"/>
              </a:rPr>
            </a:br>
            <a:r>
              <a:rPr lang="en-US" sz="1800" dirty="0">
                <a:latin typeface="+mn-lt"/>
              </a:rPr>
              <a:t>      b. Jane planned/asked when to talk to Ralph </a:t>
            </a:r>
            <a:r>
              <a:rPr lang="en-US" sz="1800" dirty="0">
                <a:latin typeface="+mn-lt"/>
                <a:sym typeface="Symbol" panose="05050102010706020507" pitchFamily="18" charset="2"/>
              </a:rPr>
              <a:t> </a:t>
            </a:r>
            <a:r>
              <a:rPr lang="en-US" sz="1800" dirty="0">
                <a:latin typeface="+mn-lt"/>
              </a:rPr>
              <a:t>Jane planned/asked when to talk to the new boss	</a:t>
            </a:r>
            <a:r>
              <a:rPr lang="en-US" sz="1800" i="1" dirty="0">
                <a:solidFill>
                  <a:srgbClr val="FF0000"/>
                </a:solidFill>
                <a:latin typeface="+mn-lt"/>
              </a:rPr>
              <a:t> attitude</a:t>
            </a:r>
            <a:br>
              <a:rPr lang="en-US" sz="1800" dirty="0">
                <a:latin typeface="+mn-lt"/>
              </a:rPr>
            </a:br>
            <a:r>
              <a:rPr lang="en-US" sz="1800" dirty="0">
                <a:latin typeface="+mn-lt"/>
              </a:rPr>
              <a:t>      c. Jane compelled me to talk to Ralph </a:t>
            </a:r>
            <a:r>
              <a:rPr lang="en-US" sz="1800" dirty="0">
                <a:latin typeface="+mn-lt"/>
                <a:sym typeface="Symbol" panose="05050102010706020507" pitchFamily="18" charset="2"/>
              </a:rPr>
              <a:t> </a:t>
            </a:r>
            <a:r>
              <a:rPr lang="en-US" sz="1800" dirty="0">
                <a:latin typeface="+mn-lt"/>
              </a:rPr>
              <a:t>Jane compelled me to talk to the new boss			</a:t>
            </a:r>
            <a:r>
              <a:rPr lang="en-US" sz="1800" i="1" dirty="0">
                <a:solidFill>
                  <a:srgbClr val="FF0000"/>
                </a:solidFill>
                <a:latin typeface="+mn-lt"/>
              </a:rPr>
              <a:t> non-attitude</a:t>
            </a:r>
            <a:br>
              <a:rPr lang="en-US" sz="1800" dirty="0">
                <a:latin typeface="+mn-lt"/>
              </a:rPr>
            </a:br>
            <a:r>
              <a:rPr lang="en-US" sz="1800" dirty="0">
                <a:latin typeface="+mn-lt"/>
              </a:rPr>
              <a:t>      d. Jane requested me to talk to Ralph </a:t>
            </a:r>
            <a:r>
              <a:rPr lang="en-US" sz="1800" dirty="0">
                <a:latin typeface="+mn-lt"/>
                <a:sym typeface="Symbol" panose="05050102010706020507" pitchFamily="18" charset="2"/>
              </a:rPr>
              <a:t> </a:t>
            </a:r>
            <a:r>
              <a:rPr lang="en-US" sz="1800" dirty="0">
                <a:latin typeface="+mn-lt"/>
              </a:rPr>
              <a:t>Jane requested me to talk to the new boss			</a:t>
            </a:r>
            <a:r>
              <a:rPr lang="en-US" sz="1800" i="1" dirty="0">
                <a:solidFill>
                  <a:srgbClr val="FF0000"/>
                </a:solidFill>
                <a:latin typeface="+mn-lt"/>
              </a:rPr>
              <a:t> attitude</a:t>
            </a:r>
            <a:endParaRPr lang="en-IL" sz="1800" b="1" dirty="0">
              <a:latin typeface="+mn-lt"/>
            </a:endParaRPr>
          </a:p>
        </p:txBody>
      </p:sp>
      <p:sp>
        <p:nvSpPr>
          <p:cNvPr id="7" name="Slide Number Placeholder 6">
            <a:extLst>
              <a:ext uri="{FF2B5EF4-FFF2-40B4-BE49-F238E27FC236}">
                <a16:creationId xmlns:a16="http://schemas.microsoft.com/office/drawing/2014/main" id="{09274F77-E8EA-28B5-FABC-3C80413423FB}"/>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25DF194F-DE32-14A9-3055-892C2235A8D6}"/>
              </a:ext>
            </a:extLst>
          </p:cNvPr>
          <p:cNvCxnSpPr>
            <a:cxnSpLocks/>
          </p:cNvCxnSpPr>
          <p:nvPr/>
        </p:nvCxnSpPr>
        <p:spPr>
          <a:xfrm flipH="1">
            <a:off x="4823348" y="5823772"/>
            <a:ext cx="84380" cy="27488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9AF5016-70EA-D494-8515-21D5EC799605}"/>
              </a:ext>
            </a:extLst>
          </p:cNvPr>
          <p:cNvCxnSpPr>
            <a:cxnSpLocks/>
          </p:cNvCxnSpPr>
          <p:nvPr/>
        </p:nvCxnSpPr>
        <p:spPr>
          <a:xfrm flipH="1">
            <a:off x="4171879" y="6482827"/>
            <a:ext cx="84380" cy="27488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039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033A2-2150-DCFB-7C2E-4159C8B6F1A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627DD2A-F708-7773-F459-5C9FA33848A9}"/>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A dual theory (the TTC)</a:t>
            </a:r>
            <a:endParaRPr kumimoji="0" lang="en-IL" sz="40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5C5632F0-2EC8-5BA2-97D2-D4D7F2BE1764}"/>
              </a:ext>
            </a:extLst>
          </p:cNvPr>
          <p:cNvSpPr>
            <a:spLocks noGrp="1"/>
          </p:cNvSpPr>
          <p:nvPr>
            <p:ph type="title"/>
          </p:nvPr>
        </p:nvSpPr>
        <p:spPr>
          <a:xfrm>
            <a:off x="183572" y="1101213"/>
            <a:ext cx="11649839" cy="5756787"/>
          </a:xfrm>
        </p:spPr>
        <p:txBody>
          <a:bodyPr anchor="t" anchorCtr="0">
            <a:noAutofit/>
          </a:bodyPr>
          <a:lstStyle/>
          <a:p>
            <a:pPr>
              <a:lnSpc>
                <a:spcPts val="3000"/>
              </a:lnSpc>
              <a:tabLst>
                <a:tab pos="347345" algn="l"/>
                <a:tab pos="685800" algn="l"/>
                <a:tab pos="1033145" algn="l"/>
                <a:tab pos="270510" algn="l"/>
                <a:tab pos="540385" algn="l"/>
                <a:tab pos="810260" algn="l"/>
                <a:tab pos="1371600" algn="l"/>
              </a:tabLst>
            </a:pPr>
            <a:r>
              <a:rPr lang="en-US" sz="2000">
                <a:latin typeface="+mn-lt"/>
              </a:rPr>
              <a:t>That there are </a:t>
            </a:r>
            <a:r>
              <a:rPr lang="en-US" sz="2000" b="1">
                <a:latin typeface="+mn-lt"/>
              </a:rPr>
              <a:t>two types of OC</a:t>
            </a:r>
            <a:r>
              <a:rPr lang="en-US" sz="2000">
                <a:latin typeface="+mn-lt"/>
              </a:rPr>
              <a:t> is an old idea (Rosenbaum 1967, Chomsky &amp; Lasnik 1977, Williams 1980, 1992, Bresnan 1982, Wurmbrand 2002). The split has been a central theme in my own work (Landau 2000, 2004, 2008), and crystalized in the Two-tiered Theory of Control (</a:t>
            </a:r>
            <a:r>
              <a:rPr lang="en-US" sz="2000" b="1">
                <a:latin typeface="+mn-lt"/>
              </a:rPr>
              <a:t>TTC</a:t>
            </a:r>
            <a:r>
              <a:rPr lang="en-US" sz="2000">
                <a:latin typeface="+mn-lt"/>
              </a:rPr>
              <a:t>, Landau 2015, 2021, 2024). </a:t>
            </a:r>
            <a:br>
              <a:rPr lang="en-US" sz="2000">
                <a:latin typeface="+mn-lt"/>
              </a:rPr>
            </a:br>
            <a:br>
              <a:rPr lang="en-US" sz="2000">
                <a:latin typeface="+mn-lt"/>
              </a:rPr>
            </a:br>
            <a:r>
              <a:rPr lang="en-US" sz="2000" b="1">
                <a:solidFill>
                  <a:srgbClr val="FF0000"/>
                </a:solidFill>
                <a:latin typeface="+mn-lt"/>
              </a:rPr>
              <a:t>Predicative clause</a:t>
            </a:r>
            <a:br>
              <a:rPr lang="en-US" sz="2000">
                <a:solidFill>
                  <a:srgbClr val="FF0000"/>
                </a:solidFill>
                <a:latin typeface="+mn-lt"/>
              </a:rPr>
            </a:br>
            <a:r>
              <a:rPr lang="en-US" sz="2000">
                <a:sym typeface="Wingdings" panose="05000000000000000000" pitchFamily="2" charset="2"/>
              </a:rPr>
              <a:t></a:t>
            </a:r>
            <a:r>
              <a:rPr lang="en-US" sz="2000">
                <a:latin typeface="+mn-lt"/>
              </a:rPr>
              <a:t> Denotes an unsaturated predicate</a:t>
            </a:r>
            <a:br>
              <a:rPr lang="en-US" sz="2000">
                <a:latin typeface="+mn-lt"/>
              </a:rPr>
            </a:br>
            <a:r>
              <a:rPr lang="en-US" sz="2000">
                <a:sym typeface="Wingdings" panose="05000000000000000000" pitchFamily="2" charset="2"/>
              </a:rPr>
              <a:t></a:t>
            </a:r>
            <a:r>
              <a:rPr lang="en-US" sz="2000">
                <a:latin typeface="+mn-lt"/>
              </a:rPr>
              <a:t> Establishes control via predication</a:t>
            </a:r>
            <a:br>
              <a:rPr lang="en-US" sz="2000">
                <a:latin typeface="+mn-lt"/>
              </a:rPr>
            </a:br>
            <a:r>
              <a:rPr lang="en-US" sz="2000">
                <a:sym typeface="Wingdings" panose="05000000000000000000" pitchFamily="2" charset="2"/>
              </a:rPr>
              <a:t> </a:t>
            </a:r>
            <a:r>
              <a:rPr lang="en-US" sz="2000">
                <a:latin typeface="+mn-lt"/>
                <a:sym typeface="Wingdings" panose="05000000000000000000" pitchFamily="2" charset="2"/>
              </a:rPr>
              <a:t>Produces nonattitude OC </a:t>
            </a:r>
            <a:br>
              <a:rPr lang="en-US" sz="2000">
                <a:latin typeface="+mn-lt"/>
                <a:sym typeface="Wingdings" panose="05000000000000000000" pitchFamily="2" charset="2"/>
              </a:rPr>
            </a:br>
            <a:r>
              <a:rPr lang="en-US" sz="2000">
                <a:latin typeface="+mn-lt"/>
                <a:sym typeface="Wingdings" panose="05000000000000000000" pitchFamily="2" charset="2"/>
              </a:rPr>
              <a:t>    in complements and OC in adjuncts</a:t>
            </a:r>
            <a:br>
              <a:rPr lang="en-US" sz="2000">
                <a:latin typeface="+mn-lt"/>
              </a:rPr>
            </a:br>
            <a:br>
              <a:rPr lang="en-US" sz="2000">
                <a:latin typeface="+mn-lt"/>
              </a:rPr>
            </a:br>
            <a:r>
              <a:rPr lang="en-US" sz="2000" b="1">
                <a:solidFill>
                  <a:srgbClr val="FF0000"/>
                </a:solidFill>
                <a:latin typeface="+mn-lt"/>
              </a:rPr>
              <a:t>Propositional clause</a:t>
            </a:r>
            <a:br>
              <a:rPr lang="en-US" sz="2000">
                <a:solidFill>
                  <a:srgbClr val="FF0000"/>
                </a:solidFill>
              </a:rPr>
            </a:br>
            <a:r>
              <a:rPr lang="en-US" sz="2000">
                <a:sym typeface="Wingdings" panose="05000000000000000000" pitchFamily="2" charset="2"/>
              </a:rPr>
              <a:t></a:t>
            </a:r>
            <a:r>
              <a:rPr lang="en-US" sz="2000"/>
              <a:t> </a:t>
            </a:r>
            <a:r>
              <a:rPr lang="en-US" sz="2000">
                <a:latin typeface="+mn-lt"/>
              </a:rPr>
              <a:t>Denotes a saturated proposition</a:t>
            </a:r>
            <a:br>
              <a:rPr lang="en-US" sz="2000">
                <a:latin typeface="+mn-lt"/>
              </a:rPr>
            </a:br>
            <a:r>
              <a:rPr lang="en-US" sz="2000">
                <a:latin typeface="+mn-lt"/>
                <a:sym typeface="Wingdings" panose="05000000000000000000" pitchFamily="2" charset="2"/>
              </a:rPr>
              <a:t></a:t>
            </a:r>
            <a:r>
              <a:rPr lang="en-US" sz="2000">
                <a:latin typeface="+mn-lt"/>
              </a:rPr>
              <a:t> Establishes OC via logophoric anchoring</a:t>
            </a:r>
            <a:br>
              <a:rPr lang="en-US" sz="2000">
                <a:latin typeface="+mn-lt"/>
              </a:rPr>
            </a:br>
            <a:r>
              <a:rPr lang="en-US" sz="2000">
                <a:latin typeface="+mn-lt"/>
              </a:rPr>
              <a:t>   in complements (to be changed!), </a:t>
            </a:r>
            <a:br>
              <a:rPr lang="en-US" sz="2000">
                <a:latin typeface="+mn-lt"/>
              </a:rPr>
            </a:br>
            <a:r>
              <a:rPr lang="en-US" sz="2000">
                <a:latin typeface="+mn-lt"/>
              </a:rPr>
              <a:t>   and NOC in </a:t>
            </a:r>
            <a:r>
              <a:rPr lang="en-US" sz="2000">
                <a:latin typeface="+mn-lt"/>
                <a:sym typeface="Wingdings" panose="05000000000000000000" pitchFamily="2" charset="2"/>
              </a:rPr>
              <a:t>adjunct and subject clauses.</a:t>
            </a:r>
            <a:br>
              <a:rPr lang="en-US" sz="2000">
                <a:latin typeface="+mn-lt"/>
              </a:rPr>
            </a:br>
            <a:endParaRPr lang="en-IL" sz="2000" dirty="0">
              <a:solidFill>
                <a:srgbClr val="FF0000"/>
              </a:solidFill>
              <a:latin typeface="+mn-lt"/>
            </a:endParaRPr>
          </a:p>
        </p:txBody>
      </p:sp>
      <p:sp>
        <p:nvSpPr>
          <p:cNvPr id="7" name="Slide Number Placeholder 6">
            <a:extLst>
              <a:ext uri="{FF2B5EF4-FFF2-40B4-BE49-F238E27FC236}">
                <a16:creationId xmlns:a16="http://schemas.microsoft.com/office/drawing/2014/main" id="{CF6685F4-5B56-BE7B-BEC2-83E94243FB75}"/>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9521C93-FB57-809D-3BCC-4EFAE946D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3040" y="2415540"/>
            <a:ext cx="5989320" cy="4160520"/>
          </a:xfrm>
          <a:prstGeom prst="rect">
            <a:avLst/>
          </a:prstGeom>
          <a:noFill/>
        </p:spPr>
      </p:pic>
    </p:spTree>
    <p:extLst>
      <p:ext uri="{BB962C8B-B14F-4D97-AF65-F5344CB8AC3E}">
        <p14:creationId xmlns:p14="http://schemas.microsoft.com/office/powerpoint/2010/main" val="3268519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4F04D-839D-52C3-0C8A-732DEF8943C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E2934DD-204F-E511-065F-B68704CC7F17}"/>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First tier: Predicative control</a:t>
            </a:r>
            <a:endParaRPr kumimoji="0" lang="en-IL" sz="40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B2C0A0B8-0F85-9A16-F53D-D202F86B4607}"/>
              </a:ext>
            </a:extLst>
          </p:cNvPr>
          <p:cNvSpPr>
            <a:spLocks noGrp="1"/>
          </p:cNvSpPr>
          <p:nvPr>
            <p:ph type="title"/>
          </p:nvPr>
        </p:nvSpPr>
        <p:spPr>
          <a:xfrm>
            <a:off x="183572" y="1101213"/>
            <a:ext cx="11649839" cy="5756787"/>
          </a:xfrm>
        </p:spPr>
        <p:txBody>
          <a:bodyPr anchor="t" anchorCtr="0">
            <a:noAutofit/>
          </a:bodyPr>
          <a:lstStyle/>
          <a:p>
            <a:pPr>
              <a:lnSpc>
                <a:spcPts val="3000"/>
              </a:lnSpc>
              <a:tabLst>
                <a:tab pos="347345" algn="l"/>
                <a:tab pos="685800" algn="l"/>
                <a:tab pos="1033145" algn="l"/>
                <a:tab pos="270510" algn="l"/>
                <a:tab pos="540385" algn="l"/>
                <a:tab pos="810260" algn="l"/>
                <a:tab pos="1371600" algn="l"/>
              </a:tabLst>
            </a:pPr>
            <a:r>
              <a:rPr lang="en-US" sz="2000">
                <a:latin typeface="+mn-lt"/>
              </a:rPr>
              <a:t>Crosslinguistically, non-attitude complements (modal, aspectual, implicative) are </a:t>
            </a:r>
            <a:r>
              <a:rPr lang="en-US" sz="2000">
                <a:solidFill>
                  <a:srgbClr val="00B0F0"/>
                </a:solidFill>
                <a:latin typeface="+mn-lt"/>
              </a:rPr>
              <a:t>semantically simpler </a:t>
            </a:r>
            <a:r>
              <a:rPr lang="en-US" sz="2000">
                <a:latin typeface="+mn-lt"/>
              </a:rPr>
              <a:t>and </a:t>
            </a:r>
            <a:r>
              <a:rPr lang="en-US" sz="2000">
                <a:solidFill>
                  <a:srgbClr val="00B0F0"/>
                </a:solidFill>
                <a:latin typeface="+mn-lt"/>
              </a:rPr>
              <a:t>syntactically smaller </a:t>
            </a:r>
            <a:r>
              <a:rPr lang="en-US" sz="2000">
                <a:latin typeface="+mn-lt"/>
              </a:rPr>
              <a:t>(Wurmbrand &amp; Lohninger 2023). They denote an </a:t>
            </a:r>
            <a:r>
              <a:rPr lang="en-US" sz="2000" i="1">
                <a:latin typeface="+mn-lt"/>
              </a:rPr>
              <a:t>Event </a:t>
            </a:r>
            <a:r>
              <a:rPr lang="en-US" sz="2000">
                <a:latin typeface="+mn-lt"/>
              </a:rPr>
              <a:t>and are often reduced to bare VPs with no structural subject (restructuring). Alternatively, they may project TP or even CP but their PRO subject does not saturate the predicate and simply serves as a </a:t>
            </a:r>
            <a:r>
              <a:rPr lang="en-US" sz="2000">
                <a:latin typeface="+mn-lt"/>
                <a:sym typeface="Symbol" panose="05050102010706020507" pitchFamily="18" charset="2"/>
              </a:rPr>
              <a:t>-abstractor.</a:t>
            </a:r>
            <a:br>
              <a:rPr lang="en-US" sz="2000">
                <a:latin typeface="+mn-lt"/>
                <a:sym typeface="Symbol" panose="05050102010706020507" pitchFamily="18" charset="2"/>
              </a:rPr>
            </a:br>
            <a:br>
              <a:rPr lang="en-US" sz="2000">
                <a:latin typeface="+mn-lt"/>
                <a:sym typeface="Symbol" panose="05050102010706020507" pitchFamily="18" charset="2"/>
              </a:rPr>
            </a:br>
            <a:r>
              <a:rPr lang="en-US" sz="2000">
                <a:latin typeface="+mn-lt"/>
                <a:sym typeface="Symbol" panose="05050102010706020507" pitchFamily="18" charset="2"/>
              </a:rPr>
              <a:t>Bill managed…		      </a:t>
            </a:r>
            <a:r>
              <a:rPr lang="en-US" sz="2000">
                <a:sym typeface="Symbol" panose="05050102010706020507" pitchFamily="18" charset="2"/>
              </a:rPr>
              <a:t> </a:t>
            </a:r>
            <a:r>
              <a:rPr lang="en-US" sz="2000">
                <a:solidFill>
                  <a:srgbClr val="00B0F0"/>
                </a:solidFill>
                <a:latin typeface="+mn-lt"/>
                <a:sym typeface="Symbol" panose="05050102010706020507" pitchFamily="18" charset="2"/>
              </a:rPr>
              <a:t>x.open(x,the door)</a:t>
            </a:r>
            <a:br>
              <a:rPr lang="en-US" sz="2000">
                <a:solidFill>
                  <a:srgbClr val="00B0F0"/>
                </a:solidFill>
                <a:latin typeface="+mn-lt"/>
                <a:sym typeface="Symbol" panose="05050102010706020507" pitchFamily="18" charset="2"/>
              </a:rPr>
            </a:br>
            <a:br>
              <a:rPr lang="en-US" sz="2000">
                <a:latin typeface="+mn-lt"/>
                <a:sym typeface="Symbol" panose="05050102010706020507" pitchFamily="18" charset="2"/>
              </a:rPr>
            </a:br>
            <a:br>
              <a:rPr lang="en-US" sz="2000">
                <a:latin typeface="+mn-lt"/>
                <a:sym typeface="Symbol" panose="05050102010706020507" pitchFamily="18" charset="2"/>
              </a:rPr>
            </a:br>
            <a:br>
              <a:rPr lang="en-US" sz="2000">
                <a:latin typeface="+mn-lt"/>
                <a:sym typeface="Symbol" panose="05050102010706020507" pitchFamily="18" charset="2"/>
              </a:rPr>
            </a:br>
            <a:br>
              <a:rPr lang="en-US" sz="2000">
                <a:latin typeface="+mn-lt"/>
                <a:sym typeface="Symbol" panose="05050102010706020507" pitchFamily="18" charset="2"/>
              </a:rPr>
            </a:br>
            <a:br>
              <a:rPr lang="en-US" sz="2000">
                <a:latin typeface="+mn-lt"/>
                <a:sym typeface="Symbol" panose="05050102010706020507" pitchFamily="18" charset="2"/>
              </a:rPr>
            </a:br>
            <a:r>
              <a:rPr lang="en-US" sz="2000">
                <a:solidFill>
                  <a:srgbClr val="00B0F0"/>
                </a:solidFill>
                <a:sym typeface="Wingdings" panose="05000000000000000000" pitchFamily="2" charset="2"/>
              </a:rPr>
              <a:t></a:t>
            </a:r>
            <a:r>
              <a:rPr lang="en-US" sz="2000">
                <a:solidFill>
                  <a:srgbClr val="00B0F0"/>
                </a:solidFill>
                <a:latin typeface="+mn-lt"/>
                <a:sym typeface="Symbol" panose="05050102010706020507" pitchFamily="18" charset="2"/>
              </a:rPr>
              <a:t> No independent tense</a:t>
            </a:r>
            <a:br>
              <a:rPr lang="en-US" sz="2000">
                <a:solidFill>
                  <a:srgbClr val="00B0F0"/>
                </a:solidFill>
                <a:latin typeface="+mn-lt"/>
                <a:sym typeface="Symbol" panose="05050102010706020507" pitchFamily="18" charset="2"/>
              </a:rPr>
            </a:br>
            <a:r>
              <a:rPr lang="en-US" sz="2000">
                <a:solidFill>
                  <a:srgbClr val="00B0F0"/>
                </a:solidFill>
                <a:sym typeface="Wingdings" panose="05000000000000000000" pitchFamily="2" charset="2"/>
              </a:rPr>
              <a:t></a:t>
            </a:r>
            <a:r>
              <a:rPr lang="en-US" sz="2000">
                <a:solidFill>
                  <a:srgbClr val="00B0F0"/>
                </a:solidFill>
                <a:latin typeface="+mn-lt"/>
                <a:sym typeface="Symbol" panose="05050102010706020507" pitchFamily="18" charset="2"/>
              </a:rPr>
              <a:t> No shifting to “attitude worlds”</a:t>
            </a:r>
            <a:br>
              <a:rPr lang="en-US" sz="2000">
                <a:solidFill>
                  <a:srgbClr val="00B0F0"/>
                </a:solidFill>
                <a:latin typeface="+mn-lt"/>
                <a:sym typeface="Symbol" panose="05050102010706020507" pitchFamily="18" charset="2"/>
              </a:rPr>
            </a:br>
            <a:r>
              <a:rPr lang="en-US" sz="2000">
                <a:solidFill>
                  <a:srgbClr val="00B0F0"/>
                </a:solidFill>
                <a:sym typeface="Wingdings" panose="05000000000000000000" pitchFamily="2" charset="2"/>
              </a:rPr>
              <a:t> </a:t>
            </a:r>
            <a:r>
              <a:rPr lang="en-US" sz="2000">
                <a:solidFill>
                  <a:srgbClr val="00B0F0"/>
                </a:solidFill>
                <a:latin typeface="+mn-lt"/>
                <a:sym typeface="Symbol" panose="05050102010706020507" pitchFamily="18" charset="2"/>
              </a:rPr>
              <a:t>OC is stablished by direct predication </a:t>
            </a:r>
            <a:br>
              <a:rPr lang="en-US" sz="2000">
                <a:solidFill>
                  <a:srgbClr val="00B0F0"/>
                </a:solidFill>
                <a:latin typeface="+mn-lt"/>
                <a:sym typeface="Symbol" panose="05050102010706020507" pitchFamily="18" charset="2"/>
              </a:rPr>
            </a:br>
            <a:r>
              <a:rPr lang="en-US" sz="2000">
                <a:solidFill>
                  <a:srgbClr val="00B0F0"/>
                </a:solidFill>
                <a:latin typeface="+mn-lt"/>
                <a:sym typeface="Symbol" panose="05050102010706020507" pitchFamily="18" charset="2"/>
              </a:rPr>
              <a:t>   between the controller DP and the complement</a:t>
            </a:r>
            <a:br>
              <a:rPr lang="en-US" sz="2000">
                <a:solidFill>
                  <a:srgbClr val="00B0F0"/>
                </a:solidFill>
                <a:latin typeface="+mn-lt"/>
                <a:sym typeface="Symbol" panose="05050102010706020507" pitchFamily="18" charset="2"/>
              </a:rPr>
            </a:br>
            <a:endParaRPr lang="en-IL" sz="2000" dirty="0">
              <a:solidFill>
                <a:srgbClr val="00B0F0"/>
              </a:solidFill>
              <a:latin typeface="+mn-lt"/>
            </a:endParaRPr>
          </a:p>
        </p:txBody>
      </p:sp>
      <p:sp>
        <p:nvSpPr>
          <p:cNvPr id="7" name="Slide Number Placeholder 6">
            <a:extLst>
              <a:ext uri="{FF2B5EF4-FFF2-40B4-BE49-F238E27FC236}">
                <a16:creationId xmlns:a16="http://schemas.microsoft.com/office/drawing/2014/main" id="{129B8119-DF59-5123-03F5-CACF98708C6A}"/>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B6936D-EF8A-1C23-3278-CB98C6AC520A}"/>
              </a:ext>
            </a:extLst>
          </p:cNvPr>
          <p:cNvSpPr txBox="1"/>
          <p:nvPr/>
        </p:nvSpPr>
        <p:spPr>
          <a:xfrm>
            <a:off x="183573" y="3506718"/>
            <a:ext cx="4426528" cy="1438855"/>
          </a:xfrm>
          <a:prstGeom prst="rect">
            <a:avLst/>
          </a:prstGeom>
          <a:noFill/>
        </p:spPr>
        <p:txBody>
          <a:bodyPr wrap="square" rtlCol="0">
            <a:spAutoFit/>
          </a:bodyPr>
          <a:lstStyle/>
          <a:p>
            <a:pPr>
              <a:lnSpc>
                <a:spcPts val="2100"/>
              </a:lnSpc>
            </a:pPr>
            <a:r>
              <a:rPr lang="en-US"/>
              <a:t>                                   VP</a:t>
            </a:r>
            <a:r>
              <a:rPr lang="en-US" baseline="-25000"/>
              <a:t>&lt;e,&lt;s,t&gt;&gt;</a:t>
            </a:r>
            <a:br>
              <a:rPr lang="en-US"/>
            </a:br>
            <a:r>
              <a:rPr lang="en-US"/>
              <a:t>	          </a:t>
            </a:r>
            <a:r>
              <a:rPr lang="en-US">
                <a:latin typeface="ArborWin" panose="00000400000000000000" pitchFamily="2" charset="0"/>
              </a:rPr>
              <a:t>3</a:t>
            </a:r>
            <a:br>
              <a:rPr lang="en-US">
                <a:latin typeface="ArborWin" panose="00000400000000000000" pitchFamily="2" charset="0"/>
              </a:rPr>
            </a:br>
            <a:r>
              <a:rPr lang="en-US"/>
              <a:t>	   to open            DP</a:t>
            </a:r>
            <a:br>
              <a:rPr lang="en-US"/>
            </a:br>
            <a:r>
              <a:rPr lang="en-US">
                <a:latin typeface="ArborWin" panose="00000400000000000000" pitchFamily="2" charset="0"/>
              </a:rPr>
              <a:t>		   3</a:t>
            </a:r>
            <a:br>
              <a:rPr lang="en-US">
                <a:latin typeface="ArborWin" panose="00000400000000000000" pitchFamily="2" charset="0"/>
              </a:rPr>
            </a:br>
            <a:r>
              <a:rPr lang="en-US"/>
              <a:t>		the                door</a:t>
            </a:r>
            <a:endParaRPr lang="en-IL" dirty="0"/>
          </a:p>
        </p:txBody>
      </p:sp>
      <p:sp>
        <p:nvSpPr>
          <p:cNvPr id="4" name="TextBox 3">
            <a:extLst>
              <a:ext uri="{FF2B5EF4-FFF2-40B4-BE49-F238E27FC236}">
                <a16:creationId xmlns:a16="http://schemas.microsoft.com/office/drawing/2014/main" id="{3C63709A-6FDF-99F1-0BB0-0B5AA6DBB962}"/>
              </a:ext>
            </a:extLst>
          </p:cNvPr>
          <p:cNvSpPr txBox="1"/>
          <p:nvPr/>
        </p:nvSpPr>
        <p:spPr>
          <a:xfrm>
            <a:off x="6716040" y="3429000"/>
            <a:ext cx="5045653" cy="419100"/>
          </a:xfrm>
          <a:prstGeom prst="rect">
            <a:avLst/>
          </a:prstGeom>
          <a:noFill/>
        </p:spPr>
        <p:txBody>
          <a:bodyPr wrap="square" rtlCol="0">
            <a:spAutoFit/>
          </a:bodyPr>
          <a:lstStyle/>
          <a:p>
            <a:endParaRPr lang="en-IL" dirty="0"/>
          </a:p>
        </p:txBody>
      </p:sp>
      <p:sp>
        <p:nvSpPr>
          <p:cNvPr id="6" name="TextBox 5">
            <a:extLst>
              <a:ext uri="{FF2B5EF4-FFF2-40B4-BE49-F238E27FC236}">
                <a16:creationId xmlns:a16="http://schemas.microsoft.com/office/drawing/2014/main" id="{94D7C8AC-5FC6-D624-8310-4C0A57FF827E}"/>
              </a:ext>
            </a:extLst>
          </p:cNvPr>
          <p:cNvSpPr txBox="1"/>
          <p:nvPr/>
        </p:nvSpPr>
        <p:spPr>
          <a:xfrm>
            <a:off x="6644322" y="3209756"/>
            <a:ext cx="5189089" cy="3593291"/>
          </a:xfrm>
          <a:prstGeom prst="rect">
            <a:avLst/>
          </a:prstGeom>
          <a:noFill/>
        </p:spPr>
        <p:txBody>
          <a:bodyPr wrap="square" rtlCol="0">
            <a:spAutoFit/>
          </a:bodyPr>
          <a:lstStyle/>
          <a:p>
            <a:pPr>
              <a:lnSpc>
                <a:spcPts val="2100"/>
              </a:lnSpc>
            </a:pPr>
            <a:r>
              <a:rPr lang="en-US"/>
              <a:t>             TP</a:t>
            </a:r>
            <a:r>
              <a:rPr lang="en-US" baseline="-25000"/>
              <a:t>&lt;e,&lt;s,t&gt;&gt;</a:t>
            </a:r>
            <a:br>
              <a:rPr lang="en-US"/>
            </a:br>
            <a:r>
              <a:rPr lang="en-US"/>
              <a:t>     </a:t>
            </a:r>
            <a:r>
              <a:rPr lang="en-US">
                <a:latin typeface="ArborWin" panose="00000400000000000000" pitchFamily="2" charset="0"/>
              </a:rPr>
              <a:t>3</a:t>
            </a:r>
            <a:endParaRPr lang="en-US"/>
          </a:p>
          <a:p>
            <a:pPr>
              <a:lnSpc>
                <a:spcPts val="2100"/>
              </a:lnSpc>
            </a:pPr>
            <a:r>
              <a:rPr lang="en-US"/>
              <a:t>PRO=[</a:t>
            </a:r>
            <a:r>
              <a:rPr lang="en-US">
                <a:sym typeface="Symbol" panose="05050102010706020507" pitchFamily="18" charset="2"/>
              </a:rPr>
              <a:t>x]</a:t>
            </a:r>
            <a:r>
              <a:rPr lang="en-US"/>
              <a:t>	       T’</a:t>
            </a:r>
          </a:p>
          <a:p>
            <a:pPr>
              <a:lnSpc>
                <a:spcPts val="2100"/>
              </a:lnSpc>
            </a:pPr>
            <a:r>
              <a:rPr lang="en-US">
                <a:latin typeface="ArborWin" panose="00000400000000000000" pitchFamily="2" charset="0"/>
              </a:rPr>
              <a:t>	3</a:t>
            </a:r>
            <a:endParaRPr lang="en-US"/>
          </a:p>
          <a:p>
            <a:pPr>
              <a:lnSpc>
                <a:spcPts val="2100"/>
              </a:lnSpc>
            </a:pPr>
            <a:r>
              <a:rPr lang="en-US"/>
              <a:t>               to	  </a:t>
            </a:r>
            <a:r>
              <a:rPr lang="en-US" i="1"/>
              <a:t>v</a:t>
            </a:r>
            <a:r>
              <a:rPr lang="en-US"/>
              <a:t>P</a:t>
            </a:r>
          </a:p>
          <a:p>
            <a:pPr>
              <a:lnSpc>
                <a:spcPts val="2100"/>
              </a:lnSpc>
            </a:pPr>
            <a:r>
              <a:rPr lang="en-US"/>
              <a:t>	            </a:t>
            </a:r>
            <a:r>
              <a:rPr lang="en-US">
                <a:latin typeface="ArborWin" panose="00000400000000000000" pitchFamily="2" charset="0"/>
              </a:rPr>
              <a:t>3</a:t>
            </a:r>
            <a:br>
              <a:rPr lang="en-US"/>
            </a:br>
            <a:r>
              <a:rPr lang="en-US"/>
              <a:t>         	        </a:t>
            </a:r>
            <a:r>
              <a:rPr lang="en-US" strike="sngStrike"/>
              <a:t>PRO</a:t>
            </a:r>
            <a:r>
              <a:rPr lang="en-US"/>
              <a:t>=x            </a:t>
            </a:r>
            <a:r>
              <a:rPr lang="en-US" i="1"/>
              <a:t>v</a:t>
            </a:r>
            <a:r>
              <a:rPr lang="en-US"/>
              <a:t>’</a:t>
            </a:r>
            <a:br>
              <a:rPr lang="en-US"/>
            </a:br>
            <a:r>
              <a:rPr lang="en-US"/>
              <a:t>    </a:t>
            </a:r>
            <a:r>
              <a:rPr lang="en-US">
                <a:latin typeface="ArborWin" panose="00000400000000000000" pitchFamily="2" charset="0"/>
              </a:rPr>
              <a:t> 		     3</a:t>
            </a:r>
            <a:br>
              <a:rPr lang="en-US"/>
            </a:br>
            <a:r>
              <a:rPr lang="en-US"/>
              <a:t>		    </a:t>
            </a:r>
            <a:r>
              <a:rPr lang="en-US" i="1"/>
              <a:t>v</a:t>
            </a:r>
            <a:r>
              <a:rPr lang="en-US"/>
              <a:t>                  VP</a:t>
            </a:r>
            <a:br>
              <a:rPr lang="en-US"/>
            </a:br>
            <a:r>
              <a:rPr lang="en-US"/>
              <a:t>	                	                </a:t>
            </a:r>
            <a:r>
              <a:rPr lang="en-US">
                <a:latin typeface="ArborWin" panose="00000400000000000000" pitchFamily="2" charset="0"/>
              </a:rPr>
              <a:t>3</a:t>
            </a:r>
            <a:br>
              <a:rPr lang="en-US">
                <a:latin typeface="ArborWin" panose="00000400000000000000" pitchFamily="2" charset="0"/>
              </a:rPr>
            </a:br>
            <a:r>
              <a:rPr lang="en-US"/>
              <a:t>	             	            open             DP</a:t>
            </a:r>
            <a:br>
              <a:rPr lang="en-US"/>
            </a:br>
            <a:r>
              <a:rPr lang="en-US">
                <a:latin typeface="ArborWin" panose="00000400000000000000" pitchFamily="2" charset="0"/>
              </a:rPr>
              <a:t>		                         3</a:t>
            </a:r>
            <a:br>
              <a:rPr lang="en-US">
                <a:latin typeface="ArborWin" panose="00000400000000000000" pitchFamily="2" charset="0"/>
              </a:rPr>
            </a:br>
            <a:r>
              <a:rPr lang="en-US"/>
              <a:t>		         	      the               door</a:t>
            </a:r>
            <a:endParaRPr lang="en-IL" dirty="0"/>
          </a:p>
        </p:txBody>
      </p:sp>
      <p:sp>
        <p:nvSpPr>
          <p:cNvPr id="8" name="Freeform: Shape 7">
            <a:extLst>
              <a:ext uri="{FF2B5EF4-FFF2-40B4-BE49-F238E27FC236}">
                <a16:creationId xmlns:a16="http://schemas.microsoft.com/office/drawing/2014/main" id="{97514AD7-30F1-A6F9-0D8C-8805224EA703}"/>
              </a:ext>
            </a:extLst>
          </p:cNvPr>
          <p:cNvSpPr/>
          <p:nvPr/>
        </p:nvSpPr>
        <p:spPr>
          <a:xfrm>
            <a:off x="6847537" y="4080879"/>
            <a:ext cx="1324913" cy="1598827"/>
          </a:xfrm>
          <a:custGeom>
            <a:avLst/>
            <a:gdLst>
              <a:gd name="csX0" fmla="*/ 1324913 w 1324913"/>
              <a:gd name="csY0" fmla="*/ 1038225 h 1598827"/>
              <a:gd name="csX1" fmla="*/ 153338 w 1324913"/>
              <a:gd name="csY1" fmla="*/ 1552575 h 1598827"/>
              <a:gd name="csX2" fmla="*/ 48563 w 1324913"/>
              <a:gd name="csY2" fmla="*/ 0 h 1598827"/>
            </a:gdLst>
            <a:ahLst/>
            <a:cxnLst>
              <a:cxn ang="0">
                <a:pos x="csX0" y="csY0"/>
              </a:cxn>
              <a:cxn ang="0">
                <a:pos x="csX1" y="csY1"/>
              </a:cxn>
              <a:cxn ang="0">
                <a:pos x="csX2" y="csY2"/>
              </a:cxn>
            </a:cxnLst>
            <a:rect l="l" t="t" r="r" b="b"/>
            <a:pathLst>
              <a:path w="1324913" h="1598827">
                <a:moveTo>
                  <a:pt x="1324913" y="1038225"/>
                </a:moveTo>
                <a:cubicBezTo>
                  <a:pt x="845488" y="1381918"/>
                  <a:pt x="366063" y="1725612"/>
                  <a:pt x="153338" y="1552575"/>
                </a:cubicBezTo>
                <a:cubicBezTo>
                  <a:pt x="-59387" y="1379538"/>
                  <a:pt x="-5412" y="689769"/>
                  <a:pt x="48563" y="0"/>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4125889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0EFEA-3747-1D27-65FB-965236BB204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7BF083C-0B92-576A-6DF3-FB97C578290F}"/>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Second tier: Propositional control</a:t>
            </a:r>
            <a:endParaRPr kumimoji="0" lang="en-IL" sz="40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3BED4228-9051-A115-5D6E-5066422A88C7}"/>
              </a:ext>
            </a:extLst>
          </p:cNvPr>
          <p:cNvSpPr>
            <a:spLocks noGrp="1"/>
          </p:cNvSpPr>
          <p:nvPr>
            <p:ph type="title"/>
          </p:nvPr>
        </p:nvSpPr>
        <p:spPr>
          <a:xfrm>
            <a:off x="183572" y="1101213"/>
            <a:ext cx="11649839" cy="5756787"/>
          </a:xfrm>
        </p:spPr>
        <p:txBody>
          <a:bodyPr anchor="t" anchorCtr="0">
            <a:noAutofit/>
          </a:bodyPr>
          <a:lstStyle/>
          <a:p>
            <a:pPr>
              <a:lnSpc>
                <a:spcPts val="3000"/>
              </a:lnSpc>
              <a:tabLst>
                <a:tab pos="347345" algn="l"/>
                <a:tab pos="685800" algn="l"/>
                <a:tab pos="1033145" algn="l"/>
                <a:tab pos="270510" algn="l"/>
                <a:tab pos="540385" algn="l"/>
                <a:tab pos="810260" algn="l"/>
                <a:tab pos="1371600" algn="l"/>
              </a:tabLst>
            </a:pPr>
            <a:br>
              <a:rPr lang="en-US" sz="2000">
                <a:latin typeface="+mn-lt"/>
                <a:sym typeface="Symbol" panose="05050102010706020507" pitchFamily="18" charset="2"/>
              </a:rPr>
            </a:br>
            <a:br>
              <a:rPr lang="en-US" sz="2000">
                <a:latin typeface="+mn-lt"/>
                <a:sym typeface="Symbol" panose="05050102010706020507" pitchFamily="18" charset="2"/>
              </a:rPr>
            </a:br>
            <a:br>
              <a:rPr lang="en-US" sz="2000">
                <a:latin typeface="+mn-lt"/>
                <a:sym typeface="Symbol" panose="05050102010706020507" pitchFamily="18" charset="2"/>
              </a:rPr>
            </a:br>
            <a:br>
              <a:rPr lang="en-US" sz="2000">
                <a:latin typeface="+mn-lt"/>
                <a:sym typeface="Symbol" panose="05050102010706020507" pitchFamily="18" charset="2"/>
              </a:rPr>
            </a:br>
            <a:br>
              <a:rPr lang="en-US" sz="2000">
                <a:solidFill>
                  <a:srgbClr val="00B0F0"/>
                </a:solidFill>
                <a:latin typeface="+mn-lt"/>
                <a:sym typeface="Symbol" panose="05050102010706020507" pitchFamily="18" charset="2"/>
              </a:rPr>
            </a:br>
            <a:endParaRPr lang="en-IL" sz="2000" dirty="0">
              <a:solidFill>
                <a:srgbClr val="00B0F0"/>
              </a:solidFill>
              <a:latin typeface="+mn-lt"/>
            </a:endParaRPr>
          </a:p>
        </p:txBody>
      </p:sp>
      <p:sp>
        <p:nvSpPr>
          <p:cNvPr id="7" name="Slide Number Placeholder 6">
            <a:extLst>
              <a:ext uri="{FF2B5EF4-FFF2-40B4-BE49-F238E27FC236}">
                <a16:creationId xmlns:a16="http://schemas.microsoft.com/office/drawing/2014/main" id="{DFFE5304-FFE1-8853-C4BC-76FFB783412D}"/>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8B427C0-6BBB-5924-739B-791C9DCB472C}"/>
              </a:ext>
            </a:extLst>
          </p:cNvPr>
          <p:cNvSpPr txBox="1"/>
          <p:nvPr/>
        </p:nvSpPr>
        <p:spPr>
          <a:xfrm>
            <a:off x="6716040" y="3429000"/>
            <a:ext cx="5045653" cy="419100"/>
          </a:xfrm>
          <a:prstGeom prst="rect">
            <a:avLst/>
          </a:prstGeom>
          <a:noFill/>
        </p:spPr>
        <p:txBody>
          <a:bodyPr wrap="square" rtlCol="0">
            <a:spAutoFit/>
          </a:bodyPr>
          <a:lstStyle/>
          <a:p>
            <a:endParaRPr lang="en-IL" dirty="0"/>
          </a:p>
        </p:txBody>
      </p:sp>
      <p:sp>
        <p:nvSpPr>
          <p:cNvPr id="6" name="TextBox 5">
            <a:extLst>
              <a:ext uri="{FF2B5EF4-FFF2-40B4-BE49-F238E27FC236}">
                <a16:creationId xmlns:a16="http://schemas.microsoft.com/office/drawing/2014/main" id="{75B6AE96-A69F-B59E-EF2A-0D72076E9E3E}"/>
              </a:ext>
            </a:extLst>
          </p:cNvPr>
          <p:cNvSpPr txBox="1"/>
          <p:nvPr/>
        </p:nvSpPr>
        <p:spPr>
          <a:xfrm>
            <a:off x="6334124" y="1198862"/>
            <a:ext cx="5674304" cy="4670509"/>
          </a:xfrm>
          <a:prstGeom prst="rect">
            <a:avLst/>
          </a:prstGeom>
          <a:noFill/>
        </p:spPr>
        <p:txBody>
          <a:bodyPr wrap="square" rtlCol="0">
            <a:spAutoFit/>
          </a:bodyPr>
          <a:lstStyle/>
          <a:p>
            <a:pPr>
              <a:lnSpc>
                <a:spcPts val="2100"/>
              </a:lnSpc>
            </a:pPr>
            <a:r>
              <a:rPr lang="en-US"/>
              <a:t>             CP</a:t>
            </a:r>
            <a:r>
              <a:rPr lang="en-US" baseline="-25000"/>
              <a:t>&lt;s,t&gt;</a:t>
            </a:r>
            <a:endParaRPr lang="en-US"/>
          </a:p>
          <a:p>
            <a:pPr>
              <a:lnSpc>
                <a:spcPts val="2100"/>
              </a:lnSpc>
            </a:pPr>
            <a:r>
              <a:rPr lang="en-US">
                <a:latin typeface="ArborWin" panose="00000400000000000000" pitchFamily="2" charset="0"/>
              </a:rPr>
              <a:t>     3</a:t>
            </a:r>
            <a:endParaRPr lang="en-US"/>
          </a:p>
          <a:p>
            <a:pPr>
              <a:lnSpc>
                <a:spcPts val="2100"/>
              </a:lnSpc>
            </a:pPr>
            <a:r>
              <a:rPr lang="en-US"/>
              <a:t>  </a:t>
            </a:r>
            <a:r>
              <a:rPr lang="en-US" i="1"/>
              <a:t>pro</a:t>
            </a:r>
            <a:r>
              <a:rPr lang="en-US" i="1" baseline="-25000"/>
              <a:t>LOG</a:t>
            </a:r>
            <a:r>
              <a:rPr lang="en-US"/>
              <a:t>   	       C’</a:t>
            </a:r>
          </a:p>
          <a:p>
            <a:pPr>
              <a:lnSpc>
                <a:spcPts val="2100"/>
              </a:lnSpc>
            </a:pPr>
            <a:r>
              <a:rPr lang="en-US">
                <a:latin typeface="ArborWin" panose="00000400000000000000" pitchFamily="2" charset="0"/>
              </a:rPr>
              <a:t>               3</a:t>
            </a:r>
            <a:endParaRPr lang="en-US"/>
          </a:p>
          <a:p>
            <a:pPr>
              <a:lnSpc>
                <a:spcPts val="2100"/>
              </a:lnSpc>
            </a:pPr>
            <a:r>
              <a:rPr lang="en-US"/>
              <a:t>              C	                 TP</a:t>
            </a:r>
            <a:r>
              <a:rPr lang="en-US" baseline="-25000"/>
              <a:t>&lt;e,&lt;s,t&gt;&gt;</a:t>
            </a:r>
            <a:br>
              <a:rPr lang="en-US"/>
            </a:br>
            <a:r>
              <a:rPr lang="en-US"/>
              <a:t>                           </a:t>
            </a:r>
            <a:r>
              <a:rPr lang="en-US">
                <a:latin typeface="ArborWin" panose="00000400000000000000" pitchFamily="2" charset="0"/>
              </a:rPr>
              <a:t>3</a:t>
            </a:r>
            <a:endParaRPr lang="en-US"/>
          </a:p>
          <a:p>
            <a:pPr>
              <a:lnSpc>
                <a:spcPts val="2100"/>
              </a:lnSpc>
            </a:pPr>
            <a:r>
              <a:rPr lang="en-US"/>
              <a:t>	   PRO=[</a:t>
            </a:r>
            <a:r>
              <a:rPr lang="en-US">
                <a:sym typeface="Symbol" panose="05050102010706020507" pitchFamily="18" charset="2"/>
              </a:rPr>
              <a:t>x]         </a:t>
            </a:r>
            <a:r>
              <a:rPr lang="en-US"/>
              <a:t>T’</a:t>
            </a:r>
          </a:p>
          <a:p>
            <a:pPr>
              <a:lnSpc>
                <a:spcPts val="2100"/>
              </a:lnSpc>
            </a:pPr>
            <a:r>
              <a:rPr lang="en-US">
                <a:latin typeface="ArborWin" panose="00000400000000000000" pitchFamily="2" charset="0"/>
              </a:rPr>
              <a:t>		  3</a:t>
            </a:r>
            <a:endParaRPr lang="en-US"/>
          </a:p>
          <a:p>
            <a:pPr>
              <a:lnSpc>
                <a:spcPts val="2100"/>
              </a:lnSpc>
            </a:pPr>
            <a:r>
              <a:rPr lang="en-US"/>
              <a:t>                                  to	   </a:t>
            </a:r>
            <a:r>
              <a:rPr lang="en-US" i="1"/>
              <a:t>v</a:t>
            </a:r>
            <a:r>
              <a:rPr lang="en-US"/>
              <a:t>P</a:t>
            </a:r>
          </a:p>
          <a:p>
            <a:pPr>
              <a:lnSpc>
                <a:spcPts val="2100"/>
              </a:lnSpc>
            </a:pPr>
            <a:r>
              <a:rPr lang="en-US"/>
              <a:t>	            	            </a:t>
            </a:r>
            <a:r>
              <a:rPr lang="en-US">
                <a:latin typeface="ArborWin" panose="00000400000000000000" pitchFamily="2" charset="0"/>
              </a:rPr>
              <a:t>3</a:t>
            </a:r>
            <a:br>
              <a:rPr lang="en-US"/>
            </a:br>
            <a:r>
              <a:rPr lang="en-US"/>
              <a:t>         	        	       </a:t>
            </a:r>
            <a:r>
              <a:rPr lang="en-US" strike="sngStrike"/>
              <a:t>PRO</a:t>
            </a:r>
            <a:r>
              <a:rPr lang="en-US"/>
              <a:t>=x            </a:t>
            </a:r>
            <a:r>
              <a:rPr lang="en-US" i="1"/>
              <a:t>v</a:t>
            </a:r>
            <a:r>
              <a:rPr lang="en-US"/>
              <a:t>’</a:t>
            </a:r>
            <a:br>
              <a:rPr lang="en-US"/>
            </a:br>
            <a:r>
              <a:rPr lang="en-US"/>
              <a:t>    </a:t>
            </a:r>
            <a:r>
              <a:rPr lang="en-US">
                <a:latin typeface="ArborWin" panose="00000400000000000000" pitchFamily="2" charset="0"/>
              </a:rPr>
              <a:t> 		                    3</a:t>
            </a:r>
            <a:br>
              <a:rPr lang="en-US"/>
            </a:br>
            <a:r>
              <a:rPr lang="en-US"/>
              <a:t>		    	  </a:t>
            </a:r>
            <a:r>
              <a:rPr lang="en-US" i="1"/>
              <a:t>v</a:t>
            </a:r>
            <a:r>
              <a:rPr lang="en-US"/>
              <a:t>                  VP</a:t>
            </a:r>
            <a:br>
              <a:rPr lang="en-US"/>
            </a:br>
            <a:r>
              <a:rPr lang="en-US"/>
              <a:t>	                	                	              </a:t>
            </a:r>
            <a:r>
              <a:rPr lang="en-US">
                <a:latin typeface="ArborWin" panose="00000400000000000000" pitchFamily="2" charset="0"/>
              </a:rPr>
              <a:t>3</a:t>
            </a:r>
            <a:br>
              <a:rPr lang="en-US">
                <a:latin typeface="ArborWin" panose="00000400000000000000" pitchFamily="2" charset="0"/>
              </a:rPr>
            </a:br>
            <a:r>
              <a:rPr lang="en-US"/>
              <a:t>	             	            	         open             DP</a:t>
            </a:r>
            <a:br>
              <a:rPr lang="en-US"/>
            </a:br>
            <a:r>
              <a:rPr lang="en-US">
                <a:latin typeface="ArborWin" panose="00000400000000000000" pitchFamily="2" charset="0"/>
              </a:rPr>
              <a:t>		                         	      3</a:t>
            </a:r>
            <a:br>
              <a:rPr lang="en-US">
                <a:latin typeface="ArborWin" panose="00000400000000000000" pitchFamily="2" charset="0"/>
              </a:rPr>
            </a:br>
            <a:r>
              <a:rPr lang="en-US"/>
              <a:t>		         	      	   the               door</a:t>
            </a:r>
            <a:endParaRPr lang="en-IL" dirty="0"/>
          </a:p>
        </p:txBody>
      </p:sp>
      <p:sp>
        <p:nvSpPr>
          <p:cNvPr id="8" name="Freeform: Shape 7">
            <a:extLst>
              <a:ext uri="{FF2B5EF4-FFF2-40B4-BE49-F238E27FC236}">
                <a16:creationId xmlns:a16="http://schemas.microsoft.com/office/drawing/2014/main" id="{B917F11C-E4F1-38B1-F84A-58557C8B7389}"/>
              </a:ext>
            </a:extLst>
          </p:cNvPr>
          <p:cNvSpPr/>
          <p:nvPr/>
        </p:nvSpPr>
        <p:spPr>
          <a:xfrm>
            <a:off x="7568354" y="3180192"/>
            <a:ext cx="1324913" cy="1598827"/>
          </a:xfrm>
          <a:custGeom>
            <a:avLst/>
            <a:gdLst>
              <a:gd name="csX0" fmla="*/ 1324913 w 1324913"/>
              <a:gd name="csY0" fmla="*/ 1038225 h 1598827"/>
              <a:gd name="csX1" fmla="*/ 153338 w 1324913"/>
              <a:gd name="csY1" fmla="*/ 1552575 h 1598827"/>
              <a:gd name="csX2" fmla="*/ 48563 w 1324913"/>
              <a:gd name="csY2" fmla="*/ 0 h 1598827"/>
            </a:gdLst>
            <a:ahLst/>
            <a:cxnLst>
              <a:cxn ang="0">
                <a:pos x="csX0" y="csY0"/>
              </a:cxn>
              <a:cxn ang="0">
                <a:pos x="csX1" y="csY1"/>
              </a:cxn>
              <a:cxn ang="0">
                <a:pos x="csX2" y="csY2"/>
              </a:cxn>
            </a:cxnLst>
            <a:rect l="l" t="t" r="r" b="b"/>
            <a:pathLst>
              <a:path w="1324913" h="1598827">
                <a:moveTo>
                  <a:pt x="1324913" y="1038225"/>
                </a:moveTo>
                <a:cubicBezTo>
                  <a:pt x="845488" y="1381918"/>
                  <a:pt x="366063" y="1725612"/>
                  <a:pt x="153338" y="1552575"/>
                </a:cubicBezTo>
                <a:cubicBezTo>
                  <a:pt x="-59387" y="1379538"/>
                  <a:pt x="-5412" y="689769"/>
                  <a:pt x="48563" y="0"/>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5" name="TextBox 14">
            <a:extLst>
              <a:ext uri="{FF2B5EF4-FFF2-40B4-BE49-F238E27FC236}">
                <a16:creationId xmlns:a16="http://schemas.microsoft.com/office/drawing/2014/main" id="{2992DEA8-01D5-08EE-4D3B-E46C2169A999}"/>
              </a:ext>
            </a:extLst>
          </p:cNvPr>
          <p:cNvSpPr txBox="1"/>
          <p:nvPr/>
        </p:nvSpPr>
        <p:spPr>
          <a:xfrm>
            <a:off x="183571" y="1306443"/>
            <a:ext cx="6357452" cy="5449953"/>
          </a:xfrm>
          <a:prstGeom prst="rect">
            <a:avLst/>
          </a:prstGeom>
          <a:noFill/>
        </p:spPr>
        <p:txBody>
          <a:bodyPr wrap="square" rtlCol="0">
            <a:spAutoFit/>
          </a:bodyPr>
          <a:lstStyle/>
          <a:p>
            <a:pPr>
              <a:lnSpc>
                <a:spcPts val="3000"/>
              </a:lnSpc>
            </a:pPr>
            <a:r>
              <a:rPr lang="en-US" sz="2000" dirty="0"/>
              <a:t>				         Bill intended…</a:t>
            </a:r>
          </a:p>
          <a:p>
            <a:pPr>
              <a:lnSpc>
                <a:spcPts val="3000"/>
              </a:lnSpc>
            </a:pPr>
            <a:endParaRPr lang="en-US" sz="2000" dirty="0"/>
          </a:p>
          <a:p>
            <a:pPr>
              <a:lnSpc>
                <a:spcPts val="3000"/>
              </a:lnSpc>
            </a:pPr>
            <a:br>
              <a:rPr lang="en-US" sz="2000" dirty="0"/>
            </a:br>
            <a:r>
              <a:rPr lang="en-US" sz="2000" dirty="0"/>
              <a:t>Attitude complements denote </a:t>
            </a:r>
            <a:r>
              <a:rPr lang="en-US" sz="2000" i="1" dirty="0"/>
              <a:t>Situation</a:t>
            </a:r>
            <a:r>
              <a:rPr lang="en-US" sz="2000" dirty="0"/>
              <a:t> or </a:t>
            </a:r>
            <a:r>
              <a:rPr lang="en-US" sz="2000" i="1" dirty="0"/>
              <a:t>Proposition</a:t>
            </a:r>
            <a:r>
              <a:rPr lang="en-US" sz="2000" dirty="0"/>
              <a:t> </a:t>
            </a:r>
            <a:br>
              <a:rPr lang="en-US" sz="2000" dirty="0"/>
            </a:br>
            <a:r>
              <a:rPr lang="en-US" sz="2000" dirty="0"/>
              <a:t>and project a full CP. The TP property is predicated of a “perspectival/logophoric </a:t>
            </a:r>
            <a:r>
              <a:rPr lang="en-US" sz="2000" i="1" dirty="0"/>
              <a:t>pro</a:t>
            </a:r>
            <a:r>
              <a:rPr lang="en-US" sz="2000" dirty="0"/>
              <a:t>”, which gives rise to the special </a:t>
            </a:r>
            <a:r>
              <a:rPr lang="en-US" sz="2000" i="1" dirty="0"/>
              <a:t>de se </a:t>
            </a:r>
            <a:r>
              <a:rPr lang="en-US" sz="2000" dirty="0"/>
              <a:t>reading (see below). In the TTC, this interpretation is modeled via the (complex)  technology </a:t>
            </a:r>
            <a:br>
              <a:rPr lang="en-US" sz="2000" dirty="0"/>
            </a:br>
            <a:r>
              <a:rPr lang="en-US" sz="2000" dirty="0"/>
              <a:t>of </a:t>
            </a:r>
            <a:r>
              <a:rPr lang="en-US" sz="2000" i="1" dirty="0"/>
              <a:t>de re </a:t>
            </a:r>
            <a:r>
              <a:rPr lang="en-US" sz="2000" dirty="0"/>
              <a:t>ascriptions; In the new CESA, this will be </a:t>
            </a:r>
            <a:br>
              <a:rPr lang="en-US" sz="2000" dirty="0"/>
            </a:br>
            <a:r>
              <a:rPr lang="en-US" sz="2000" dirty="0"/>
              <a:t>changed to a shifted indexical analysis of </a:t>
            </a:r>
            <a:r>
              <a:rPr lang="en-US" sz="2000" i="1" dirty="0"/>
              <a:t>pro</a:t>
            </a:r>
            <a:r>
              <a:rPr lang="en-US" sz="2000" dirty="0"/>
              <a:t>. </a:t>
            </a:r>
          </a:p>
          <a:p>
            <a:pPr>
              <a:lnSpc>
                <a:spcPts val="3000"/>
              </a:lnSpc>
            </a:pPr>
            <a:endParaRPr lang="en-US" sz="2000" i="1" dirty="0"/>
          </a:p>
          <a:p>
            <a:pPr>
              <a:lnSpc>
                <a:spcPts val="3000"/>
              </a:lnSpc>
            </a:pPr>
            <a:r>
              <a:rPr lang="en-US" sz="2000" i="1" dirty="0">
                <a:sym typeface="Wingdings" panose="05000000000000000000" pitchFamily="2" charset="2"/>
              </a:rPr>
              <a:t> </a:t>
            </a:r>
            <a:r>
              <a:rPr lang="en-US" sz="2000" dirty="0">
                <a:sym typeface="Wingdings" panose="05000000000000000000" pitchFamily="2" charset="2"/>
              </a:rPr>
              <a:t>The control dependency is achieved in the semantics, but syntax registers it via </a:t>
            </a:r>
            <a:r>
              <a:rPr lang="en-US" sz="2000" dirty="0">
                <a:sym typeface="Symbol" panose="05050102010706020507" pitchFamily="18" charset="2"/>
              </a:rPr>
              <a:t>-Agree between </a:t>
            </a:r>
            <a:r>
              <a:rPr lang="en-US" sz="2000" i="1" dirty="0">
                <a:sym typeface="Symbol" panose="05050102010706020507" pitchFamily="18" charset="2"/>
              </a:rPr>
              <a:t>pro </a:t>
            </a:r>
            <a:r>
              <a:rPr lang="en-US" sz="2000" dirty="0">
                <a:sym typeface="Symbol" panose="05050102010706020507" pitchFamily="18" charset="2"/>
              </a:rPr>
              <a:t>and</a:t>
            </a:r>
            <a:r>
              <a:rPr lang="en-US" sz="2000" i="1" dirty="0">
                <a:sym typeface="Symbol" panose="05050102010706020507" pitchFamily="18" charset="2"/>
              </a:rPr>
              <a:t> </a:t>
            </a:r>
            <a:r>
              <a:rPr lang="en-US" sz="2000" dirty="0">
                <a:sym typeface="Symbol" panose="05050102010706020507" pitchFamily="18" charset="2"/>
              </a:rPr>
              <a:t>the controller.</a:t>
            </a:r>
            <a:r>
              <a:rPr lang="en-US" sz="2000" dirty="0"/>
              <a:t> </a:t>
            </a:r>
            <a:endParaRPr lang="en-IL" sz="2000" dirty="0"/>
          </a:p>
        </p:txBody>
      </p:sp>
      <p:cxnSp>
        <p:nvCxnSpPr>
          <p:cNvPr id="17" name="Straight Connector 16">
            <a:extLst>
              <a:ext uri="{FF2B5EF4-FFF2-40B4-BE49-F238E27FC236}">
                <a16:creationId xmlns:a16="http://schemas.microsoft.com/office/drawing/2014/main" id="{DD8E89E1-32D4-1625-A4A2-BF9CBE331403}"/>
              </a:ext>
            </a:extLst>
          </p:cNvPr>
          <p:cNvCxnSpPr/>
          <p:nvPr/>
        </p:nvCxnSpPr>
        <p:spPr>
          <a:xfrm>
            <a:off x="4600575" y="1714500"/>
            <a:ext cx="0" cy="219075"/>
          </a:xfrm>
          <a:prstGeom prst="line">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492ADC8-1739-042B-0C6F-E4556FE55028}"/>
              </a:ext>
            </a:extLst>
          </p:cNvPr>
          <p:cNvCxnSpPr/>
          <p:nvPr/>
        </p:nvCxnSpPr>
        <p:spPr>
          <a:xfrm>
            <a:off x="4605454" y="1940313"/>
            <a:ext cx="25647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120710A-3F1C-E19E-7357-D6DCC4C3137A}"/>
              </a:ext>
            </a:extLst>
          </p:cNvPr>
          <p:cNvSpPr txBox="1"/>
          <p:nvPr/>
        </p:nvSpPr>
        <p:spPr>
          <a:xfrm>
            <a:off x="4868321" y="1759885"/>
            <a:ext cx="914400" cy="338554"/>
          </a:xfrm>
          <a:prstGeom prst="rect">
            <a:avLst/>
          </a:prstGeom>
          <a:noFill/>
        </p:spPr>
        <p:txBody>
          <a:bodyPr wrap="square" rtlCol="0">
            <a:spAutoFit/>
          </a:bodyPr>
          <a:lstStyle/>
          <a:p>
            <a:r>
              <a:rPr lang="en-US" sz="1600" b="1">
                <a:solidFill>
                  <a:srgbClr val="FF0000"/>
                </a:solidFill>
              </a:rPr>
              <a:t>Agree</a:t>
            </a:r>
            <a:endParaRPr lang="en-IL" b="1">
              <a:solidFill>
                <a:srgbClr val="FF0000"/>
              </a:solidFill>
            </a:endParaRPr>
          </a:p>
        </p:txBody>
      </p:sp>
      <p:cxnSp>
        <p:nvCxnSpPr>
          <p:cNvPr id="21" name="Straight Connector 20">
            <a:extLst>
              <a:ext uri="{FF2B5EF4-FFF2-40B4-BE49-F238E27FC236}">
                <a16:creationId xmlns:a16="http://schemas.microsoft.com/office/drawing/2014/main" id="{50CEBE16-16A0-869A-2341-9C1561BD316F}"/>
              </a:ext>
            </a:extLst>
          </p:cNvPr>
          <p:cNvCxnSpPr>
            <a:cxnSpLocks/>
          </p:cNvCxnSpPr>
          <p:nvPr/>
        </p:nvCxnSpPr>
        <p:spPr>
          <a:xfrm>
            <a:off x="5526243" y="1940313"/>
            <a:ext cx="908011" cy="0"/>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6253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9BE1C-40C1-A3D9-1302-35820AFFBC3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DA6C882-45F7-95DE-AABA-AAA8194F55CC}"/>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endParaRPr kumimoji="0" lang="en-IL" sz="40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1C9197C1-2DEB-DC72-5EEA-463A19A2875C}"/>
              </a:ext>
            </a:extLst>
          </p:cNvPr>
          <p:cNvSpPr>
            <a:spLocks noGrp="1"/>
          </p:cNvSpPr>
          <p:nvPr>
            <p:ph type="title"/>
          </p:nvPr>
        </p:nvSpPr>
        <p:spPr>
          <a:xfrm>
            <a:off x="183572" y="1295401"/>
            <a:ext cx="11649839" cy="5562600"/>
          </a:xfrm>
        </p:spPr>
        <p:txBody>
          <a:bodyPr anchor="t" anchorCtr="0">
            <a:noAutofit/>
          </a:bodyPr>
          <a:lstStyle/>
          <a:p>
            <a:pPr>
              <a:lnSpc>
                <a:spcPts val="3000"/>
              </a:lnSpc>
              <a:tabLst>
                <a:tab pos="347345" algn="l"/>
                <a:tab pos="685800" algn="l"/>
                <a:tab pos="1033145" algn="l"/>
                <a:tab pos="270510" algn="l"/>
                <a:tab pos="540385" algn="l"/>
                <a:tab pos="810260" algn="l"/>
                <a:tab pos="1371600" algn="l"/>
              </a:tabLst>
            </a:pPr>
            <a:r>
              <a:rPr lang="en-US" sz="2000">
                <a:latin typeface="+mn-lt"/>
              </a:rPr>
              <a:t>Systematic differences distinguish between the two types of OC complements:</a:t>
            </a: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52CEA99C-2380-4994-D65B-2CD8572E0E70}"/>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DE629A8-30EB-159A-5CCA-8B0F6E343413}"/>
              </a:ext>
            </a:extLst>
          </p:cNvPr>
          <p:cNvSpPr txBox="1">
            <a:spLocks/>
          </p:cNvSpPr>
          <p:nvPr/>
        </p:nvSpPr>
        <p:spPr>
          <a:xfrm>
            <a:off x="187139" y="2320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4000" b="1" i="0" u="none" strike="noStrike" kern="1200" cap="none" spc="0" normalizeH="0" baseline="0" noProof="0">
                <a:ln>
                  <a:noFill/>
                </a:ln>
                <a:solidFill>
                  <a:prstClr val="black"/>
                </a:solidFill>
                <a:effectLst/>
                <a:uLnTx/>
                <a:uFillTx/>
                <a:latin typeface="Calibri" panose="020F0502020204030204"/>
                <a:ea typeface="+mj-ea"/>
                <a:cs typeface="+mj-cs"/>
              </a:rPr>
              <a:t>Empirical basis of the duality</a:t>
            </a:r>
            <a:endParaRPr kumimoji="0" lang="en-IL" sz="40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graphicFrame>
        <p:nvGraphicFramePr>
          <p:cNvPr id="4" name="Table 3">
            <a:extLst>
              <a:ext uri="{FF2B5EF4-FFF2-40B4-BE49-F238E27FC236}">
                <a16:creationId xmlns:a16="http://schemas.microsoft.com/office/drawing/2014/main" id="{BAF0C23C-8EB7-A614-28F1-FED22D729975}"/>
              </a:ext>
            </a:extLst>
          </p:cNvPr>
          <p:cNvGraphicFramePr>
            <a:graphicFrameLocks noGrp="1"/>
          </p:cNvGraphicFramePr>
          <p:nvPr>
            <p:extLst>
              <p:ext uri="{D42A27DB-BD31-4B8C-83A1-F6EECF244321}">
                <p14:modId xmlns:p14="http://schemas.microsoft.com/office/powerpoint/2010/main" val="3208458507"/>
              </p:ext>
            </p:extLst>
          </p:nvPr>
        </p:nvGraphicFramePr>
        <p:xfrm>
          <a:off x="285750" y="1908406"/>
          <a:ext cx="11649839" cy="1615845"/>
        </p:xfrm>
        <a:graphic>
          <a:graphicData uri="http://schemas.openxmlformats.org/drawingml/2006/table">
            <a:tbl>
              <a:tblPr firstRow="1" bandRow="1">
                <a:tableStyleId>{5C22544A-7EE6-4342-B048-85BDC9FD1C3A}</a:tableStyleId>
              </a:tblPr>
              <a:tblGrid>
                <a:gridCol w="2724150">
                  <a:extLst>
                    <a:ext uri="{9D8B030D-6E8A-4147-A177-3AD203B41FA5}">
                      <a16:colId xmlns:a16="http://schemas.microsoft.com/office/drawing/2014/main" val="652488144"/>
                    </a:ext>
                  </a:extLst>
                </a:gridCol>
                <a:gridCol w="1355617">
                  <a:extLst>
                    <a:ext uri="{9D8B030D-6E8A-4147-A177-3AD203B41FA5}">
                      <a16:colId xmlns:a16="http://schemas.microsoft.com/office/drawing/2014/main" val="2097404889"/>
                    </a:ext>
                  </a:extLst>
                </a:gridCol>
                <a:gridCol w="1533463">
                  <a:extLst>
                    <a:ext uri="{9D8B030D-6E8A-4147-A177-3AD203B41FA5}">
                      <a16:colId xmlns:a16="http://schemas.microsoft.com/office/drawing/2014/main" val="1986366291"/>
                    </a:ext>
                  </a:extLst>
                </a:gridCol>
                <a:gridCol w="1334680">
                  <a:extLst>
                    <a:ext uri="{9D8B030D-6E8A-4147-A177-3AD203B41FA5}">
                      <a16:colId xmlns:a16="http://schemas.microsoft.com/office/drawing/2014/main" val="3398067059"/>
                    </a:ext>
                  </a:extLst>
                </a:gridCol>
                <a:gridCol w="1373403">
                  <a:extLst>
                    <a:ext uri="{9D8B030D-6E8A-4147-A177-3AD203B41FA5}">
                      <a16:colId xmlns:a16="http://schemas.microsoft.com/office/drawing/2014/main" val="2731078427"/>
                    </a:ext>
                  </a:extLst>
                </a:gridCol>
                <a:gridCol w="1664263">
                  <a:extLst>
                    <a:ext uri="{9D8B030D-6E8A-4147-A177-3AD203B41FA5}">
                      <a16:colId xmlns:a16="http://schemas.microsoft.com/office/drawing/2014/main" val="2008644868"/>
                    </a:ext>
                  </a:extLst>
                </a:gridCol>
                <a:gridCol w="1664263">
                  <a:extLst>
                    <a:ext uri="{9D8B030D-6E8A-4147-A177-3AD203B41FA5}">
                      <a16:colId xmlns:a16="http://schemas.microsoft.com/office/drawing/2014/main" val="1292639624"/>
                    </a:ext>
                  </a:extLst>
                </a:gridCol>
              </a:tblGrid>
              <a:tr h="538615">
                <a:tc>
                  <a:txBody>
                    <a:bodyPr/>
                    <a:lstStyle/>
                    <a:p>
                      <a:endParaRPr lang="en-IL" b="1"/>
                    </a:p>
                  </a:txBody>
                  <a:tcPr/>
                </a:tc>
                <a:tc>
                  <a:txBody>
                    <a:bodyPr/>
                    <a:lstStyle/>
                    <a:p>
                      <a:r>
                        <a:rPr lang="en-US" b="1" i="1"/>
                        <a:t>De se</a:t>
                      </a:r>
                      <a:r>
                        <a:rPr lang="en-US" b="1"/>
                        <a:t>/</a:t>
                      </a:r>
                      <a:r>
                        <a:rPr lang="en-US" b="1" i="1"/>
                        <a:t>De te</a:t>
                      </a:r>
                      <a:endParaRPr lang="en-IL" b="1" i="1"/>
                    </a:p>
                  </a:txBody>
                  <a:tcPr/>
                </a:tc>
                <a:tc>
                  <a:txBody>
                    <a:bodyPr/>
                    <a:lstStyle/>
                    <a:p>
                      <a:r>
                        <a:rPr lang="en-US" b="1"/>
                        <a:t>Partial control</a:t>
                      </a:r>
                      <a:endParaRPr lang="en-IL" b="1"/>
                    </a:p>
                  </a:txBody>
                  <a:tcPr/>
                </a:tc>
                <a:tc>
                  <a:txBody>
                    <a:bodyPr/>
                    <a:lstStyle/>
                    <a:p>
                      <a:r>
                        <a:rPr lang="en-US" b="1"/>
                        <a:t>Split control</a:t>
                      </a:r>
                      <a:endParaRPr lang="en-IL" b="1"/>
                    </a:p>
                  </a:txBody>
                  <a:tcPr/>
                </a:tc>
                <a:tc>
                  <a:txBody>
                    <a:bodyPr/>
                    <a:lstStyle/>
                    <a:p>
                      <a:r>
                        <a:rPr lang="en-US" b="1"/>
                        <a:t>Control shift</a:t>
                      </a:r>
                      <a:endParaRPr lang="en-IL" b="1"/>
                    </a:p>
                  </a:txBody>
                  <a:tcPr/>
                </a:tc>
                <a:tc>
                  <a:txBody>
                    <a:bodyPr/>
                    <a:lstStyle/>
                    <a:p>
                      <a:r>
                        <a:rPr lang="en-US" b="1"/>
                        <a:t>Implicit control</a:t>
                      </a:r>
                      <a:endParaRPr lang="en-IL" b="1"/>
                    </a:p>
                  </a:txBody>
                  <a:tcPr/>
                </a:tc>
                <a:tc>
                  <a:txBody>
                    <a:bodyPr/>
                    <a:lstStyle/>
                    <a:p>
                      <a:r>
                        <a:rPr lang="en-US" b="1"/>
                        <a:t>Lexical subject</a:t>
                      </a:r>
                      <a:endParaRPr lang="en-IL" b="1"/>
                    </a:p>
                  </a:txBody>
                  <a:tcPr/>
                </a:tc>
                <a:extLst>
                  <a:ext uri="{0D108BD9-81ED-4DB2-BD59-A6C34878D82A}">
                    <a16:rowId xmlns:a16="http://schemas.microsoft.com/office/drawing/2014/main" val="2825993020"/>
                  </a:ext>
                </a:extLst>
              </a:tr>
              <a:tr h="538615">
                <a:tc>
                  <a:txBody>
                    <a:bodyPr/>
                    <a:lstStyle/>
                    <a:p>
                      <a:r>
                        <a:rPr lang="en-US" b="1"/>
                        <a:t>Predicative complement</a:t>
                      </a:r>
                      <a:endParaRPr lang="en-IL" b="1"/>
                    </a:p>
                  </a:txBody>
                  <a:tcPr/>
                </a:tc>
                <a:tc>
                  <a:txBody>
                    <a:bodyPr/>
                    <a:lstStyle/>
                    <a:p>
                      <a:pPr algn="ctr"/>
                      <a:r>
                        <a:rPr lang="en-IL" b="1">
                          <a:sym typeface="Symbol" panose="05050102010706020507" pitchFamily="18" charset="2"/>
                        </a:rPr>
                        <a:t></a:t>
                      </a:r>
                      <a:endParaRPr lang="en-IL" b="1"/>
                    </a:p>
                  </a:txBody>
                  <a:tcPr/>
                </a:tc>
                <a:tc>
                  <a:txBody>
                    <a:bodyPr/>
                    <a:lstStyle/>
                    <a:p>
                      <a:pPr algn="ctr"/>
                      <a:r>
                        <a:rPr lang="en-US" b="1"/>
                        <a:t>*</a:t>
                      </a:r>
                      <a:endParaRPr lang="en-IL" b="1"/>
                    </a:p>
                  </a:txBody>
                  <a:tcPr/>
                </a:tc>
                <a:tc>
                  <a:txBody>
                    <a:bodyPr/>
                    <a:lstStyle/>
                    <a:p>
                      <a:pPr algn="ctr"/>
                      <a:r>
                        <a:rPr lang="en-US" b="1"/>
                        <a:t>*</a:t>
                      </a:r>
                      <a:endParaRPr lang="en-IL" b="1"/>
                    </a:p>
                  </a:txBody>
                  <a:tcPr/>
                </a:tc>
                <a:tc>
                  <a:txBody>
                    <a:bodyPr/>
                    <a:lstStyle/>
                    <a:p>
                      <a:pPr algn="ctr"/>
                      <a:r>
                        <a:rPr lang="en-US" b="1"/>
                        <a:t>*</a:t>
                      </a:r>
                      <a:endParaRPr lang="en-IL" b="1"/>
                    </a:p>
                  </a:txBody>
                  <a:tcPr/>
                </a:tc>
                <a:tc>
                  <a:txBody>
                    <a:bodyPr/>
                    <a:lstStyle/>
                    <a:p>
                      <a:pPr algn="ctr"/>
                      <a:r>
                        <a:rPr lang="en-US" b="1"/>
                        <a:t>*</a:t>
                      </a:r>
                      <a:endParaRPr lang="en-IL" b="1"/>
                    </a:p>
                  </a:txBody>
                  <a:tcPr/>
                </a:tc>
                <a:tc>
                  <a:txBody>
                    <a:bodyPr/>
                    <a:lstStyle/>
                    <a:p>
                      <a:pPr algn="ctr"/>
                      <a:r>
                        <a:rPr lang="en-US" b="1"/>
                        <a:t>*</a:t>
                      </a:r>
                      <a:endParaRPr lang="en-IL" b="1"/>
                    </a:p>
                  </a:txBody>
                  <a:tcPr/>
                </a:tc>
                <a:extLst>
                  <a:ext uri="{0D108BD9-81ED-4DB2-BD59-A6C34878D82A}">
                    <a16:rowId xmlns:a16="http://schemas.microsoft.com/office/drawing/2014/main" val="706157516"/>
                  </a:ext>
                </a:extLst>
              </a:tr>
              <a:tr h="538615">
                <a:tc>
                  <a:txBody>
                    <a:bodyPr/>
                    <a:lstStyle/>
                    <a:p>
                      <a:r>
                        <a:rPr lang="en-US" b="1"/>
                        <a:t>Propositional complement</a:t>
                      </a:r>
                      <a:endParaRPr lang="en-IL" b="1"/>
                    </a:p>
                  </a:txBody>
                  <a:tcPr/>
                </a:tc>
                <a:tc>
                  <a:txBody>
                    <a:bodyPr/>
                    <a:lstStyle/>
                    <a:p>
                      <a:pPr algn="ctr"/>
                      <a:r>
                        <a:rPr lang="en-IL" b="1">
                          <a:sym typeface="Wingdings" panose="05000000000000000000" pitchFamily="2" charset="2"/>
                        </a:rPr>
                        <a:t></a:t>
                      </a:r>
                      <a:endParaRPr lang="en-IL" b="1"/>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L" b="1">
                          <a:sym typeface="Wingdings" panose="05000000000000000000" pitchFamily="2" charset="2"/>
                        </a:rPr>
                        <a:t></a:t>
                      </a:r>
                      <a:endParaRPr lang="en-IL" b="1"/>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L" b="1">
                          <a:sym typeface="Wingdings" panose="05000000000000000000" pitchFamily="2" charset="2"/>
                        </a:rPr>
                        <a:t></a:t>
                      </a:r>
                      <a:endParaRPr lang="en-IL" b="1"/>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L" b="1">
                          <a:sym typeface="Wingdings" panose="05000000000000000000" pitchFamily="2" charset="2"/>
                        </a:rPr>
                        <a:t></a:t>
                      </a:r>
                      <a:endParaRPr lang="en-IL" b="1"/>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L" b="1">
                          <a:sym typeface="Wingdings" panose="05000000000000000000" pitchFamily="2" charset="2"/>
                        </a:rPr>
                        <a:t></a:t>
                      </a:r>
                      <a:endParaRPr lang="en-IL" b="1"/>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L" b="1">
                          <a:sym typeface="Wingdings" panose="05000000000000000000" pitchFamily="2" charset="2"/>
                        </a:rPr>
                        <a:t></a:t>
                      </a:r>
                      <a:endParaRPr lang="en-IL" b="1"/>
                    </a:p>
                  </a:txBody>
                  <a:tcPr/>
                </a:tc>
                <a:extLst>
                  <a:ext uri="{0D108BD9-81ED-4DB2-BD59-A6C34878D82A}">
                    <a16:rowId xmlns:a16="http://schemas.microsoft.com/office/drawing/2014/main" val="3684469641"/>
                  </a:ext>
                </a:extLst>
              </a:tr>
            </a:tbl>
          </a:graphicData>
        </a:graphic>
      </p:graphicFrame>
      <p:sp>
        <p:nvSpPr>
          <p:cNvPr id="6" name="TextBox 5">
            <a:extLst>
              <a:ext uri="{FF2B5EF4-FFF2-40B4-BE49-F238E27FC236}">
                <a16:creationId xmlns:a16="http://schemas.microsoft.com/office/drawing/2014/main" id="{2759DC3F-D824-052E-5D97-6A4C6E583905}"/>
              </a:ext>
            </a:extLst>
          </p:cNvPr>
          <p:cNvSpPr txBox="1"/>
          <p:nvPr/>
        </p:nvSpPr>
        <p:spPr>
          <a:xfrm>
            <a:off x="234764" y="3614246"/>
            <a:ext cx="4337236" cy="2317301"/>
          </a:xfrm>
          <a:prstGeom prst="rect">
            <a:avLst/>
          </a:prstGeom>
          <a:noFill/>
        </p:spPr>
        <p:txBody>
          <a:bodyPr wrap="square" rtlCol="0">
            <a:spAutoFit/>
          </a:bodyPr>
          <a:lstStyle/>
          <a:p>
            <a:pPr>
              <a:lnSpc>
                <a:spcPts val="2500"/>
              </a:lnSpc>
            </a:pPr>
            <a:r>
              <a:rPr lang="en-US" b="1">
                <a:solidFill>
                  <a:srgbClr val="00B0F0"/>
                </a:solidFill>
              </a:rPr>
              <a:t>Split control</a:t>
            </a:r>
          </a:p>
          <a:p>
            <a:pPr>
              <a:lnSpc>
                <a:spcPts val="2500"/>
              </a:lnSpc>
            </a:pPr>
            <a:r>
              <a:rPr lang="en-US"/>
              <a:t>19. a. * Bill</a:t>
            </a:r>
            <a:r>
              <a:rPr lang="en-US" baseline="-25000"/>
              <a:t>i</a:t>
            </a:r>
            <a:r>
              <a:rPr lang="en-US"/>
              <a:t> forced/compelled George</a:t>
            </a:r>
            <a:r>
              <a:rPr lang="en-US" baseline="-25000"/>
              <a:t>j</a:t>
            </a:r>
            <a:r>
              <a:rPr lang="en-US"/>
              <a:t> </a:t>
            </a:r>
            <a:br>
              <a:rPr lang="en-US"/>
            </a:br>
            <a:r>
              <a:rPr lang="en-US"/>
              <a:t>              [PRO</a:t>
            </a:r>
            <a:r>
              <a:rPr lang="en-US" baseline="-25000"/>
              <a:t>i+j </a:t>
            </a:r>
            <a:r>
              <a:rPr lang="en-US"/>
              <a:t>to deal with themselves first]. </a:t>
            </a:r>
          </a:p>
          <a:p>
            <a:pPr>
              <a:lnSpc>
                <a:spcPts val="2500"/>
              </a:lnSpc>
            </a:pPr>
            <a:r>
              <a:rPr lang="en-US"/>
              <a:t>      b.     Bill</a:t>
            </a:r>
            <a:r>
              <a:rPr lang="en-US" baseline="-25000"/>
              <a:t>i</a:t>
            </a:r>
            <a:r>
              <a:rPr lang="en-US"/>
              <a:t> proposed to Mary</a:t>
            </a:r>
            <a:r>
              <a:rPr lang="en-US" baseline="-25000"/>
              <a:t>j</a:t>
            </a:r>
            <a:br>
              <a:rPr lang="en-US"/>
            </a:br>
            <a:r>
              <a:rPr lang="en-US"/>
              <a:t>              [PRO</a:t>
            </a:r>
            <a:r>
              <a:rPr lang="en-US" baseline="-25000"/>
              <a:t>i+j </a:t>
            </a:r>
            <a:r>
              <a:rPr lang="en-US"/>
              <a:t>to become partners].</a:t>
            </a:r>
            <a:br>
              <a:rPr lang="en-US"/>
            </a:br>
            <a:r>
              <a:rPr lang="en-US"/>
              <a:t>      c.     Mary</a:t>
            </a:r>
            <a:r>
              <a:rPr lang="en-US" baseline="-25000"/>
              <a:t>i</a:t>
            </a:r>
            <a:r>
              <a:rPr lang="en-US"/>
              <a:t> asked John</a:t>
            </a:r>
            <a:r>
              <a:rPr lang="en-US" baseline="-25000"/>
              <a:t>j</a:t>
            </a:r>
            <a:r>
              <a:rPr lang="en-US"/>
              <a:t> [whether </a:t>
            </a:r>
            <a:br>
              <a:rPr lang="en-US"/>
            </a:br>
            <a:r>
              <a:rPr lang="en-US"/>
              <a:t>              PRO</a:t>
            </a:r>
            <a:r>
              <a:rPr lang="en-US" baseline="-25000"/>
              <a:t>i+j </a:t>
            </a:r>
            <a:r>
              <a:rPr lang="en-US"/>
              <a:t>to get themselves a new car].</a:t>
            </a:r>
            <a:endParaRPr lang="en-IL" dirty="0"/>
          </a:p>
        </p:txBody>
      </p:sp>
      <p:sp>
        <p:nvSpPr>
          <p:cNvPr id="8" name="TextBox 7">
            <a:extLst>
              <a:ext uri="{FF2B5EF4-FFF2-40B4-BE49-F238E27FC236}">
                <a16:creationId xmlns:a16="http://schemas.microsoft.com/office/drawing/2014/main" id="{3E03EA26-F70D-14BD-88D9-488513BE458F}"/>
              </a:ext>
            </a:extLst>
          </p:cNvPr>
          <p:cNvSpPr txBox="1"/>
          <p:nvPr/>
        </p:nvSpPr>
        <p:spPr>
          <a:xfrm>
            <a:off x="4543426" y="3557096"/>
            <a:ext cx="7734299" cy="3247043"/>
          </a:xfrm>
          <a:prstGeom prst="rect">
            <a:avLst/>
          </a:prstGeom>
          <a:noFill/>
        </p:spPr>
        <p:txBody>
          <a:bodyPr wrap="square" rtlCol="0">
            <a:spAutoFit/>
          </a:bodyPr>
          <a:lstStyle/>
          <a:p>
            <a:pPr>
              <a:lnSpc>
                <a:spcPts val="3000"/>
              </a:lnSpc>
            </a:pPr>
            <a:r>
              <a:rPr lang="en-US" b="1">
                <a:solidFill>
                  <a:srgbClr val="00B0F0"/>
                </a:solidFill>
              </a:rPr>
              <a:t>Implicit control (PP-drop in Hebrew)</a:t>
            </a:r>
          </a:p>
          <a:p>
            <a:r>
              <a:rPr lang="en-US"/>
              <a:t>20. a. </a:t>
            </a:r>
            <a:r>
              <a:rPr lang="en-GB"/>
              <a:t>Gil kafa/hikša/hekel/hišpia </a:t>
            </a:r>
            <a:r>
              <a:rPr lang="en-GB">
                <a:solidFill>
                  <a:srgbClr val="FF0000"/>
                </a:solidFill>
              </a:rPr>
              <a:t>*(alay) </a:t>
            </a:r>
            <a:r>
              <a:rPr lang="en-GB"/>
              <a:t>le’hitpater etmol.</a:t>
            </a:r>
            <a:br>
              <a:rPr lang="en-GB"/>
            </a:br>
            <a:r>
              <a:rPr lang="en-GB"/>
              <a:t>           Gil compelled/made.it.difficult/easy/influenced *(on.me) to.quit yesterday</a:t>
            </a:r>
            <a:br>
              <a:rPr lang="en-GB"/>
            </a:br>
            <a:r>
              <a:rPr lang="en-GB"/>
              <a:t>           ‘Gil compelled / made it difficult for / made it  </a:t>
            </a:r>
            <a:br>
              <a:rPr lang="en-GB"/>
            </a:br>
            <a:r>
              <a:rPr lang="en-GB"/>
              <a:t>            easy for / influenced *(me) to quit yesterday.’     </a:t>
            </a:r>
            <a:br>
              <a:rPr lang="en-GB"/>
            </a:br>
            <a:r>
              <a:rPr lang="en-GB"/>
              <a:t>      b.</a:t>
            </a:r>
            <a:r>
              <a:rPr lang="en-US"/>
              <a:t> </a:t>
            </a:r>
            <a:r>
              <a:rPr lang="en-GB"/>
              <a:t>ha-menahel civa / pakad / asar / laxac</a:t>
            </a:r>
            <a:br>
              <a:rPr lang="en-GB"/>
            </a:br>
            <a:r>
              <a:rPr lang="en-GB"/>
              <a:t>           the-manager	ordered / commanded / prohibited / pressured</a:t>
            </a:r>
            <a:br>
              <a:rPr lang="en-GB"/>
            </a:br>
            <a:r>
              <a:rPr lang="en-GB"/>
              <a:t>           </a:t>
            </a:r>
            <a:r>
              <a:rPr lang="en-GB">
                <a:solidFill>
                  <a:srgbClr val="FF0000"/>
                </a:solidFill>
              </a:rPr>
              <a:t>(alay)</a:t>
            </a:r>
            <a:r>
              <a:rPr lang="en-GB"/>
              <a:t>     lešatef 	pe’ula 	ba-misrad. </a:t>
            </a:r>
            <a:br>
              <a:rPr lang="en-GB"/>
            </a:br>
            <a:r>
              <a:rPr lang="en-GB"/>
              <a:t>           (on.me) to.cooperate 	action 	in.the-office	</a:t>
            </a:r>
            <a:br>
              <a:rPr lang="en-GB"/>
            </a:br>
            <a:r>
              <a:rPr lang="en-GB"/>
              <a:t>           ‘The manager ordered / commanded / forbade / pressured (me)	</a:t>
            </a:r>
            <a:br>
              <a:rPr lang="en-GB"/>
            </a:br>
            <a:r>
              <a:rPr lang="en-GB"/>
              <a:t>            to cooperate in the office.’ 	</a:t>
            </a:r>
            <a:endParaRPr lang="en-IL"/>
          </a:p>
        </p:txBody>
      </p:sp>
    </p:spTree>
    <p:extLst>
      <p:ext uri="{BB962C8B-B14F-4D97-AF65-F5344CB8AC3E}">
        <p14:creationId xmlns:p14="http://schemas.microsoft.com/office/powerpoint/2010/main" val="1869114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panose="020F0502020204030204"/>
                <a:ea typeface="+mj-ea"/>
                <a:cs typeface="+mj-cs"/>
              </a:rPr>
              <a:t>Topics</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dirty="0">
                <a:latin typeface="+mn-lt"/>
                <a:sym typeface="Symbol" panose="05050102010706020507" pitchFamily="18" charset="2"/>
              </a:rPr>
              <a:t>  Arguments for a syntactic </a:t>
            </a:r>
            <a:r>
              <a:rPr lang="en-US" sz="2000" dirty="0" err="1">
                <a:latin typeface="+mn-lt"/>
                <a:sym typeface="Symbol" panose="05050102010706020507" pitchFamily="18" charset="2"/>
              </a:rPr>
              <a:t>controllee</a:t>
            </a:r>
            <a:r>
              <a:rPr lang="en-US" sz="2000" dirty="0">
                <a:latin typeface="+mn-lt"/>
                <a:sym typeface="Symbol" panose="05050102010706020507" pitchFamily="18" charset="2"/>
              </a:rPr>
              <a:t> (PRO)</a:t>
            </a:r>
            <a:br>
              <a:rPr lang="en-US" sz="2000" dirty="0">
                <a:latin typeface="+mn-lt"/>
                <a:sym typeface="Symbol" panose="05050102010706020507" pitchFamily="18" charset="2"/>
              </a:rPr>
            </a:br>
            <a:r>
              <a:rPr lang="en-US" sz="2000" dirty="0">
                <a:latin typeface="+mn-lt"/>
                <a:sym typeface="Symbol" panose="05050102010706020507" pitchFamily="18" charset="2"/>
              </a:rPr>
              <a:t>  The OC (Obligatory Control) signature</a:t>
            </a:r>
            <a:br>
              <a:rPr lang="en-US" sz="2000" dirty="0">
                <a:latin typeface="+mn-lt"/>
                <a:sym typeface="Symbol" panose="05050102010706020507" pitchFamily="18" charset="2"/>
              </a:rPr>
            </a:br>
            <a:r>
              <a:rPr lang="en-US" sz="2000" dirty="0">
                <a:latin typeface="+mn-lt"/>
                <a:sym typeface="Symbol" panose="05050102010706020507" pitchFamily="18" charset="2"/>
              </a:rPr>
              <a:t>  Lexical aspects and the limits of lexicalist theories</a:t>
            </a:r>
            <a:br>
              <a:rPr lang="en-US" sz="2000" dirty="0">
                <a:latin typeface="+mn-lt"/>
                <a:sym typeface="Symbol" panose="05050102010706020507" pitchFamily="18" charset="2"/>
              </a:rPr>
            </a:br>
            <a:r>
              <a:rPr lang="en-US" sz="2000" dirty="0">
                <a:latin typeface="+mn-lt"/>
                <a:sym typeface="Symbol" panose="05050102010706020507" pitchFamily="18" charset="2"/>
              </a:rPr>
              <a:t>  CESA – Control as Embedded Speech Act</a:t>
            </a:r>
            <a:br>
              <a:rPr lang="en-US" sz="2000" dirty="0">
                <a:latin typeface="+mn-lt"/>
                <a:sym typeface="Symbol" panose="05050102010706020507" pitchFamily="18" charset="2"/>
              </a:rPr>
            </a:br>
            <a:r>
              <a:rPr lang="en-US" sz="2000" dirty="0">
                <a:latin typeface="+mn-lt"/>
                <a:sym typeface="Symbol" panose="05050102010706020507" pitchFamily="18" charset="2"/>
              </a:rPr>
              <a:t>  The duality of OC: Attitude (propositional) vs. </a:t>
            </a:r>
            <a:r>
              <a:rPr lang="en-US" sz="2000" dirty="0" err="1">
                <a:latin typeface="+mn-lt"/>
                <a:sym typeface="Symbol" panose="05050102010706020507" pitchFamily="18" charset="2"/>
              </a:rPr>
              <a:t>nonattitude</a:t>
            </a:r>
            <a:r>
              <a:rPr lang="en-US" sz="2000" dirty="0">
                <a:latin typeface="+mn-lt"/>
                <a:sym typeface="Symbol" panose="05050102010706020507" pitchFamily="18" charset="2"/>
              </a:rPr>
              <a:t> (predicative) complements</a:t>
            </a:r>
            <a:br>
              <a:rPr lang="en-US" sz="2000" dirty="0">
                <a:latin typeface="+mn-lt"/>
                <a:sym typeface="Symbol" panose="05050102010706020507" pitchFamily="18" charset="2"/>
              </a:rPr>
            </a:br>
            <a:r>
              <a:rPr lang="en-US" sz="2000" dirty="0">
                <a:latin typeface="+mn-lt"/>
                <a:sym typeface="Symbol" panose="05050102010706020507" pitchFamily="18" charset="2"/>
              </a:rPr>
              <a:t>  The link to Direct </a:t>
            </a:r>
            <a:r>
              <a:rPr lang="en-US" sz="2000" dirty="0" err="1">
                <a:latin typeface="+mn-lt"/>
                <a:sym typeface="Symbol" panose="05050102010706020507" pitchFamily="18" charset="2"/>
              </a:rPr>
              <a:t>Discurse</a:t>
            </a:r>
            <a:r>
              <a:rPr lang="en-US" sz="2000" dirty="0">
                <a:latin typeface="+mn-lt"/>
                <a:sym typeface="Symbol" panose="05050102010706020507" pitchFamily="18" charset="2"/>
              </a:rPr>
              <a:t>: Postal’s (1970) insight</a:t>
            </a:r>
            <a:br>
              <a:rPr lang="en-US" sz="2000" dirty="0">
                <a:latin typeface="+mn-lt"/>
                <a:sym typeface="Symbol" panose="05050102010706020507" pitchFamily="18" charset="2"/>
              </a:rPr>
            </a:br>
            <a:r>
              <a:rPr lang="en-US" sz="2000" dirty="0">
                <a:latin typeface="+mn-lt"/>
                <a:sym typeface="Symbol" panose="05050102010706020507" pitchFamily="18" charset="2"/>
              </a:rPr>
              <a:t>   The </a:t>
            </a:r>
            <a:r>
              <a:rPr lang="en-US" sz="2000" i="1" dirty="0">
                <a:latin typeface="+mn-lt"/>
                <a:sym typeface="Symbol" panose="05050102010706020507" pitchFamily="18" charset="2"/>
              </a:rPr>
              <a:t>de se</a:t>
            </a:r>
            <a:r>
              <a:rPr lang="en-US" sz="2000" dirty="0">
                <a:latin typeface="+mn-lt"/>
                <a:sym typeface="Symbol" panose="05050102010706020507" pitchFamily="18" charset="2"/>
              </a:rPr>
              <a:t> property</a:t>
            </a:r>
            <a:br>
              <a:rPr lang="en-US" sz="2000" dirty="0">
                <a:latin typeface="+mn-lt"/>
                <a:sym typeface="Symbol" panose="05050102010706020507" pitchFamily="18" charset="2"/>
              </a:rPr>
            </a:br>
            <a:r>
              <a:rPr lang="en-US" sz="2000" dirty="0">
                <a:latin typeface="+mn-lt"/>
                <a:sym typeface="Symbol" panose="05050102010706020507" pitchFamily="18" charset="2"/>
              </a:rPr>
              <a:t>   Partial control</a:t>
            </a:r>
            <a:br>
              <a:rPr lang="en-US" sz="2000" dirty="0">
                <a:latin typeface="+mn-lt"/>
                <a:sym typeface="Symbol" panose="05050102010706020507" pitchFamily="18" charset="2"/>
              </a:rPr>
            </a:br>
            <a:r>
              <a:rPr lang="en-US" sz="2000" dirty="0">
                <a:latin typeface="+mn-lt"/>
                <a:sym typeface="Symbol" panose="05050102010706020507" pitchFamily="18" charset="2"/>
              </a:rPr>
              <a:t>   The role of Mood: Lessons from East Asian languages</a:t>
            </a:r>
            <a:br>
              <a:rPr lang="en-US" sz="2000" dirty="0">
                <a:latin typeface="+mn-lt"/>
                <a:sym typeface="Symbol" panose="05050102010706020507" pitchFamily="18" charset="2"/>
              </a:rPr>
            </a:br>
            <a:r>
              <a:rPr lang="en-US" sz="2000" dirty="0">
                <a:latin typeface="+mn-lt"/>
                <a:sym typeface="Symbol" panose="05050102010706020507" pitchFamily="18" charset="2"/>
              </a:rPr>
              <a:t>   A shifted indexical with the syntax of imposters</a:t>
            </a:r>
            <a:br>
              <a:rPr lang="en-US" sz="2000" dirty="0">
                <a:latin typeface="+mn-lt"/>
                <a:sym typeface="Symbol" panose="05050102010706020507" pitchFamily="18" charset="2"/>
              </a:rPr>
            </a:br>
            <a:r>
              <a:rPr lang="en-US" sz="2000" dirty="0">
                <a:latin typeface="+mn-lt"/>
                <a:sym typeface="Symbol" panose="05050102010706020507" pitchFamily="18" charset="2"/>
              </a:rPr>
              <a:t>   Agreement in OC and other “ghostly DP” constructions</a:t>
            </a:r>
            <a:br>
              <a:rPr lang="en-US" sz="2000" dirty="0">
                <a:latin typeface="+mn-lt"/>
                <a:sym typeface="Symbol" panose="05050102010706020507" pitchFamily="18" charset="2"/>
              </a:rPr>
            </a:br>
            <a:r>
              <a:rPr lang="en-US" sz="2000" dirty="0">
                <a:latin typeface="+mn-lt"/>
                <a:sym typeface="Symbol" panose="05050102010706020507" pitchFamily="18" charset="2"/>
              </a:rPr>
              <a:t>   Consequences: [+human] effect, implicit control</a:t>
            </a:r>
            <a:br>
              <a:rPr lang="en-US" sz="2000" dirty="0">
                <a:latin typeface="+mn-lt"/>
                <a:sym typeface="Symbol" panose="05050102010706020507" pitchFamily="18" charset="2"/>
              </a:rPr>
            </a:br>
            <a:r>
              <a:rPr lang="en-US" sz="2000" dirty="0">
                <a:latin typeface="+mn-lt"/>
                <a:sym typeface="Symbol" panose="05050102010706020507" pitchFamily="18" charset="2"/>
              </a:rPr>
              <a:t>   Open issues </a:t>
            </a:r>
            <a:endParaRPr lang="en-IL" sz="20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3673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498F3-4CD5-313D-8817-1AC5C50B0D7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DF5F4D5-D93E-7D17-5A2A-A30711161D30}"/>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a:solidFill>
                  <a:prstClr val="black"/>
                </a:solidFill>
                <a:latin typeface="Calibri" panose="020F0502020204030204"/>
              </a:rPr>
              <a:t>Embedded lexical subjects	</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CD1B42F5-91D3-6B94-08A8-C0758B572A26}"/>
              </a:ext>
            </a:extLst>
          </p:cNvPr>
          <p:cNvSpPr>
            <a:spLocks noGrp="1"/>
          </p:cNvSpPr>
          <p:nvPr>
            <p:ph type="title"/>
          </p:nvPr>
        </p:nvSpPr>
        <p:spPr>
          <a:xfrm>
            <a:off x="183572" y="1101213"/>
            <a:ext cx="11649839" cy="5756787"/>
          </a:xfrm>
        </p:spPr>
        <p:txBody>
          <a:bodyPr anchor="t" anchorCtr="0">
            <a:noAutofit/>
          </a:bodyPr>
          <a:lstStyle/>
          <a:p>
            <a:pPr>
              <a:lnSpc>
                <a:spcPts val="2900"/>
              </a:lnSpc>
              <a:tabLst>
                <a:tab pos="347345" algn="l"/>
                <a:tab pos="685800" algn="l"/>
                <a:tab pos="1033145" algn="l"/>
                <a:tab pos="270510" algn="l"/>
                <a:tab pos="540385" algn="l"/>
                <a:tab pos="810260" algn="l"/>
                <a:tab pos="1371600" algn="l"/>
              </a:tabLst>
            </a:pPr>
            <a:r>
              <a:rPr lang="en-US" sz="2000">
                <a:sym typeface="Wingdings" panose="05000000000000000000" pitchFamily="2" charset="2"/>
              </a:rPr>
              <a:t> </a:t>
            </a:r>
            <a:r>
              <a:rPr lang="en-US" sz="2000">
                <a:latin typeface="+mn-lt"/>
              </a:rPr>
              <a:t>OC attitude verbs </a:t>
            </a:r>
            <a:r>
              <a:rPr lang="en-US" sz="2000" b="1">
                <a:latin typeface="+mn-lt"/>
              </a:rPr>
              <a:t>universally accept</a:t>
            </a:r>
            <a:r>
              <a:rPr lang="en-US" sz="2000">
                <a:latin typeface="+mn-lt"/>
              </a:rPr>
              <a:t> an embedded lexical subject under the right syntactic conditions </a:t>
            </a:r>
            <a:br>
              <a:rPr lang="en-US" sz="2000">
                <a:latin typeface="+mn-lt"/>
              </a:rPr>
            </a:br>
            <a:r>
              <a:rPr lang="en-US" sz="2000">
                <a:latin typeface="+mn-lt"/>
              </a:rPr>
              <a:t>   (</a:t>
            </a:r>
            <a:r>
              <a:rPr lang="en-US" sz="2000" i="1">
                <a:latin typeface="+mn-lt"/>
              </a:rPr>
              <a:t>for</a:t>
            </a:r>
            <a:r>
              <a:rPr lang="en-US" sz="2000">
                <a:latin typeface="+mn-lt"/>
              </a:rPr>
              <a:t>-complementizer, finite complement). </a:t>
            </a:r>
            <a:br>
              <a:rPr lang="en-US" sz="2000">
                <a:latin typeface="+mn-lt"/>
              </a:rPr>
            </a:br>
            <a:r>
              <a:rPr lang="en-US" sz="2000">
                <a:sym typeface="Wingdings" panose="05000000000000000000" pitchFamily="2" charset="2"/>
              </a:rPr>
              <a:t> </a:t>
            </a:r>
            <a:r>
              <a:rPr lang="en-US" sz="2000">
                <a:latin typeface="+mn-lt"/>
              </a:rPr>
              <a:t>OC nonattitude complements </a:t>
            </a:r>
            <a:r>
              <a:rPr lang="en-US" sz="2000" b="1">
                <a:latin typeface="+mn-lt"/>
              </a:rPr>
              <a:t>universally</a:t>
            </a:r>
            <a:r>
              <a:rPr lang="en-US" sz="2000">
                <a:latin typeface="+mn-lt"/>
              </a:rPr>
              <a:t> </a:t>
            </a:r>
            <a:r>
              <a:rPr lang="en-US" sz="2000" b="1">
                <a:latin typeface="+mn-lt"/>
              </a:rPr>
              <a:t>reject </a:t>
            </a:r>
            <a:r>
              <a:rPr lang="en-US" sz="2000">
                <a:latin typeface="+mn-lt"/>
              </a:rPr>
              <a:t>an embedded lexical subject under any circumstance, and</a:t>
            </a:r>
            <a:br>
              <a:rPr lang="en-US" sz="2000">
                <a:latin typeface="+mn-lt"/>
              </a:rPr>
            </a:br>
            <a:r>
              <a:rPr lang="en-US" sz="2000">
                <a:latin typeface="+mn-lt"/>
              </a:rPr>
              <a:t>   reject finite complements (unless the language has no nonfinite option for expressesing OC).</a:t>
            </a:r>
            <a:br>
              <a:rPr lang="en-US" sz="2000">
                <a:latin typeface="+mn-lt"/>
              </a:rPr>
            </a:br>
            <a:br>
              <a:rPr lang="en-US" sz="200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E4B2F450-6FEE-3AF9-2DE7-3003E11C685D}"/>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4C07DB-FC9D-68E7-9AEE-A9F6A0994A32}"/>
              </a:ext>
            </a:extLst>
          </p:cNvPr>
          <p:cNvSpPr txBox="1"/>
          <p:nvPr/>
        </p:nvSpPr>
        <p:spPr>
          <a:xfrm>
            <a:off x="206188" y="2654439"/>
            <a:ext cx="5459940" cy="4240905"/>
          </a:xfrm>
          <a:prstGeom prst="rect">
            <a:avLst/>
          </a:prstGeom>
          <a:noFill/>
        </p:spPr>
        <p:txBody>
          <a:bodyPr wrap="square" rtlCol="0">
            <a:spAutoFit/>
          </a:bodyPr>
          <a:lstStyle/>
          <a:p>
            <a:pPr>
              <a:lnSpc>
                <a:spcPts val="2500"/>
              </a:lnSpc>
            </a:pPr>
            <a:r>
              <a:rPr lang="en-US" b="1">
                <a:solidFill>
                  <a:srgbClr val="FF0000"/>
                </a:solidFill>
              </a:rPr>
              <a:t>Non-attitude predicates</a:t>
            </a:r>
            <a:r>
              <a:rPr lang="en-US" b="1" dirty="0">
                <a:solidFill>
                  <a:srgbClr val="FF0000"/>
                </a:solidFill>
              </a:rPr>
              <a:t>	 </a:t>
            </a:r>
            <a:endParaRPr lang="en-IL" b="1" dirty="0">
              <a:solidFill>
                <a:srgbClr val="FF0000"/>
              </a:solidFill>
            </a:endParaRPr>
          </a:p>
          <a:p>
            <a:pPr>
              <a:lnSpc>
                <a:spcPts val="2500"/>
              </a:lnSpc>
            </a:pPr>
            <a:endParaRPr lang="en-GB" u="sng"/>
          </a:p>
          <a:p>
            <a:pPr>
              <a:lnSpc>
                <a:spcPts val="2500"/>
              </a:lnSpc>
            </a:pPr>
            <a:r>
              <a:rPr lang="en-GB"/>
              <a:t>21. a. Philip tried/avoided/resumed  </a:t>
            </a:r>
            <a:br>
              <a:rPr lang="en-GB"/>
            </a:br>
            <a:r>
              <a:rPr lang="en-GB"/>
              <a:t>           [PRO/*Jane working on the project].</a:t>
            </a:r>
            <a:br>
              <a:rPr lang="en-GB"/>
            </a:br>
            <a:endParaRPr lang="en-GB"/>
          </a:p>
          <a:p>
            <a:pPr>
              <a:lnSpc>
                <a:spcPts val="2500"/>
              </a:lnSpc>
            </a:pPr>
            <a:r>
              <a:rPr lang="en-GB"/>
              <a:t>22. a. Jane forced me [PRO/*for him join us].</a:t>
            </a:r>
            <a:br>
              <a:rPr lang="en-GB"/>
            </a:br>
            <a:endParaRPr lang="en-GB"/>
          </a:p>
          <a:p>
            <a:pPr>
              <a:lnSpc>
                <a:spcPts val="2500"/>
              </a:lnSpc>
            </a:pPr>
            <a:r>
              <a:rPr lang="en-GB"/>
              <a:t>23. a. Tom was able [PRO to help us] /</a:t>
            </a:r>
            <a:br>
              <a:rPr lang="en-GB"/>
            </a:br>
            <a:r>
              <a:rPr lang="en-GB"/>
              <a:t>        * Tom was able [for his team to help us]</a:t>
            </a:r>
            <a:br>
              <a:rPr lang="en-GB"/>
            </a:br>
            <a:r>
              <a:rPr lang="en-GB"/>
              <a:t>        * Tom was able [that his team would help us]. </a:t>
            </a:r>
            <a:br>
              <a:rPr lang="en-GB"/>
            </a:br>
            <a:br>
              <a:rPr lang="en-GB"/>
            </a:br>
            <a:r>
              <a:rPr lang="en-GB"/>
              <a:t>24. a. John talked Peter out of </a:t>
            </a:r>
            <a:br>
              <a:rPr lang="en-GB"/>
            </a:br>
            <a:r>
              <a:rPr lang="en-GB"/>
              <a:t>           [PRO/*his girlfriend taking a bribe].   </a:t>
            </a:r>
            <a:endParaRPr lang="en-GB" dirty="0"/>
          </a:p>
        </p:txBody>
      </p:sp>
      <p:sp>
        <p:nvSpPr>
          <p:cNvPr id="4" name="TextBox 3">
            <a:extLst>
              <a:ext uri="{FF2B5EF4-FFF2-40B4-BE49-F238E27FC236}">
                <a16:creationId xmlns:a16="http://schemas.microsoft.com/office/drawing/2014/main" id="{24FDD922-36F4-E161-31EE-5EB2519AD987}"/>
              </a:ext>
            </a:extLst>
          </p:cNvPr>
          <p:cNvSpPr txBox="1"/>
          <p:nvPr/>
        </p:nvSpPr>
        <p:spPr>
          <a:xfrm>
            <a:off x="5019676" y="2654439"/>
            <a:ext cx="4495800" cy="4240905"/>
          </a:xfrm>
          <a:prstGeom prst="rect">
            <a:avLst/>
          </a:prstGeom>
          <a:noFill/>
        </p:spPr>
        <p:txBody>
          <a:bodyPr wrap="square" rtlCol="0">
            <a:spAutoFit/>
          </a:bodyPr>
          <a:lstStyle/>
          <a:p>
            <a:pPr>
              <a:lnSpc>
                <a:spcPts val="2500"/>
              </a:lnSpc>
            </a:pPr>
            <a:r>
              <a:rPr lang="en-US" b="1">
                <a:solidFill>
                  <a:srgbClr val="FF0000"/>
                </a:solidFill>
              </a:rPr>
              <a:t>Attitude predicates</a:t>
            </a:r>
            <a:r>
              <a:rPr lang="en-US" b="1" dirty="0">
                <a:solidFill>
                  <a:srgbClr val="FF0000"/>
                </a:solidFill>
              </a:rPr>
              <a:t>	 </a:t>
            </a:r>
            <a:endParaRPr lang="en-IL" b="1" dirty="0">
              <a:solidFill>
                <a:srgbClr val="FF0000"/>
              </a:solidFill>
            </a:endParaRPr>
          </a:p>
          <a:p>
            <a:pPr>
              <a:lnSpc>
                <a:spcPts val="2500"/>
              </a:lnSpc>
            </a:pPr>
            <a:endParaRPr lang="en-GB" u="sng"/>
          </a:p>
          <a:p>
            <a:pPr>
              <a:lnSpc>
                <a:spcPts val="2500"/>
              </a:lnSpc>
            </a:pPr>
            <a:r>
              <a:rPr lang="en-GB"/>
              <a:t>b. Philip imagined/favored/insisted on</a:t>
            </a:r>
            <a:br>
              <a:rPr lang="en-GB"/>
            </a:br>
            <a:r>
              <a:rPr lang="en-GB"/>
              <a:t>    [PRO/Jane working on the project].</a:t>
            </a:r>
            <a:br>
              <a:rPr lang="en-GB"/>
            </a:br>
            <a:endParaRPr lang="en-GB"/>
          </a:p>
          <a:p>
            <a:pPr>
              <a:lnSpc>
                <a:spcPts val="2500"/>
              </a:lnSpc>
            </a:pPr>
            <a:r>
              <a:rPr lang="en-GB"/>
              <a:t>b. Jane asked me [PRO/for him join us].</a:t>
            </a:r>
            <a:br>
              <a:rPr lang="en-GB"/>
            </a:br>
            <a:endParaRPr lang="en-GB"/>
          </a:p>
          <a:p>
            <a:pPr>
              <a:lnSpc>
                <a:spcPts val="2500"/>
              </a:lnSpc>
            </a:pPr>
            <a:r>
              <a:rPr lang="en-GB"/>
              <a:t>b. Tom wondered how [PRO to help us] /</a:t>
            </a:r>
            <a:br>
              <a:rPr lang="en-GB"/>
            </a:br>
            <a:r>
              <a:rPr lang="en-GB"/>
              <a:t>     Tom wondered [how people could help us].</a:t>
            </a:r>
          </a:p>
          <a:p>
            <a:pPr>
              <a:lnSpc>
                <a:spcPts val="2500"/>
              </a:lnSpc>
            </a:pPr>
            <a:endParaRPr lang="en-GB"/>
          </a:p>
          <a:p>
            <a:pPr>
              <a:lnSpc>
                <a:spcPts val="2500"/>
              </a:lnSpc>
            </a:pPr>
            <a:endParaRPr lang="en-GB"/>
          </a:p>
          <a:p>
            <a:pPr>
              <a:lnSpc>
                <a:spcPts val="2500"/>
              </a:lnSpc>
            </a:pPr>
            <a:r>
              <a:rPr lang="en-GB"/>
              <a:t>b. John cautioned Peter against</a:t>
            </a:r>
            <a:br>
              <a:rPr lang="en-GB"/>
            </a:br>
            <a:r>
              <a:rPr lang="en-GB"/>
              <a:t>    [PRO/his girlfriend taking a bribe]. </a:t>
            </a:r>
            <a:endParaRPr lang="en-GB" dirty="0"/>
          </a:p>
        </p:txBody>
      </p:sp>
      <p:sp>
        <p:nvSpPr>
          <p:cNvPr id="9" name="TextBox 8">
            <a:extLst>
              <a:ext uri="{FF2B5EF4-FFF2-40B4-BE49-F238E27FC236}">
                <a16:creationId xmlns:a16="http://schemas.microsoft.com/office/drawing/2014/main" id="{7087C991-317A-44AC-5DB2-96C89AF40A6E}"/>
              </a:ext>
            </a:extLst>
          </p:cNvPr>
          <p:cNvSpPr txBox="1"/>
          <p:nvPr/>
        </p:nvSpPr>
        <p:spPr>
          <a:xfrm>
            <a:off x="9634384" y="2773806"/>
            <a:ext cx="2443006" cy="3599703"/>
          </a:xfrm>
          <a:prstGeom prst="rect">
            <a:avLst/>
          </a:prstGeom>
          <a:noFill/>
          <a:ln>
            <a:solidFill>
              <a:srgbClr val="00B0F0"/>
            </a:solidFill>
          </a:ln>
        </p:spPr>
        <p:txBody>
          <a:bodyPr wrap="square" rtlCol="0">
            <a:spAutoFit/>
          </a:bodyPr>
          <a:lstStyle/>
          <a:p>
            <a:pPr>
              <a:lnSpc>
                <a:spcPts val="2500"/>
              </a:lnSpc>
            </a:pPr>
            <a:r>
              <a:rPr lang="en-GB" dirty="0" err="1">
                <a:solidFill>
                  <a:srgbClr val="00B0F0"/>
                </a:solidFill>
              </a:rPr>
              <a:t>Chierchia’s</a:t>
            </a:r>
            <a:r>
              <a:rPr lang="en-GB" dirty="0">
                <a:solidFill>
                  <a:srgbClr val="00B0F0"/>
                </a:solidFill>
              </a:rPr>
              <a:t> influential (1984) analysis took the OC option as evidence for a predicative complement; but a more parsimonious account would not assume a </a:t>
            </a:r>
            <a:r>
              <a:rPr lang="en-GB" dirty="0" err="1">
                <a:solidFill>
                  <a:srgbClr val="00B0F0"/>
                </a:solidFill>
              </a:rPr>
              <a:t>selectional</a:t>
            </a:r>
            <a:r>
              <a:rPr lang="en-GB" dirty="0">
                <a:solidFill>
                  <a:srgbClr val="00B0F0"/>
                </a:solidFill>
              </a:rPr>
              <a:t> ambiguity: Attitude predicates </a:t>
            </a:r>
            <a:r>
              <a:rPr lang="en-GB" b="1" dirty="0">
                <a:solidFill>
                  <a:srgbClr val="00B0F0"/>
                </a:solidFill>
              </a:rPr>
              <a:t>always </a:t>
            </a:r>
            <a:br>
              <a:rPr lang="en-GB" b="1" dirty="0">
                <a:solidFill>
                  <a:srgbClr val="00B0F0"/>
                </a:solidFill>
              </a:rPr>
            </a:br>
            <a:r>
              <a:rPr lang="en-GB" dirty="0">
                <a:solidFill>
                  <a:srgbClr val="00B0F0"/>
                </a:solidFill>
              </a:rPr>
              <a:t>select propositions. </a:t>
            </a:r>
          </a:p>
        </p:txBody>
      </p:sp>
      <p:sp>
        <p:nvSpPr>
          <p:cNvPr id="10" name="Arrow: Right 9">
            <a:extLst>
              <a:ext uri="{FF2B5EF4-FFF2-40B4-BE49-F238E27FC236}">
                <a16:creationId xmlns:a16="http://schemas.microsoft.com/office/drawing/2014/main" id="{D7D8330E-3EA9-B814-8BE4-B3F603752CD6}"/>
              </a:ext>
            </a:extLst>
          </p:cNvPr>
          <p:cNvSpPr/>
          <p:nvPr/>
        </p:nvSpPr>
        <p:spPr>
          <a:xfrm>
            <a:off x="9134475" y="3143250"/>
            <a:ext cx="381001" cy="16954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3358610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0C02C-9007-ED01-7ECB-5189525DFB7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E619BE-F4C4-1B57-6237-6BD07B2CA7D3}"/>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Embedded speech acts: Postal’s (1970) insight</a:t>
            </a:r>
            <a:endParaRPr kumimoji="0" lang="en-IL" sz="40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7FB15F2B-6F08-E624-06D5-E4CDD6828596}"/>
              </a:ext>
            </a:extLst>
          </p:cNvPr>
          <p:cNvSpPr>
            <a:spLocks noGrp="1"/>
          </p:cNvSpPr>
          <p:nvPr>
            <p:ph type="title"/>
          </p:nvPr>
        </p:nvSpPr>
        <p:spPr>
          <a:xfrm>
            <a:off x="183572" y="1101213"/>
            <a:ext cx="11649839" cy="5756787"/>
          </a:xfrm>
        </p:spPr>
        <p:txBody>
          <a:bodyPr anchor="t" anchorCtr="0">
            <a:noAutofit/>
          </a:bodyPr>
          <a:lstStyle/>
          <a:p>
            <a:pPr>
              <a:lnSpc>
                <a:spcPts val="2500"/>
              </a:lnSpc>
            </a:pPr>
            <a:r>
              <a:rPr lang="en-US" sz="1800">
                <a:latin typeface="+mn-lt"/>
              </a:rPr>
              <a:t>Postal made three observations in the appendix to that paper:</a:t>
            </a:r>
            <a:br>
              <a:rPr lang="en-US" sz="1800">
                <a:latin typeface="+mn-lt"/>
              </a:rPr>
            </a:br>
            <a:br>
              <a:rPr lang="en-US" sz="1800">
                <a:latin typeface="+mn-lt"/>
              </a:rPr>
            </a:br>
            <a:r>
              <a:rPr lang="en-US" sz="1800">
                <a:latin typeface="+mn-lt"/>
              </a:rPr>
              <a:t>(i)   Infinitival OC complements often have a finite counterpart with a characteristic modal. </a:t>
            </a:r>
            <a:br>
              <a:rPr lang="en-US" sz="1800">
                <a:latin typeface="+mn-lt"/>
              </a:rPr>
            </a:br>
            <a:r>
              <a:rPr lang="en-US" sz="1800">
                <a:latin typeface="+mn-lt"/>
              </a:rPr>
              <a:t>(ii)  The understood controller of PRO in the infinitive corresponds to the understood antecedent </a:t>
            </a:r>
            <a:br>
              <a:rPr lang="en-US" sz="1800">
                <a:latin typeface="+mn-lt"/>
              </a:rPr>
            </a:br>
            <a:r>
              <a:rPr lang="en-US" sz="1800">
                <a:latin typeface="+mn-lt"/>
              </a:rPr>
              <a:t>       of the subject pronoun in the modal finite counterpart.</a:t>
            </a:r>
            <a:br>
              <a:rPr lang="en-US" sz="1800">
                <a:latin typeface="+mn-lt"/>
              </a:rPr>
            </a:br>
            <a:r>
              <a:rPr lang="en-US" sz="1800">
                <a:latin typeface="+mn-lt"/>
              </a:rPr>
              <a:t>(iii) T</a:t>
            </a:r>
            <a:r>
              <a:rPr lang="en-GB" sz="1800">
                <a:latin typeface="+mn-lt"/>
              </a:rPr>
              <a:t>here is a systematic correlation between the choice of matrix subject or matrix object antecedent of the </a:t>
            </a:r>
            <a:br>
              <a:rPr lang="en-GB" sz="1800">
                <a:latin typeface="+mn-lt"/>
              </a:rPr>
            </a:br>
            <a:r>
              <a:rPr lang="en-GB" sz="1800">
                <a:latin typeface="+mn-lt"/>
              </a:rPr>
              <a:t>       pronominal subject in the Indirect Discourse (ID) complement and a 1</a:t>
            </a:r>
            <a:r>
              <a:rPr lang="en-GB" sz="1800" baseline="30000">
                <a:latin typeface="+mn-lt"/>
              </a:rPr>
              <a:t>st</a:t>
            </a:r>
            <a:r>
              <a:rPr lang="en-GB" sz="1800">
                <a:latin typeface="+mn-lt"/>
              </a:rPr>
              <a:t> or 2</a:t>
            </a:r>
            <a:r>
              <a:rPr lang="en-GB" sz="1800" baseline="30000">
                <a:latin typeface="+mn-lt"/>
              </a:rPr>
              <a:t>nd</a:t>
            </a:r>
            <a:r>
              <a:rPr lang="en-GB" sz="1800">
                <a:latin typeface="+mn-lt"/>
              </a:rPr>
              <a:t> pronoun in their Direct	</a:t>
            </a:r>
            <a:br>
              <a:rPr lang="en-GB" sz="1800">
                <a:latin typeface="+mn-lt"/>
              </a:rPr>
            </a:br>
            <a:r>
              <a:rPr lang="en-GB" sz="1800">
                <a:latin typeface="+mn-lt"/>
              </a:rPr>
              <a:t>       Discourse (DD) counterparts in the (c) examples.   </a:t>
            </a:r>
            <a:br>
              <a:rPr lang="en-IL" sz="1800">
                <a:latin typeface="+mn-lt"/>
              </a:rPr>
            </a:br>
            <a:br>
              <a:rPr lang="en-US" sz="1800">
                <a:latin typeface="+mn-lt"/>
              </a:rPr>
            </a:br>
            <a:r>
              <a:rPr lang="en-GB" sz="1800">
                <a:latin typeface="+mn-lt"/>
              </a:rPr>
              <a:t>25. a. Harry told Betty</a:t>
            </a:r>
            <a:r>
              <a:rPr lang="en-GB" sz="1800" baseline="-25000">
                <a:latin typeface="+mn-lt"/>
              </a:rPr>
              <a:t>i</a:t>
            </a:r>
            <a:r>
              <a:rPr lang="en-GB" sz="1800">
                <a:latin typeface="+mn-lt"/>
              </a:rPr>
              <a:t> PRO</a:t>
            </a:r>
            <a:r>
              <a:rPr lang="en-GB" sz="1800" baseline="-25000">
                <a:latin typeface="+mn-lt"/>
              </a:rPr>
              <a:t>i</a:t>
            </a:r>
            <a:r>
              <a:rPr lang="en-GB" sz="1800">
                <a:latin typeface="+mn-lt"/>
              </a:rPr>
              <a:t> to marry him.		      27. a.	Harry</a:t>
            </a:r>
            <a:r>
              <a:rPr lang="en-GB" sz="1800" baseline="-25000">
                <a:latin typeface="+mn-lt"/>
              </a:rPr>
              <a:t>i</a:t>
            </a:r>
            <a:r>
              <a:rPr lang="en-GB" sz="1800">
                <a:latin typeface="+mn-lt"/>
              </a:rPr>
              <a:t> promised Betty PRO</a:t>
            </a:r>
            <a:r>
              <a:rPr lang="en-GB" sz="1800" baseline="-25000">
                <a:latin typeface="+mn-lt"/>
              </a:rPr>
              <a:t>i</a:t>
            </a:r>
            <a:r>
              <a:rPr lang="en-GB" sz="1800">
                <a:latin typeface="+mn-lt"/>
              </a:rPr>
              <a:t> to leave.	</a:t>
            </a:r>
            <a:br>
              <a:rPr lang="en-GB" sz="1800">
                <a:latin typeface="+mn-lt"/>
              </a:rPr>
            </a:br>
            <a:r>
              <a:rPr lang="en-GB" sz="1800">
                <a:latin typeface="+mn-lt"/>
              </a:rPr>
              <a:t>      b. Harry told Betty</a:t>
            </a:r>
            <a:r>
              <a:rPr lang="en-GB" sz="1800" baseline="-25000">
                <a:latin typeface="+mn-lt"/>
              </a:rPr>
              <a:t>i</a:t>
            </a:r>
            <a:r>
              <a:rPr lang="en-GB" sz="1800">
                <a:latin typeface="+mn-lt"/>
              </a:rPr>
              <a:t> that she</a:t>
            </a:r>
            <a:r>
              <a:rPr lang="en-GB" sz="1800" baseline="-25000">
                <a:latin typeface="+mn-lt"/>
              </a:rPr>
              <a:t>i</a:t>
            </a:r>
            <a:r>
              <a:rPr lang="en-GB" sz="1800">
                <a:latin typeface="+mn-lt"/>
              </a:rPr>
              <a:t> </a:t>
            </a:r>
            <a:r>
              <a:rPr lang="en-GB" sz="1800">
                <a:solidFill>
                  <a:srgbClr val="FF0000"/>
                </a:solidFill>
                <a:latin typeface="+mn-lt"/>
              </a:rPr>
              <a:t>should</a:t>
            </a:r>
            <a:r>
              <a:rPr lang="en-GB" sz="1800">
                <a:latin typeface="+mn-lt"/>
              </a:rPr>
              <a:t> marry him.	            b.	Harry</a:t>
            </a:r>
            <a:r>
              <a:rPr lang="en-GB" sz="1800" baseline="-25000">
                <a:latin typeface="+mn-lt"/>
              </a:rPr>
              <a:t>i</a:t>
            </a:r>
            <a:r>
              <a:rPr lang="en-GB" sz="1800">
                <a:latin typeface="+mn-lt"/>
              </a:rPr>
              <a:t> promised Betty that he</a:t>
            </a:r>
            <a:r>
              <a:rPr lang="en-GB" sz="1800" baseline="-25000">
                <a:latin typeface="+mn-lt"/>
              </a:rPr>
              <a:t>i</a:t>
            </a:r>
            <a:r>
              <a:rPr lang="en-GB" sz="1800">
                <a:latin typeface="+mn-lt"/>
              </a:rPr>
              <a:t> </a:t>
            </a:r>
            <a:r>
              <a:rPr lang="en-GB" sz="1800">
                <a:solidFill>
                  <a:srgbClr val="FF0000"/>
                </a:solidFill>
                <a:latin typeface="+mn-lt"/>
              </a:rPr>
              <a:t>would</a:t>
            </a:r>
            <a:r>
              <a:rPr lang="en-GB" sz="1800">
                <a:latin typeface="+mn-lt"/>
              </a:rPr>
              <a:t> leave.	</a:t>
            </a:r>
            <a:br>
              <a:rPr lang="en-GB" sz="1800">
                <a:latin typeface="+mn-lt"/>
              </a:rPr>
            </a:br>
            <a:r>
              <a:rPr lang="en-GB" sz="1800">
                <a:latin typeface="+mn-lt"/>
              </a:rPr>
              <a:t>      c. (</a:t>
            </a:r>
            <a:r>
              <a:rPr lang="en-GB" sz="1800" b="1">
                <a:latin typeface="+mn-lt"/>
              </a:rPr>
              <a:t>You</a:t>
            </a:r>
            <a:r>
              <a:rPr lang="en-GB" sz="1800">
                <a:latin typeface="+mn-lt"/>
              </a:rPr>
              <a:t>) marry me, Harry told Betty.</a:t>
            </a:r>
            <a:r>
              <a:rPr lang="en-IL" sz="1800">
                <a:latin typeface="+mn-lt"/>
              </a:rPr>
              <a:t> </a:t>
            </a:r>
            <a:r>
              <a:rPr lang="en-GB" sz="1800">
                <a:latin typeface="+mn-lt"/>
              </a:rPr>
              <a:t>			            c.	</a:t>
            </a:r>
            <a:r>
              <a:rPr lang="en-GB" sz="1800" b="1">
                <a:latin typeface="+mn-lt"/>
              </a:rPr>
              <a:t>I</a:t>
            </a:r>
            <a:r>
              <a:rPr lang="en-GB" sz="1800">
                <a:latin typeface="+mn-lt"/>
              </a:rPr>
              <a:t> will leave, Harry promised Mary.</a:t>
            </a:r>
            <a:br>
              <a:rPr lang="en-GB" sz="1800">
                <a:latin typeface="+mn-lt"/>
              </a:rPr>
            </a:br>
            <a:r>
              <a:rPr lang="en-US" sz="1800">
                <a:latin typeface="+mn-lt"/>
              </a:rPr>
              <a:t> </a:t>
            </a:r>
            <a:br>
              <a:rPr lang="en-US" sz="1800">
                <a:latin typeface="+mn-lt"/>
              </a:rPr>
            </a:br>
            <a:r>
              <a:rPr lang="en-GB" sz="1800">
                <a:latin typeface="+mn-lt"/>
              </a:rPr>
              <a:t>26. a. Harry asked Betty</a:t>
            </a:r>
            <a:r>
              <a:rPr lang="en-GB" sz="1800" baseline="-25000">
                <a:latin typeface="+mn-lt"/>
              </a:rPr>
              <a:t>i</a:t>
            </a:r>
            <a:r>
              <a:rPr lang="en-GB" sz="1800">
                <a:latin typeface="+mn-lt"/>
              </a:rPr>
              <a:t> PRO</a:t>
            </a:r>
            <a:r>
              <a:rPr lang="en-GB" sz="1800" baseline="-25000">
                <a:latin typeface="+mn-lt"/>
              </a:rPr>
              <a:t>i</a:t>
            </a:r>
            <a:r>
              <a:rPr lang="en-GB" sz="1800">
                <a:latin typeface="+mn-lt"/>
              </a:rPr>
              <a:t> to marry him.		      28. a.	Harry</a:t>
            </a:r>
            <a:r>
              <a:rPr lang="en-GB" sz="1800" baseline="-25000">
                <a:latin typeface="+mn-lt"/>
              </a:rPr>
              <a:t>i</a:t>
            </a:r>
            <a:r>
              <a:rPr lang="en-GB" sz="1800">
                <a:latin typeface="+mn-lt"/>
              </a:rPr>
              <a:t> asked Betty when PRO</a:t>
            </a:r>
            <a:r>
              <a:rPr lang="en-GB" sz="1800" baseline="-25000">
                <a:latin typeface="+mn-lt"/>
              </a:rPr>
              <a:t>i</a:t>
            </a:r>
            <a:r>
              <a:rPr lang="en-GB" sz="1800">
                <a:latin typeface="+mn-lt"/>
              </a:rPr>
              <a:t> to leave.	</a:t>
            </a:r>
            <a:br>
              <a:rPr lang="en-GB" sz="1800">
                <a:latin typeface="+mn-lt"/>
              </a:rPr>
            </a:br>
            <a:r>
              <a:rPr lang="en-GB" sz="1800">
                <a:latin typeface="+mn-lt"/>
              </a:rPr>
              <a:t>        b. Harry asked Betty</a:t>
            </a:r>
            <a:r>
              <a:rPr lang="en-GB" sz="1800" baseline="-25000">
                <a:latin typeface="+mn-lt"/>
              </a:rPr>
              <a:t>i</a:t>
            </a:r>
            <a:r>
              <a:rPr lang="en-GB" sz="1800">
                <a:latin typeface="+mn-lt"/>
              </a:rPr>
              <a:t> if she</a:t>
            </a:r>
            <a:r>
              <a:rPr lang="en-GB" sz="1800" baseline="-25000">
                <a:latin typeface="+mn-lt"/>
              </a:rPr>
              <a:t>i</a:t>
            </a:r>
            <a:r>
              <a:rPr lang="en-GB" sz="1800">
                <a:latin typeface="+mn-lt"/>
              </a:rPr>
              <a:t> </a:t>
            </a:r>
            <a:r>
              <a:rPr lang="en-GB" sz="1800">
                <a:solidFill>
                  <a:srgbClr val="FF0000"/>
                </a:solidFill>
                <a:latin typeface="+mn-lt"/>
              </a:rPr>
              <a:t>would</a:t>
            </a:r>
            <a:r>
              <a:rPr lang="en-GB" sz="1800">
                <a:latin typeface="+mn-lt"/>
              </a:rPr>
              <a:t> marry him.	             b.	Harry</a:t>
            </a:r>
            <a:r>
              <a:rPr lang="en-GB" sz="1800" baseline="-25000">
                <a:latin typeface="+mn-lt"/>
              </a:rPr>
              <a:t>i</a:t>
            </a:r>
            <a:r>
              <a:rPr lang="en-GB" sz="1800">
                <a:latin typeface="+mn-lt"/>
              </a:rPr>
              <a:t> asked Betty when he</a:t>
            </a:r>
            <a:r>
              <a:rPr lang="en-GB" sz="1800" baseline="-25000">
                <a:latin typeface="+mn-lt"/>
              </a:rPr>
              <a:t>i</a:t>
            </a:r>
            <a:r>
              <a:rPr lang="en-GB" sz="1800">
                <a:latin typeface="+mn-lt"/>
              </a:rPr>
              <a:t> </a:t>
            </a:r>
            <a:r>
              <a:rPr lang="en-GB" sz="1800">
                <a:solidFill>
                  <a:srgbClr val="FF0000"/>
                </a:solidFill>
                <a:latin typeface="+mn-lt"/>
              </a:rPr>
              <a:t>should</a:t>
            </a:r>
            <a:r>
              <a:rPr lang="en-GB" sz="1800">
                <a:latin typeface="+mn-lt"/>
              </a:rPr>
              <a:t> leave.</a:t>
            </a:r>
            <a:br>
              <a:rPr lang="en-GB" sz="1800">
                <a:latin typeface="+mn-lt"/>
              </a:rPr>
            </a:br>
            <a:r>
              <a:rPr lang="en-GB" sz="1800">
                <a:latin typeface="+mn-lt"/>
              </a:rPr>
              <a:t>        c. Will </a:t>
            </a:r>
            <a:r>
              <a:rPr lang="en-GB" sz="1800" b="1">
                <a:latin typeface="+mn-lt"/>
              </a:rPr>
              <a:t>you</a:t>
            </a:r>
            <a:r>
              <a:rPr lang="en-GB" sz="1800">
                <a:latin typeface="+mn-lt"/>
              </a:rPr>
              <a:t> (please) marry me, Harry asked Betty. 	             c.	When should </a:t>
            </a:r>
            <a:r>
              <a:rPr lang="en-GB" sz="1800" b="1">
                <a:latin typeface="+mn-lt"/>
              </a:rPr>
              <a:t>I</a:t>
            </a:r>
            <a:r>
              <a:rPr lang="en-GB" sz="1800">
                <a:latin typeface="+mn-lt"/>
              </a:rPr>
              <a:t> leave, Harry asked Betty.</a:t>
            </a:r>
            <a:endParaRPr lang="en-IL" sz="1800" b="1" dirty="0">
              <a:latin typeface="+mn-lt"/>
            </a:endParaRPr>
          </a:p>
        </p:txBody>
      </p:sp>
      <p:sp>
        <p:nvSpPr>
          <p:cNvPr id="7" name="Slide Number Placeholder 6">
            <a:extLst>
              <a:ext uri="{FF2B5EF4-FFF2-40B4-BE49-F238E27FC236}">
                <a16:creationId xmlns:a16="http://schemas.microsoft.com/office/drawing/2014/main" id="{39262B58-BB0B-9ACA-2062-190C1B7EEAC6}"/>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705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3FD66-6A05-8449-924A-DFD2A40E71F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BF4C5F1-37D3-CA28-73DE-DF923C1D5F7D}"/>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Embedded speech acts: Postal’s (1970) insight</a:t>
            </a:r>
            <a:endParaRPr kumimoji="0" lang="en-IL" sz="40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A43741A6-59C0-B502-0138-1BA68D0EA9D0}"/>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a:latin typeface="+mn-lt"/>
              </a:rPr>
              <a:t>(29) </a:t>
            </a:r>
            <a:r>
              <a:rPr lang="en-US" sz="2000" b="1">
                <a:latin typeface="+mn-lt"/>
              </a:rPr>
              <a:t>Postal’s </a:t>
            </a:r>
            <a:r>
              <a:rPr lang="en-GB" sz="2000" b="1">
                <a:latin typeface="+mn-lt"/>
              </a:rPr>
              <a:t>generalization</a:t>
            </a:r>
            <a:br>
              <a:rPr lang="en-GB" sz="2000" b="1">
                <a:latin typeface="+mn-lt"/>
              </a:rPr>
            </a:br>
            <a:r>
              <a:rPr lang="en-GB" sz="2000">
                <a:latin typeface="+mn-lt"/>
              </a:rPr>
              <a:t>        If the DD subject is 2</a:t>
            </a:r>
            <a:r>
              <a:rPr lang="en-GB" sz="2000" baseline="30000">
                <a:latin typeface="+mn-lt"/>
              </a:rPr>
              <a:t>nd</a:t>
            </a:r>
            <a:r>
              <a:rPr lang="en-GB" sz="2000">
                <a:latin typeface="+mn-lt"/>
              </a:rPr>
              <a:t> person, the ID subject (PRO) is object-controlled; </a:t>
            </a:r>
            <a:br>
              <a:rPr lang="en-GB" sz="2000">
                <a:latin typeface="+mn-lt"/>
              </a:rPr>
            </a:br>
            <a:r>
              <a:rPr lang="en-GB" sz="2000">
                <a:latin typeface="+mn-lt"/>
              </a:rPr>
              <a:t>        if the DD subject is 1</a:t>
            </a:r>
            <a:r>
              <a:rPr lang="en-GB" sz="2000" baseline="30000">
                <a:latin typeface="+mn-lt"/>
              </a:rPr>
              <a:t>st</a:t>
            </a:r>
            <a:r>
              <a:rPr lang="en-GB" sz="2000">
                <a:latin typeface="+mn-lt"/>
              </a:rPr>
              <a:t> person, the ID subject is subject-controlled.</a:t>
            </a:r>
            <a:br>
              <a:rPr lang="en-GB" sz="2000">
                <a:latin typeface="+mn-lt"/>
              </a:rPr>
            </a:br>
            <a:br>
              <a:rPr lang="en-GB" sz="2000">
                <a:latin typeface="+mn-lt"/>
              </a:rPr>
            </a:br>
            <a:r>
              <a:rPr lang="en-GB" sz="2000">
                <a:latin typeface="+mn-lt"/>
              </a:rPr>
              <a:t>								Underlying PRO there is </a:t>
            </a:r>
            <a:br>
              <a:rPr lang="en-GB" sz="2000">
                <a:latin typeface="+mn-lt"/>
              </a:rPr>
            </a:br>
            <a:r>
              <a:rPr lang="en-GB" sz="2000">
                <a:latin typeface="+mn-lt"/>
              </a:rPr>
              <a:t>								an indexical pronoun!</a:t>
            </a:r>
            <a:br>
              <a:rPr lang="en-GB" sz="2000">
                <a:latin typeface="+mn-lt"/>
              </a:rPr>
            </a:br>
            <a:br>
              <a:rPr lang="en-GB" sz="2000">
                <a:latin typeface="+mn-lt"/>
              </a:rPr>
            </a:br>
            <a:br>
              <a:rPr lang="en-GB" sz="2000">
                <a:latin typeface="+mn-lt"/>
              </a:rPr>
            </a:br>
            <a:r>
              <a:rPr lang="en-GB" sz="2000">
                <a:latin typeface="+mn-lt"/>
              </a:rPr>
              <a:t>								   The CESA Theory!</a:t>
            </a:r>
            <a:br>
              <a:rPr lang="en-GB" sz="2000">
                <a:latin typeface="+mn-lt"/>
              </a:rPr>
            </a:br>
            <a:br>
              <a:rPr lang="en-IL" sz="2000">
                <a:latin typeface="+mn-lt"/>
              </a:rPr>
            </a:br>
            <a:endParaRPr lang="en-IL" sz="2000" b="1" dirty="0">
              <a:latin typeface="+mn-lt"/>
            </a:endParaRPr>
          </a:p>
        </p:txBody>
      </p:sp>
      <p:sp>
        <p:nvSpPr>
          <p:cNvPr id="7" name="Slide Number Placeholder 6">
            <a:extLst>
              <a:ext uri="{FF2B5EF4-FFF2-40B4-BE49-F238E27FC236}">
                <a16:creationId xmlns:a16="http://schemas.microsoft.com/office/drawing/2014/main" id="{09C7E1FF-46EB-497A-DF57-EBF39952122F}"/>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F21B7F2-AE11-4B67-D0F0-AD9F5328893A}"/>
              </a:ext>
            </a:extLst>
          </p:cNvPr>
          <p:cNvSpPr txBox="1"/>
          <p:nvPr/>
        </p:nvSpPr>
        <p:spPr>
          <a:xfrm>
            <a:off x="609600" y="2271712"/>
            <a:ext cx="5581650" cy="3992311"/>
          </a:xfrm>
          <a:prstGeom prst="rect">
            <a:avLst/>
          </a:prstGeom>
          <a:noFill/>
        </p:spPr>
        <p:txBody>
          <a:bodyPr wrap="square" rtlCol="0">
            <a:spAutoFit/>
          </a:bodyPr>
          <a:lstStyle/>
          <a:p>
            <a:pPr>
              <a:lnSpc>
                <a:spcPts val="3000"/>
              </a:lnSpc>
            </a:pPr>
            <a:endParaRPr lang="en-GB" sz="3600"/>
          </a:p>
          <a:p>
            <a:pPr>
              <a:lnSpc>
                <a:spcPts val="3000"/>
              </a:lnSpc>
            </a:pPr>
            <a:r>
              <a:rPr lang="en-GB" sz="3600">
                <a:solidFill>
                  <a:srgbClr val="00B0F0"/>
                </a:solidFill>
              </a:rPr>
              <a:t>“</a:t>
            </a:r>
            <a:r>
              <a:rPr lang="en-GB" sz="2000">
                <a:solidFill>
                  <a:srgbClr val="00B0F0"/>
                </a:solidFill>
              </a:rPr>
              <a:t>If Fact C [generalization (29)], which represents a correlation between properties of ‘corresponding’ Direct and Indirect Discourse sentences, is to provide an explanation for the operation of EQUI in Indirect Discourse sentences, it must be the case that underlying structures of such Indirect Discourse sentences manifest properties somehow linked to the surface properties of the relevant Direct Discourse sentences.</a:t>
            </a:r>
            <a:r>
              <a:rPr lang="en-GB" sz="3600">
                <a:solidFill>
                  <a:srgbClr val="00B0F0"/>
                </a:solidFill>
              </a:rPr>
              <a:t>”</a:t>
            </a:r>
            <a:r>
              <a:rPr lang="en-GB" sz="2000">
                <a:solidFill>
                  <a:srgbClr val="00B0F0"/>
                </a:solidFill>
              </a:rPr>
              <a:t> 			(p. 496)</a:t>
            </a:r>
            <a:endParaRPr lang="en-IL" sz="2000">
              <a:solidFill>
                <a:srgbClr val="00B0F0"/>
              </a:solidFill>
            </a:endParaRPr>
          </a:p>
        </p:txBody>
      </p:sp>
      <p:sp>
        <p:nvSpPr>
          <p:cNvPr id="8" name="Arrow: Right 7">
            <a:extLst>
              <a:ext uri="{FF2B5EF4-FFF2-40B4-BE49-F238E27FC236}">
                <a16:creationId xmlns:a16="http://schemas.microsoft.com/office/drawing/2014/main" id="{6049B290-21E3-9F99-9DB3-4F22D10A3FE5}"/>
              </a:ext>
            </a:extLst>
          </p:cNvPr>
          <p:cNvSpPr/>
          <p:nvPr/>
        </p:nvSpPr>
        <p:spPr>
          <a:xfrm>
            <a:off x="6496051" y="2657475"/>
            <a:ext cx="685800" cy="13430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Arrow: Down 8">
            <a:extLst>
              <a:ext uri="{FF2B5EF4-FFF2-40B4-BE49-F238E27FC236}">
                <a16:creationId xmlns:a16="http://schemas.microsoft.com/office/drawing/2014/main" id="{A56F26FC-ACAD-C7AE-EDD6-A04AF5B2C6FE}"/>
              </a:ext>
            </a:extLst>
          </p:cNvPr>
          <p:cNvSpPr/>
          <p:nvPr/>
        </p:nvSpPr>
        <p:spPr>
          <a:xfrm>
            <a:off x="7883618" y="3571875"/>
            <a:ext cx="1352550" cy="4762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 name="TextBox 9">
            <a:extLst>
              <a:ext uri="{FF2B5EF4-FFF2-40B4-BE49-F238E27FC236}">
                <a16:creationId xmlns:a16="http://schemas.microsoft.com/office/drawing/2014/main" id="{9AE03BFD-9724-1F1F-E57A-7F1DF9A1EDF8}"/>
              </a:ext>
            </a:extLst>
          </p:cNvPr>
          <p:cNvSpPr txBox="1"/>
          <p:nvPr/>
        </p:nvSpPr>
        <p:spPr>
          <a:xfrm>
            <a:off x="6767233" y="4879624"/>
            <a:ext cx="4994460" cy="1754326"/>
          </a:xfrm>
          <a:prstGeom prst="rect">
            <a:avLst/>
          </a:prstGeom>
          <a:noFill/>
          <a:ln>
            <a:solidFill>
              <a:srgbClr val="FF0000"/>
            </a:solidFill>
          </a:ln>
        </p:spPr>
        <p:txBody>
          <a:bodyPr wrap="square" rtlCol="0">
            <a:spAutoFit/>
          </a:bodyPr>
          <a:lstStyle/>
          <a:p>
            <a:r>
              <a:rPr lang="en-US">
                <a:solidFill>
                  <a:srgbClr val="FF0000"/>
                </a:solidFill>
              </a:rPr>
              <a:t>Postal’s insight has gone virtually unnoticed throughout 50 years of intensive research on control. It has been independently “re-discovered” by scholars of OC in Japanese/Korean; but it offers a brilliant solution to two further notorious properties of OC in attitude complements.</a:t>
            </a:r>
            <a:endParaRPr lang="en-IL">
              <a:solidFill>
                <a:srgbClr val="FF0000"/>
              </a:solidFill>
            </a:endParaRPr>
          </a:p>
        </p:txBody>
      </p:sp>
    </p:spTree>
    <p:extLst>
      <p:ext uri="{BB962C8B-B14F-4D97-AF65-F5344CB8AC3E}">
        <p14:creationId xmlns:p14="http://schemas.microsoft.com/office/powerpoint/2010/main" val="3914515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855F4-07D5-52B0-F217-07A7EB7E139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4DA597E-8EDB-FFA2-F401-5193B57D174B}"/>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i="1">
                <a:solidFill>
                  <a:prstClr val="black"/>
                </a:solidFill>
                <a:latin typeface="Calibri" panose="020F0502020204030204"/>
              </a:rPr>
              <a:t>De se </a:t>
            </a:r>
            <a:r>
              <a:rPr lang="en-US" sz="4000" b="1">
                <a:solidFill>
                  <a:prstClr val="black"/>
                </a:solidFill>
                <a:latin typeface="Calibri" panose="020F0502020204030204"/>
              </a:rPr>
              <a:t>(= about the self)</a:t>
            </a:r>
            <a:endParaRPr kumimoji="0" lang="en-IL" sz="40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8E9D3865-EBB1-605C-2A68-1EA65FC650F3}"/>
              </a:ext>
            </a:extLst>
          </p:cNvPr>
          <p:cNvSpPr>
            <a:spLocks noGrp="1"/>
          </p:cNvSpPr>
          <p:nvPr>
            <p:ph type="title"/>
          </p:nvPr>
        </p:nvSpPr>
        <p:spPr>
          <a:xfrm>
            <a:off x="183572" y="1101213"/>
            <a:ext cx="11649839" cy="5756787"/>
          </a:xfrm>
        </p:spPr>
        <p:txBody>
          <a:bodyPr anchor="t" anchorCtr="0">
            <a:noAutofit/>
          </a:bodyPr>
          <a:lstStyle/>
          <a:p>
            <a:pPr>
              <a:lnSpc>
                <a:spcPts val="3000"/>
              </a:lnSpc>
              <a:tabLst>
                <a:tab pos="347345" algn="l"/>
                <a:tab pos="685800" algn="l"/>
                <a:tab pos="1033145" algn="l"/>
                <a:tab pos="270510" algn="l"/>
                <a:tab pos="540385" algn="l"/>
                <a:tab pos="810260" algn="l"/>
                <a:tab pos="1371600" algn="l"/>
              </a:tabLst>
            </a:pPr>
            <a:r>
              <a:rPr lang="en-US" sz="2000">
                <a:latin typeface="+mn-lt"/>
              </a:rPr>
              <a:t>In attitude OC complements, the semantic identity between the controller and PRO goes beyond coreference and beyond variable binding; it requires self-identification (</a:t>
            </a:r>
            <a:r>
              <a:rPr lang="en-US" sz="2000" i="1">
                <a:latin typeface="+mn-lt"/>
              </a:rPr>
              <a:t>de se</a:t>
            </a:r>
            <a:r>
              <a:rPr lang="en-US" sz="2000">
                <a:latin typeface="+mn-lt"/>
              </a:rPr>
              <a:t>, for </a:t>
            </a:r>
            <a:r>
              <a:rPr lang="en-US" sz="1800">
                <a:latin typeface="+mn-lt"/>
              </a:rPr>
              <a:t>AUTHOR</a:t>
            </a:r>
            <a:r>
              <a:rPr lang="en-US" sz="2000">
                <a:latin typeface="+mn-lt"/>
              </a:rPr>
              <a:t>-control) or </a:t>
            </a:r>
            <a:r>
              <a:rPr lang="en-US" sz="1800">
                <a:latin typeface="+mn-lt"/>
              </a:rPr>
              <a:t>ADDRESSEE</a:t>
            </a:r>
            <a:r>
              <a:rPr lang="en-US" sz="2000">
                <a:latin typeface="+mn-lt"/>
              </a:rPr>
              <a:t>-identification (</a:t>
            </a:r>
            <a:r>
              <a:rPr lang="en-US" sz="2000" i="1">
                <a:latin typeface="+mn-lt"/>
              </a:rPr>
              <a:t>de te</a:t>
            </a:r>
            <a:r>
              <a:rPr lang="en-US" sz="2000">
                <a:latin typeface="+mn-lt"/>
              </a:rPr>
              <a:t>, for </a:t>
            </a:r>
            <a:r>
              <a:rPr lang="en-US" sz="1800">
                <a:latin typeface="+mn-lt"/>
              </a:rPr>
              <a:t>ADDRESSEE</a:t>
            </a:r>
            <a:r>
              <a:rPr lang="en-US" sz="2000">
                <a:latin typeface="+mn-lt"/>
              </a:rPr>
              <a:t>-control).* Scenarios in which identification fails only allow a </a:t>
            </a:r>
            <a:r>
              <a:rPr lang="en-US" sz="2000" i="1">
                <a:latin typeface="+mn-lt"/>
              </a:rPr>
              <a:t>de re</a:t>
            </a:r>
            <a:r>
              <a:rPr lang="en-US" sz="2000">
                <a:latin typeface="+mn-lt"/>
              </a:rPr>
              <a:t> reading, which is ruled out in OC.  </a:t>
            </a: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r>
              <a:rPr lang="en-US" sz="2000">
                <a:latin typeface="+mn-lt"/>
              </a:rPr>
              <a:t>  </a:t>
            </a:r>
            <a:r>
              <a:rPr lang="en-US" sz="1800">
                <a:solidFill>
                  <a:schemeClr val="accent3"/>
                </a:solidFill>
                <a:latin typeface="+mn-lt"/>
              </a:rPr>
              <a:t>*(Morgan 1970, Chierchia 1990, Percus &amp; Sauerland 2003, Schlenker 2003, von Stechow 2003, Anand 2006, Pearson 2013)</a:t>
            </a:r>
            <a:endParaRPr lang="en-IL" sz="1800" dirty="0">
              <a:solidFill>
                <a:schemeClr val="accent3"/>
              </a:solidFill>
              <a:latin typeface="+mn-lt"/>
            </a:endParaRPr>
          </a:p>
        </p:txBody>
      </p:sp>
      <p:sp>
        <p:nvSpPr>
          <p:cNvPr id="7" name="Slide Number Placeholder 6">
            <a:extLst>
              <a:ext uri="{FF2B5EF4-FFF2-40B4-BE49-F238E27FC236}">
                <a16:creationId xmlns:a16="http://schemas.microsoft.com/office/drawing/2014/main" id="{6569E9E4-2EF7-E823-36FC-58F409DBDA65}"/>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400C30D-585D-41D5-F9B1-0012A1C2CE50}"/>
              </a:ext>
            </a:extLst>
          </p:cNvPr>
          <p:cNvSpPr txBox="1"/>
          <p:nvPr/>
        </p:nvSpPr>
        <p:spPr>
          <a:xfrm>
            <a:off x="206188" y="2778264"/>
            <a:ext cx="5459940" cy="3599703"/>
          </a:xfrm>
          <a:prstGeom prst="rect">
            <a:avLst/>
          </a:prstGeom>
          <a:noFill/>
        </p:spPr>
        <p:txBody>
          <a:bodyPr wrap="square" rtlCol="0">
            <a:spAutoFit/>
          </a:bodyPr>
          <a:lstStyle/>
          <a:p>
            <a:pPr>
              <a:lnSpc>
                <a:spcPts val="2500"/>
              </a:lnSpc>
            </a:pPr>
            <a:r>
              <a:rPr lang="en-GB" sz="2000" b="1">
                <a:solidFill>
                  <a:srgbClr val="FF0000"/>
                </a:solidFill>
              </a:rPr>
              <a:t>Obligatory </a:t>
            </a:r>
            <a:r>
              <a:rPr lang="en-GB" sz="2000" b="1" i="1">
                <a:solidFill>
                  <a:srgbClr val="FF0000"/>
                </a:solidFill>
              </a:rPr>
              <a:t>de se</a:t>
            </a:r>
            <a:r>
              <a:rPr lang="en-GB" b="1">
                <a:solidFill>
                  <a:srgbClr val="FF0000"/>
                </a:solidFill>
              </a:rPr>
              <a:t>	</a:t>
            </a:r>
          </a:p>
          <a:p>
            <a:pPr>
              <a:lnSpc>
                <a:spcPts val="2500"/>
              </a:lnSpc>
            </a:pPr>
            <a:br>
              <a:rPr lang="en-GB" b="1">
                <a:solidFill>
                  <a:srgbClr val="FF0000"/>
                </a:solidFill>
              </a:rPr>
            </a:br>
            <a:r>
              <a:rPr lang="en-GB"/>
              <a:t>Context: John watches a clip of himself, caught on CCTV camera, making suspicious moves near some house at night. He doesn’t recognize himself but comes to believe that the person he watches is a burglar.  </a:t>
            </a:r>
          </a:p>
          <a:p>
            <a:pPr>
              <a:lnSpc>
                <a:spcPts val="2500"/>
              </a:lnSpc>
            </a:pPr>
            <a:endParaRPr lang="en-IL"/>
          </a:p>
          <a:p>
            <a:pPr>
              <a:lnSpc>
                <a:spcPts val="2500"/>
              </a:lnSpc>
            </a:pPr>
            <a:r>
              <a:rPr lang="en-GB"/>
              <a:t>30. a. John</a:t>
            </a:r>
            <a:r>
              <a:rPr lang="en-GB" baseline="-25000"/>
              <a:t>i</a:t>
            </a:r>
            <a:r>
              <a:rPr lang="en-GB"/>
              <a:t> hoped that he</a:t>
            </a:r>
            <a:r>
              <a:rPr lang="en-GB" baseline="-25000"/>
              <a:t>i</a:t>
            </a:r>
            <a:r>
              <a:rPr lang="en-GB"/>
              <a:t> would be caught.				</a:t>
            </a:r>
            <a:r>
              <a:rPr lang="en-GB" i="1"/>
              <a:t> </a:t>
            </a:r>
            <a:r>
              <a:rPr lang="en-GB" i="1">
                <a:solidFill>
                  <a:srgbClr val="00B0F0"/>
                </a:solidFill>
              </a:rPr>
              <a:t>de se</a:t>
            </a:r>
            <a:r>
              <a:rPr lang="en-GB">
                <a:solidFill>
                  <a:srgbClr val="00B0F0"/>
                </a:solidFill>
              </a:rPr>
              <a:t>: false, </a:t>
            </a:r>
            <a:r>
              <a:rPr lang="en-GB" i="1">
                <a:solidFill>
                  <a:srgbClr val="00B0F0"/>
                </a:solidFill>
              </a:rPr>
              <a:t>de re</a:t>
            </a:r>
            <a:r>
              <a:rPr lang="en-GB">
                <a:solidFill>
                  <a:srgbClr val="00B0F0"/>
                </a:solidFill>
              </a:rPr>
              <a:t>: true</a:t>
            </a:r>
            <a:br>
              <a:rPr lang="en-GB"/>
            </a:br>
            <a:r>
              <a:rPr lang="en-GB"/>
              <a:t>      b. John</a:t>
            </a:r>
            <a:r>
              <a:rPr lang="en-GB" baseline="-25000"/>
              <a:t>i</a:t>
            </a:r>
            <a:r>
              <a:rPr lang="en-GB"/>
              <a:t> hoped [PRO</a:t>
            </a:r>
            <a:r>
              <a:rPr lang="en-GB" baseline="-25000"/>
              <a:t>i</a:t>
            </a:r>
            <a:r>
              <a:rPr lang="en-GB"/>
              <a:t> to be caught].		    		</a:t>
            </a:r>
            <a:r>
              <a:rPr lang="en-GB">
                <a:solidFill>
                  <a:srgbClr val="00B0F0"/>
                </a:solidFill>
              </a:rPr>
              <a:t>                  </a:t>
            </a:r>
            <a:r>
              <a:rPr lang="en-GB" i="1">
                <a:solidFill>
                  <a:srgbClr val="00B0F0"/>
                </a:solidFill>
              </a:rPr>
              <a:t>de se</a:t>
            </a:r>
            <a:r>
              <a:rPr lang="en-GB">
                <a:solidFill>
                  <a:srgbClr val="00B0F0"/>
                </a:solidFill>
              </a:rPr>
              <a:t>: false, *</a:t>
            </a:r>
            <a:r>
              <a:rPr lang="en-GB" i="1">
                <a:solidFill>
                  <a:srgbClr val="00B0F0"/>
                </a:solidFill>
              </a:rPr>
              <a:t>de re</a:t>
            </a:r>
            <a:endParaRPr lang="en-IL">
              <a:solidFill>
                <a:srgbClr val="00B0F0"/>
              </a:solidFill>
            </a:endParaRPr>
          </a:p>
        </p:txBody>
      </p:sp>
      <p:sp>
        <p:nvSpPr>
          <p:cNvPr id="10" name="TextBox 9">
            <a:extLst>
              <a:ext uri="{FF2B5EF4-FFF2-40B4-BE49-F238E27FC236}">
                <a16:creationId xmlns:a16="http://schemas.microsoft.com/office/drawing/2014/main" id="{3899BA43-D5D3-DE6D-9925-CEA62D26DFAD}"/>
              </a:ext>
            </a:extLst>
          </p:cNvPr>
          <p:cNvSpPr txBox="1"/>
          <p:nvPr/>
        </p:nvSpPr>
        <p:spPr>
          <a:xfrm>
            <a:off x="5972631" y="2844938"/>
            <a:ext cx="6138251" cy="3279103"/>
          </a:xfrm>
          <a:prstGeom prst="rect">
            <a:avLst/>
          </a:prstGeom>
          <a:noFill/>
        </p:spPr>
        <p:txBody>
          <a:bodyPr wrap="square" rtlCol="0">
            <a:spAutoFit/>
          </a:bodyPr>
          <a:lstStyle/>
          <a:p>
            <a:pPr>
              <a:lnSpc>
                <a:spcPts val="2500"/>
              </a:lnSpc>
            </a:pPr>
            <a:r>
              <a:rPr lang="en-GB" sz="2000" b="1">
                <a:solidFill>
                  <a:srgbClr val="FF0000"/>
                </a:solidFill>
              </a:rPr>
              <a:t>Obligatory </a:t>
            </a:r>
            <a:r>
              <a:rPr lang="en-GB" sz="2000" b="1" i="1">
                <a:solidFill>
                  <a:srgbClr val="FF0000"/>
                </a:solidFill>
              </a:rPr>
              <a:t>de te</a:t>
            </a:r>
            <a:r>
              <a:rPr lang="en-GB" sz="2000">
                <a:solidFill>
                  <a:srgbClr val="FF0000"/>
                </a:solidFill>
              </a:rPr>
              <a:t>	</a:t>
            </a:r>
          </a:p>
          <a:p>
            <a:pPr>
              <a:lnSpc>
                <a:spcPts val="2500"/>
              </a:lnSpc>
            </a:pPr>
            <a:br>
              <a:rPr lang="en-GB">
                <a:solidFill>
                  <a:srgbClr val="FF0000"/>
                </a:solidFill>
              </a:rPr>
            </a:br>
            <a:r>
              <a:rPr lang="en-GB"/>
              <a:t>Context: Johnny messed up the living room, but Betty thinks it was Billy who did it. She tells Johnny: “Whoever messed up the living room should tidy it up!”. </a:t>
            </a:r>
            <a:endParaRPr lang="en-IL"/>
          </a:p>
          <a:p>
            <a:pPr>
              <a:lnSpc>
                <a:spcPts val="2500"/>
              </a:lnSpc>
            </a:pPr>
            <a:endParaRPr lang="en-GB"/>
          </a:p>
          <a:p>
            <a:pPr>
              <a:lnSpc>
                <a:spcPts val="2500"/>
              </a:lnSpc>
            </a:pPr>
            <a:r>
              <a:rPr lang="en-GB"/>
              <a:t>31. a. Betty told Johnny</a:t>
            </a:r>
            <a:r>
              <a:rPr lang="en-GB" baseline="-25000"/>
              <a:t>i</a:t>
            </a:r>
            <a:r>
              <a:rPr lang="en-GB"/>
              <a:t> that he</a:t>
            </a:r>
            <a:r>
              <a:rPr lang="en-GB" baseline="-25000"/>
              <a:t>i</a:t>
            </a:r>
            <a:r>
              <a:rPr lang="en-GB"/>
              <a:t> should tidy up the living room.</a:t>
            </a:r>
            <a:br>
              <a:rPr lang="en-GB"/>
            </a:br>
            <a:r>
              <a:rPr lang="en-GB"/>
              <a:t>	          		</a:t>
            </a:r>
            <a:r>
              <a:rPr lang="en-GB" i="1"/>
              <a:t>                  </a:t>
            </a:r>
            <a:r>
              <a:rPr lang="en-GB" i="1">
                <a:solidFill>
                  <a:srgbClr val="00B0F0"/>
                </a:solidFill>
              </a:rPr>
              <a:t>de te</a:t>
            </a:r>
            <a:r>
              <a:rPr lang="en-GB">
                <a:solidFill>
                  <a:srgbClr val="00B0F0"/>
                </a:solidFill>
              </a:rPr>
              <a:t>: false, </a:t>
            </a:r>
            <a:r>
              <a:rPr lang="en-GB" i="1">
                <a:solidFill>
                  <a:srgbClr val="00B0F0"/>
                </a:solidFill>
              </a:rPr>
              <a:t>de re</a:t>
            </a:r>
            <a:r>
              <a:rPr lang="en-GB">
                <a:solidFill>
                  <a:srgbClr val="00B0F0"/>
                </a:solidFill>
              </a:rPr>
              <a:t>: true     </a:t>
            </a:r>
            <a:br>
              <a:rPr lang="en-GB">
                <a:solidFill>
                  <a:srgbClr val="00B0F0"/>
                </a:solidFill>
              </a:rPr>
            </a:br>
            <a:r>
              <a:rPr lang="en-GB">
                <a:solidFill>
                  <a:srgbClr val="00B0F0"/>
                </a:solidFill>
              </a:rPr>
              <a:t>      </a:t>
            </a:r>
            <a:r>
              <a:rPr lang="en-GB"/>
              <a:t>b. Betty told Johnny</a:t>
            </a:r>
            <a:r>
              <a:rPr lang="en-GB" baseline="-25000"/>
              <a:t>i</a:t>
            </a:r>
            <a:r>
              <a:rPr lang="en-GB"/>
              <a:t> [PRO</a:t>
            </a:r>
            <a:r>
              <a:rPr lang="en-GB" baseline="-25000"/>
              <a:t>i</a:t>
            </a:r>
            <a:r>
              <a:rPr lang="en-GB"/>
              <a:t> to tidy up the living room].	     	 			</a:t>
            </a:r>
            <a:r>
              <a:rPr lang="en-GB" i="1">
                <a:solidFill>
                  <a:srgbClr val="00B0F0"/>
                </a:solidFill>
              </a:rPr>
              <a:t>de te</a:t>
            </a:r>
            <a:r>
              <a:rPr lang="en-GB">
                <a:solidFill>
                  <a:srgbClr val="00B0F0"/>
                </a:solidFill>
              </a:rPr>
              <a:t>: false, *</a:t>
            </a:r>
            <a:r>
              <a:rPr lang="en-GB" i="1">
                <a:solidFill>
                  <a:srgbClr val="00B0F0"/>
                </a:solidFill>
              </a:rPr>
              <a:t>de re</a:t>
            </a:r>
            <a:endParaRPr lang="en-IL"/>
          </a:p>
        </p:txBody>
      </p:sp>
    </p:spTree>
    <p:extLst>
      <p:ext uri="{BB962C8B-B14F-4D97-AF65-F5344CB8AC3E}">
        <p14:creationId xmlns:p14="http://schemas.microsoft.com/office/powerpoint/2010/main" val="3170666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23377-688E-6D36-F289-F8CB24D136D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B813681-C94B-B8D1-C193-94395E5CF9BD}"/>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Paths to </a:t>
            </a:r>
            <a:r>
              <a:rPr lang="en-US" sz="4000" b="1" i="1">
                <a:solidFill>
                  <a:prstClr val="black"/>
                </a:solidFill>
                <a:latin typeface="Calibri" panose="020F0502020204030204"/>
              </a:rPr>
              <a:t>de se</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34F99C50-3994-760A-2B20-827ED343D366}"/>
              </a:ext>
            </a:extLst>
          </p:cNvPr>
          <p:cNvSpPr>
            <a:spLocks noGrp="1"/>
          </p:cNvSpPr>
          <p:nvPr>
            <p:ph type="title"/>
          </p:nvPr>
        </p:nvSpPr>
        <p:spPr>
          <a:xfrm>
            <a:off x="183572" y="1101213"/>
            <a:ext cx="11649839" cy="5756787"/>
          </a:xfrm>
        </p:spPr>
        <p:txBody>
          <a:bodyPr anchor="t" anchorCtr="0">
            <a:noAutofit/>
          </a:bodyPr>
          <a:lstStyle/>
          <a:p>
            <a:pPr>
              <a:lnSpc>
                <a:spcPts val="2500"/>
              </a:lnSpc>
            </a:pPr>
            <a:r>
              <a:rPr lang="en-US" sz="2000">
                <a:latin typeface="+mn-lt"/>
              </a:rPr>
              <a:t>In the semantic literature, there are three main methods of forcing a pronoun Pron to be interpreted as the </a:t>
            </a:r>
            <a:br>
              <a:rPr lang="en-US" sz="2000">
                <a:latin typeface="+mn-lt"/>
              </a:rPr>
            </a:br>
            <a:r>
              <a:rPr lang="en-US" sz="2000" i="1">
                <a:latin typeface="+mn-lt"/>
              </a:rPr>
              <a:t>de se </a:t>
            </a:r>
            <a:r>
              <a:rPr lang="en-US" sz="2000">
                <a:latin typeface="+mn-lt"/>
              </a:rPr>
              <a:t>counterpart of the attitude holder (AH):</a:t>
            </a:r>
            <a:br>
              <a:rPr lang="en-US" sz="2000">
                <a:latin typeface="+mn-lt"/>
              </a:rPr>
            </a:br>
            <a:br>
              <a:rPr lang="en-US" sz="2000">
                <a:latin typeface="+mn-lt"/>
              </a:rPr>
            </a:br>
            <a:r>
              <a:rPr lang="en-US" sz="2000">
                <a:latin typeface="+mn-lt"/>
              </a:rPr>
              <a:t>(</a:t>
            </a:r>
            <a:r>
              <a:rPr lang="en-US" sz="2000">
                <a:latin typeface="+mn-lt"/>
                <a:sym typeface="Wingdings" panose="05000000000000000000" pitchFamily="2" charset="2"/>
              </a:rPr>
              <a:t>A) Pron is bound by an operator creating a derived property, which serves as an argument of the attitude verb.</a:t>
            </a:r>
            <a:br>
              <a:rPr lang="en-US" sz="2000">
                <a:latin typeface="+mn-lt"/>
                <a:sym typeface="Wingdings" panose="05000000000000000000" pitchFamily="2" charset="2"/>
              </a:rPr>
            </a:br>
            <a:r>
              <a:rPr lang="en-US" sz="2000">
                <a:latin typeface="+mn-lt"/>
                <a:sym typeface="Wingdings" panose="05000000000000000000" pitchFamily="2" charset="2"/>
              </a:rPr>
              <a:t>      As part of the meaning of that verb, the property is predicated of the </a:t>
            </a:r>
            <a:r>
              <a:rPr lang="en-US" sz="2000" i="1">
                <a:latin typeface="+mn-lt"/>
                <a:sym typeface="Wingdings" panose="05000000000000000000" pitchFamily="2" charset="2"/>
              </a:rPr>
              <a:t>de se </a:t>
            </a:r>
            <a:r>
              <a:rPr lang="en-US" sz="2000">
                <a:latin typeface="+mn-lt"/>
                <a:sym typeface="Wingdings" panose="05000000000000000000" pitchFamily="2" charset="2"/>
              </a:rPr>
              <a:t>counterpart of AH.</a:t>
            </a:r>
            <a:br>
              <a:rPr lang="en-US" sz="2000">
                <a:latin typeface="+mn-lt"/>
                <a:sym typeface="Wingdings" panose="05000000000000000000" pitchFamily="2" charset="2"/>
              </a:rPr>
            </a:br>
            <a:r>
              <a:rPr lang="en-US" sz="2000">
                <a:latin typeface="+mn-lt"/>
                <a:sym typeface="Wingdings" panose="05000000000000000000" pitchFamily="2" charset="2"/>
              </a:rPr>
              <a:t>      </a:t>
            </a:r>
            <a:r>
              <a:rPr lang="en-US" sz="2000">
                <a:solidFill>
                  <a:srgbClr val="FF0000"/>
                </a:solidFill>
                <a:latin typeface="+mn-lt"/>
                <a:sym typeface="Wingdings" panose="05000000000000000000" pitchFamily="2" charset="2"/>
              </a:rPr>
              <a:t>AH … V [</a:t>
            </a:r>
            <a:r>
              <a:rPr lang="en-US" sz="2000">
                <a:solidFill>
                  <a:srgbClr val="FF0000"/>
                </a:solidFill>
                <a:latin typeface="+mn-lt"/>
                <a:sym typeface="Symbol" panose="05050102010706020507" pitchFamily="18" charset="2"/>
              </a:rPr>
              <a:t>x.Pron</a:t>
            </a:r>
            <a:r>
              <a:rPr lang="en-US" sz="2000" baseline="-25000">
                <a:solidFill>
                  <a:srgbClr val="FF0000"/>
                </a:solidFill>
                <a:latin typeface="+mn-lt"/>
                <a:sym typeface="Symbol" panose="05050102010706020507" pitchFamily="18" charset="2"/>
              </a:rPr>
              <a:t>x</a:t>
            </a:r>
            <a:r>
              <a:rPr lang="en-US" sz="2000">
                <a:solidFill>
                  <a:srgbClr val="FF0000"/>
                </a:solidFill>
                <a:latin typeface="+mn-lt"/>
                <a:sym typeface="Symbol" panose="05050102010706020507" pitchFamily="18" charset="2"/>
              </a:rPr>
              <a:t> … ] </a:t>
            </a:r>
            <a:r>
              <a:rPr lang="en-US" sz="2000">
                <a:solidFill>
                  <a:srgbClr val="FF0000"/>
                </a:solidFill>
                <a:latin typeface="+mn-lt"/>
                <a:sym typeface="Wingdings" panose="05000000000000000000" pitchFamily="2" charset="2"/>
              </a:rPr>
              <a:t> the crucial work is done by V</a:t>
            </a:r>
            <a:r>
              <a:rPr lang="en-US" sz="2000">
                <a:solidFill>
                  <a:srgbClr val="FF0000"/>
                </a:solidFill>
                <a:latin typeface="+mn-lt"/>
                <a:sym typeface="Symbol" panose="05050102010706020507" pitchFamily="18" charset="2"/>
              </a:rPr>
              <a:t>	</a:t>
            </a:r>
            <a:br>
              <a:rPr lang="en-US" sz="2000">
                <a:latin typeface="+mn-lt"/>
                <a:sym typeface="Symbol" panose="05050102010706020507" pitchFamily="18" charset="2"/>
              </a:rPr>
            </a:br>
            <a:br>
              <a:rPr lang="en-US" sz="2000">
                <a:latin typeface="+mn-lt"/>
                <a:sym typeface="Symbol" panose="05050102010706020507" pitchFamily="18" charset="2"/>
              </a:rPr>
            </a:br>
            <a:r>
              <a:rPr lang="en-US" sz="2000">
                <a:latin typeface="+mn-lt"/>
                <a:sym typeface="Wingdings" panose="05000000000000000000" pitchFamily="2" charset="2"/>
              </a:rPr>
              <a:t>(B) A special case of </a:t>
            </a:r>
            <a:r>
              <a:rPr lang="en-US" sz="2000" i="1">
                <a:latin typeface="+mn-lt"/>
                <a:sym typeface="Wingdings" panose="05000000000000000000" pitchFamily="2" charset="2"/>
              </a:rPr>
              <a:t>de re</a:t>
            </a:r>
            <a:r>
              <a:rPr lang="en-US" sz="2000">
                <a:latin typeface="+mn-lt"/>
                <a:sym typeface="Wingdings" panose="05000000000000000000" pitchFamily="2" charset="2"/>
              </a:rPr>
              <a:t>: The “acquaintance relation” between AH and Pron, mediated by a concept  </a:t>
            </a:r>
            <a:br>
              <a:rPr lang="en-US" sz="2000">
                <a:latin typeface="+mn-lt"/>
                <a:sym typeface="Wingdings" panose="05000000000000000000" pitchFamily="2" charset="2"/>
              </a:rPr>
            </a:br>
            <a:r>
              <a:rPr lang="en-US" sz="2000">
                <a:latin typeface="+mn-lt"/>
                <a:sym typeface="Wingdings" panose="05000000000000000000" pitchFamily="2" charset="2"/>
              </a:rPr>
              <a:t>      generator G, is lexically restricted to the </a:t>
            </a:r>
            <a:r>
              <a:rPr lang="en-US" sz="1800">
                <a:latin typeface="+mn-lt"/>
                <a:sym typeface="Wingdings" panose="05000000000000000000" pitchFamily="2" charset="2"/>
              </a:rPr>
              <a:t>SELF</a:t>
            </a:r>
            <a:r>
              <a:rPr lang="en-US" sz="2000">
                <a:latin typeface="+mn-lt"/>
                <a:sym typeface="Wingdings" panose="05000000000000000000" pitchFamily="2" charset="2"/>
              </a:rPr>
              <a:t> relation.</a:t>
            </a:r>
            <a:br>
              <a:rPr lang="en-US" sz="2000">
                <a:latin typeface="+mn-lt"/>
                <a:sym typeface="Wingdings" panose="05000000000000000000" pitchFamily="2" charset="2"/>
              </a:rPr>
            </a:br>
            <a:r>
              <a:rPr lang="en-US" sz="2000">
                <a:latin typeface="+mn-lt"/>
                <a:sym typeface="Wingdings" panose="05000000000000000000" pitchFamily="2" charset="2"/>
              </a:rPr>
              <a:t>      </a:t>
            </a:r>
            <a:r>
              <a:rPr lang="en-US" sz="2000">
                <a:solidFill>
                  <a:srgbClr val="FF0000"/>
                </a:solidFill>
                <a:latin typeface="+mn-lt"/>
                <a:sym typeface="Wingdings" panose="05000000000000000000" pitchFamily="2" charset="2"/>
              </a:rPr>
              <a:t>AH</a:t>
            </a:r>
            <a:r>
              <a:rPr lang="en-US" sz="2000" baseline="-25000">
                <a:solidFill>
                  <a:srgbClr val="FF0000"/>
                </a:solidFill>
                <a:latin typeface="+mn-lt"/>
                <a:sym typeface="Wingdings" panose="05000000000000000000" pitchFamily="2" charset="2"/>
              </a:rPr>
              <a:t>i</a:t>
            </a:r>
            <a:r>
              <a:rPr lang="en-US" sz="2000">
                <a:solidFill>
                  <a:srgbClr val="FF0000"/>
                </a:solidFill>
                <a:latin typeface="+mn-lt"/>
                <a:sym typeface="Wingdings" panose="05000000000000000000" pitchFamily="2" charset="2"/>
              </a:rPr>
              <a:t> … V [</a:t>
            </a:r>
            <a:r>
              <a:rPr lang="en-US" sz="2000">
                <a:solidFill>
                  <a:srgbClr val="FF0000"/>
                </a:solidFill>
                <a:latin typeface="+mn-lt"/>
                <a:sym typeface="Symbol" panose="05050102010706020507" pitchFamily="18" charset="2"/>
              </a:rPr>
              <a:t>G</a:t>
            </a:r>
            <a:r>
              <a:rPr lang="en-US" sz="2000" baseline="-25000">
                <a:solidFill>
                  <a:srgbClr val="FF0000"/>
                </a:solidFill>
                <a:latin typeface="+mn-lt"/>
                <a:sym typeface="Symbol" panose="05050102010706020507" pitchFamily="18" charset="2"/>
              </a:rPr>
              <a:t>SELF</a:t>
            </a:r>
            <a:r>
              <a:rPr lang="en-US" sz="2000">
                <a:solidFill>
                  <a:srgbClr val="FF0000"/>
                </a:solidFill>
                <a:latin typeface="+mn-lt"/>
                <a:sym typeface="Symbol" panose="05050102010706020507" pitchFamily="18" charset="2"/>
              </a:rPr>
              <a:t>(Pron</a:t>
            </a:r>
            <a:r>
              <a:rPr lang="en-US" sz="2000" baseline="-25000">
                <a:solidFill>
                  <a:srgbClr val="FF0000"/>
                </a:solidFill>
                <a:latin typeface="+mn-lt"/>
                <a:sym typeface="Symbol" panose="05050102010706020507" pitchFamily="18" charset="2"/>
              </a:rPr>
              <a:t>i</a:t>
            </a:r>
            <a:r>
              <a:rPr lang="en-US" sz="2000">
                <a:solidFill>
                  <a:srgbClr val="FF0000"/>
                </a:solidFill>
                <a:latin typeface="+mn-lt"/>
                <a:sym typeface="Symbol" panose="05050102010706020507" pitchFamily="18" charset="2"/>
              </a:rPr>
              <a:t>) … ] </a:t>
            </a:r>
            <a:r>
              <a:rPr lang="en-US" sz="2000">
                <a:solidFill>
                  <a:srgbClr val="FF0000"/>
                </a:solidFill>
                <a:sym typeface="Wingdings" panose="05000000000000000000" pitchFamily="2" charset="2"/>
              </a:rPr>
              <a:t> </a:t>
            </a:r>
            <a:r>
              <a:rPr lang="en-US" sz="2000">
                <a:solidFill>
                  <a:srgbClr val="FF0000"/>
                </a:solidFill>
                <a:latin typeface="+mn-lt"/>
                <a:sym typeface="Wingdings" panose="05000000000000000000" pitchFamily="2" charset="2"/>
              </a:rPr>
              <a:t>the crucial work is done by G</a:t>
            </a:r>
            <a:br>
              <a:rPr lang="en-US" sz="2000">
                <a:solidFill>
                  <a:srgbClr val="FF0000"/>
                </a:solidFill>
                <a:latin typeface="+mn-lt"/>
                <a:sym typeface="Wingdings" panose="05000000000000000000" pitchFamily="2" charset="2"/>
              </a:rPr>
            </a:br>
            <a:br>
              <a:rPr lang="en-US" sz="2000">
                <a:latin typeface="+mn-lt"/>
                <a:sym typeface="Wingdings" panose="05000000000000000000" pitchFamily="2" charset="2"/>
              </a:rPr>
            </a:br>
            <a:r>
              <a:rPr lang="en-US" sz="2000">
                <a:latin typeface="+mn-lt"/>
                <a:sym typeface="Wingdings" panose="05000000000000000000" pitchFamily="2" charset="2"/>
              </a:rPr>
              <a:t>(C) Pron is a shifted indexical – an indexical picking out the </a:t>
            </a:r>
            <a:r>
              <a:rPr lang="en-US" sz="1800">
                <a:latin typeface="+mn-lt"/>
                <a:sym typeface="Wingdings" panose="05000000000000000000" pitchFamily="2" charset="2"/>
              </a:rPr>
              <a:t>AUTHOR/ADDRESSEE </a:t>
            </a:r>
            <a:r>
              <a:rPr lang="en-US" sz="2000">
                <a:latin typeface="+mn-lt"/>
                <a:sym typeface="Wingdings" panose="05000000000000000000" pitchFamily="2" charset="2"/>
              </a:rPr>
              <a:t>of the reported (=shifted)</a:t>
            </a:r>
            <a:br>
              <a:rPr lang="en-US" sz="2000">
                <a:latin typeface="+mn-lt"/>
                <a:sym typeface="Wingdings" panose="05000000000000000000" pitchFamily="2" charset="2"/>
              </a:rPr>
            </a:br>
            <a:r>
              <a:rPr lang="en-US" sz="2000">
                <a:latin typeface="+mn-lt"/>
                <a:sym typeface="Wingdings" panose="05000000000000000000" pitchFamily="2" charset="2"/>
              </a:rPr>
              <a:t>      context, sometimes called the “index”. The inherent meaning of the pronoun “I” implies self-identification.</a:t>
            </a:r>
            <a:br>
              <a:rPr lang="en-US" sz="2000">
                <a:latin typeface="+mn-lt"/>
                <a:sym typeface="Wingdings" panose="05000000000000000000" pitchFamily="2" charset="2"/>
              </a:rPr>
            </a:br>
            <a:r>
              <a:rPr lang="en-US" sz="2000">
                <a:latin typeface="+mn-lt"/>
                <a:sym typeface="Wingdings" panose="05000000000000000000" pitchFamily="2" charset="2"/>
              </a:rPr>
              <a:t>      </a:t>
            </a:r>
            <a:r>
              <a:rPr lang="en-US" sz="2000">
                <a:solidFill>
                  <a:srgbClr val="FF0000"/>
                </a:solidFill>
                <a:latin typeface="+mn-lt"/>
                <a:sym typeface="Wingdings" panose="05000000000000000000" pitchFamily="2" charset="2"/>
              </a:rPr>
              <a:t>AH … V [</a:t>
            </a:r>
            <a:r>
              <a:rPr lang="en-US" sz="2000">
                <a:solidFill>
                  <a:srgbClr val="FF0000"/>
                </a:solidFill>
                <a:latin typeface="+mn-lt"/>
                <a:sym typeface="Symbol" panose="05050102010706020507" pitchFamily="18" charset="2"/>
              </a:rPr>
              <a:t>C</a:t>
            </a:r>
            <a:r>
              <a:rPr lang="en-US" sz="2000" baseline="-25000">
                <a:solidFill>
                  <a:srgbClr val="FF0000"/>
                </a:solidFill>
                <a:latin typeface="+mn-lt"/>
                <a:sym typeface="Symbol" panose="05050102010706020507" pitchFamily="18" charset="2"/>
              </a:rPr>
              <a:t>&lt;i&gt;</a:t>
            </a:r>
            <a:r>
              <a:rPr lang="en-US" sz="2000">
                <a:solidFill>
                  <a:srgbClr val="FF0000"/>
                </a:solidFill>
                <a:latin typeface="+mn-lt"/>
                <a:sym typeface="Symbol" panose="05050102010706020507" pitchFamily="18" charset="2"/>
              </a:rPr>
              <a:t> [I</a:t>
            </a:r>
            <a:r>
              <a:rPr lang="en-US" sz="2000" baseline="-25000">
                <a:solidFill>
                  <a:srgbClr val="FF0000"/>
                </a:solidFill>
                <a:latin typeface="+mn-lt"/>
                <a:sym typeface="Symbol" panose="05050102010706020507" pitchFamily="18" charset="2"/>
              </a:rPr>
              <a:t>&lt;i&gt;</a:t>
            </a:r>
            <a:r>
              <a:rPr lang="en-US" sz="2000">
                <a:solidFill>
                  <a:srgbClr val="FF0000"/>
                </a:solidFill>
                <a:latin typeface="+mn-lt"/>
                <a:sym typeface="Symbol" panose="05050102010706020507" pitchFamily="18" charset="2"/>
              </a:rPr>
              <a:t> … ] </a:t>
            </a:r>
            <a:r>
              <a:rPr lang="en-US" sz="2000">
                <a:solidFill>
                  <a:srgbClr val="FF0000"/>
                </a:solidFill>
                <a:latin typeface="+mn-lt"/>
                <a:sym typeface="Wingdings" panose="05000000000000000000" pitchFamily="2" charset="2"/>
              </a:rPr>
              <a:t> the crucial work is done by “I”</a:t>
            </a:r>
            <a:br>
              <a:rPr lang="en-US" sz="2000">
                <a:solidFill>
                  <a:srgbClr val="FF0000"/>
                </a:solidFill>
                <a:latin typeface="+mn-lt"/>
                <a:sym typeface="Wingdings" panose="05000000000000000000" pitchFamily="2" charset="2"/>
              </a:rPr>
            </a:br>
            <a:br>
              <a:rPr lang="en-US" sz="2000">
                <a:latin typeface="+mn-lt"/>
                <a:sym typeface="Wingdings" panose="05000000000000000000" pitchFamily="2" charset="2"/>
              </a:rPr>
            </a:br>
            <a:r>
              <a:rPr lang="en-US" sz="2000">
                <a:latin typeface="+mn-lt"/>
                <a:sym typeface="Wingdings" panose="05000000000000000000" pitchFamily="2" charset="2"/>
              </a:rPr>
              <a:t>All three methods have been justified for different constructions, and all three have been proposed as models for OC. The advantage method C: It is anyway required for shifted indexicals (see below), and it relies on the most basic denotations for indexical pronouns. The challenge: Explain why PRO isn’t consistently 1</a:t>
            </a:r>
            <a:r>
              <a:rPr lang="en-US" sz="2000" baseline="30000">
                <a:latin typeface="+mn-lt"/>
                <a:sym typeface="Wingdings" panose="05000000000000000000" pitchFamily="2" charset="2"/>
              </a:rPr>
              <a:t>st</a:t>
            </a:r>
            <a:r>
              <a:rPr lang="en-US" sz="2000">
                <a:latin typeface="+mn-lt"/>
                <a:sym typeface="Wingdings" panose="05000000000000000000" pitchFamily="2" charset="2"/>
              </a:rPr>
              <a:t> person.</a:t>
            </a:r>
            <a:br>
              <a:rPr lang="en-US" sz="2000">
                <a:latin typeface="+mn-lt"/>
                <a:sym typeface="Wingdings" panose="05000000000000000000" pitchFamily="2" charset="2"/>
              </a:rPr>
            </a:br>
            <a:br>
              <a:rPr lang="en-US" sz="2000">
                <a:latin typeface="+mn-lt"/>
                <a:sym typeface="Wingdings" panose="05000000000000000000" pitchFamily="2" charset="2"/>
              </a:rPr>
            </a:br>
            <a:endParaRPr lang="en-IL" sz="2000" b="1" dirty="0">
              <a:latin typeface="+mn-lt"/>
            </a:endParaRPr>
          </a:p>
        </p:txBody>
      </p:sp>
      <p:sp>
        <p:nvSpPr>
          <p:cNvPr id="7" name="Slide Number Placeholder 6">
            <a:extLst>
              <a:ext uri="{FF2B5EF4-FFF2-40B4-BE49-F238E27FC236}">
                <a16:creationId xmlns:a16="http://schemas.microsoft.com/office/drawing/2014/main" id="{5A0D4B45-6F64-DB05-5539-00E7A3148271}"/>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304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5285C-849C-7906-14BE-58EAEE33790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2BC6813-9605-9A60-6B0F-E5C9E54FDC20}"/>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a:solidFill>
                  <a:prstClr val="black"/>
                </a:solidFill>
                <a:latin typeface="Calibri" panose="020F0502020204030204"/>
              </a:rPr>
              <a:t>The third consequence of Postal’s insight: Partial control</a:t>
            </a:r>
            <a:endParaRPr kumimoji="0" lang="en-IL" sz="36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6484152A-ECAC-48AA-4932-F5559D1D2E81}"/>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a:latin typeface="+mn-lt"/>
              </a:rPr>
              <a:t>We will first present the basic properties of Partial Control (PC)* and then show how they follow from the CESA theory – again, an unexpected consequence that had only been recognized in 2017.</a:t>
            </a:r>
            <a:br>
              <a:rPr lang="en-US" sz="2000">
                <a:latin typeface="+mn-lt"/>
              </a:rPr>
            </a:br>
            <a:br>
              <a:rPr lang="en-US" sz="2000">
                <a:latin typeface="+mn-lt"/>
              </a:rPr>
            </a:br>
            <a:r>
              <a:rPr lang="en-US" sz="2000">
                <a:latin typeface="+mn-lt"/>
              </a:rPr>
              <a:t>(32) a. I asked John when would be a good time. </a:t>
            </a:r>
            <a:br>
              <a:rPr lang="en-US" sz="2000">
                <a:latin typeface="+mn-lt"/>
              </a:rPr>
            </a:br>
            <a:r>
              <a:rPr lang="en-US" sz="2000">
                <a:latin typeface="+mn-lt"/>
              </a:rPr>
              <a:t>            He insisted he</a:t>
            </a:r>
            <a:r>
              <a:rPr lang="en-US" sz="2000" baseline="-25000">
                <a:latin typeface="+mn-lt"/>
              </a:rPr>
              <a:t>i</a:t>
            </a:r>
            <a:r>
              <a:rPr lang="en-US" sz="2000">
                <a:latin typeface="+mn-lt"/>
              </a:rPr>
              <a:t> would like [PRO</a:t>
            </a:r>
            <a:r>
              <a:rPr lang="en-US" sz="2000" baseline="-25000">
                <a:latin typeface="+mn-lt"/>
              </a:rPr>
              <a:t>i+</a:t>
            </a:r>
            <a:r>
              <a:rPr lang="en-US" sz="2000">
                <a:latin typeface="+mn-lt"/>
              </a:rPr>
              <a:t> to meet over the weekend].</a:t>
            </a:r>
            <a:br>
              <a:rPr lang="en-US" sz="2000">
                <a:latin typeface="+mn-lt"/>
              </a:rPr>
            </a:br>
            <a:r>
              <a:rPr lang="en-US" sz="2000">
                <a:latin typeface="+mn-lt"/>
              </a:rPr>
              <a:t>        b. I reminded John what happened.  * He insisted he met over the weekend.</a:t>
            </a:r>
            <a:br>
              <a:rPr lang="en-US" sz="2000">
                <a:latin typeface="+mn-lt"/>
              </a:rPr>
            </a:br>
            <a:br>
              <a:rPr lang="en-US" sz="2000">
                <a:latin typeface="+mn-lt"/>
              </a:rPr>
            </a:br>
            <a:r>
              <a:rPr lang="en-US" sz="2000" b="1">
                <a:solidFill>
                  <a:srgbClr val="FF0000"/>
                </a:solidFill>
                <a:latin typeface="+mn-lt"/>
              </a:rPr>
              <a:t>The challenge</a:t>
            </a:r>
            <a:br>
              <a:rPr lang="en-US" sz="2000" b="1">
                <a:solidFill>
                  <a:srgbClr val="0000FF"/>
                </a:solidFill>
                <a:latin typeface="+mn-lt"/>
              </a:rPr>
            </a:br>
            <a:r>
              <a:rPr lang="en-US" sz="2000">
                <a:latin typeface="+mn-lt"/>
              </a:rPr>
              <a:t>Standard models of OC reduce it to some other mechanism, but no such mechanism allows subset readings: NP-identity (Equi), anaphoric binding, predication or movement.</a:t>
            </a:r>
            <a:br>
              <a:rPr lang="en-US" sz="2000" b="1">
                <a:solidFill>
                  <a:srgbClr val="0000FF"/>
                </a:solidFill>
                <a:latin typeface="+mn-lt"/>
              </a:rPr>
            </a:br>
            <a:br>
              <a:rPr lang="en-US" sz="2000">
                <a:latin typeface="+mn-lt"/>
              </a:rPr>
            </a:br>
            <a:r>
              <a:rPr lang="en-US" sz="2000">
                <a:latin typeface="+mn-lt"/>
              </a:rPr>
              <a:t>(33) a. * Lena</a:t>
            </a:r>
            <a:r>
              <a:rPr lang="en-US" sz="2000" baseline="-25000">
                <a:latin typeface="+mn-lt"/>
              </a:rPr>
              <a:t>i</a:t>
            </a:r>
            <a:r>
              <a:rPr lang="en-US" sz="2000">
                <a:latin typeface="+mn-lt"/>
              </a:rPr>
              <a:t> introduced themselves</a:t>
            </a:r>
            <a:r>
              <a:rPr lang="en-US" sz="1800" baseline="-25000">
                <a:latin typeface="+mn-lt"/>
              </a:rPr>
              <a:t>i+</a:t>
            </a:r>
            <a:r>
              <a:rPr lang="en-US" sz="2000">
                <a:latin typeface="+mn-lt"/>
              </a:rPr>
              <a:t>.</a:t>
            </a:r>
            <a:br>
              <a:rPr lang="en-US" sz="2000">
                <a:latin typeface="+mn-lt"/>
              </a:rPr>
            </a:br>
            <a:r>
              <a:rPr lang="en-US" sz="2000">
                <a:latin typeface="+mn-lt"/>
              </a:rPr>
              <a:t>        b. * I consider Lena</a:t>
            </a:r>
            <a:r>
              <a:rPr lang="en-US" sz="2000" baseline="-25000"/>
              <a:t>i</a:t>
            </a:r>
            <a:r>
              <a:rPr lang="en-US" sz="2000">
                <a:latin typeface="+mn-lt"/>
              </a:rPr>
              <a:t> a skilled team</a:t>
            </a:r>
            <a:r>
              <a:rPr lang="en-US" sz="2000" baseline="-25000"/>
              <a:t>i+</a:t>
            </a:r>
            <a:r>
              <a:rPr lang="en-US" sz="2000">
                <a:latin typeface="+mn-lt"/>
              </a:rPr>
              <a:t>. </a:t>
            </a:r>
            <a:br>
              <a:rPr lang="en-US" sz="2000" b="1">
                <a:solidFill>
                  <a:srgbClr val="0000FF"/>
                </a:solidFill>
                <a:latin typeface="+mn-lt"/>
              </a:rPr>
            </a:br>
            <a:r>
              <a:rPr lang="en-US" sz="2000" b="1">
                <a:solidFill>
                  <a:srgbClr val="0000FF"/>
                </a:solidFill>
                <a:latin typeface="+mn-lt"/>
              </a:rPr>
              <a:t>        </a:t>
            </a:r>
            <a:r>
              <a:rPr lang="en-US" sz="2000">
                <a:latin typeface="+mn-lt"/>
              </a:rPr>
              <a:t>c. * The chair</a:t>
            </a:r>
            <a:r>
              <a:rPr lang="en-US" sz="2000" baseline="-25000"/>
              <a:t>i</a:t>
            </a:r>
            <a:r>
              <a:rPr lang="en-US" sz="2000">
                <a:latin typeface="+mn-lt"/>
              </a:rPr>
              <a:t> is likely [t</a:t>
            </a:r>
            <a:r>
              <a:rPr lang="en-US" sz="2000" baseline="-25000"/>
              <a:t>i+</a:t>
            </a:r>
            <a:r>
              <a:rPr lang="en-US" sz="2000">
                <a:latin typeface="+mn-lt"/>
              </a:rPr>
              <a:t> to gather tomorrow].</a:t>
            </a: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r>
              <a:rPr lang="en-US" sz="2000">
                <a:latin typeface="+mn-lt"/>
              </a:rPr>
              <a:t>     </a:t>
            </a:r>
            <a:r>
              <a:rPr lang="en-US" sz="2000">
                <a:solidFill>
                  <a:schemeClr val="bg2">
                    <a:lumMod val="75000"/>
                  </a:schemeClr>
                </a:solidFill>
                <a:latin typeface="+mn-lt"/>
              </a:rPr>
              <a:t>*(Wilkinson 1970, Landau 2000, 2016a,b, Pearson 2016, Pitteroff et al. 2017, Authier &amp; Reed 2018, 2020, Sheehan 2018) </a:t>
            </a:r>
            <a:endParaRPr lang="en-IL" sz="2000" dirty="0">
              <a:solidFill>
                <a:schemeClr val="bg2">
                  <a:lumMod val="75000"/>
                </a:schemeClr>
              </a:solidFill>
              <a:latin typeface="+mn-lt"/>
            </a:endParaRPr>
          </a:p>
        </p:txBody>
      </p:sp>
      <p:sp>
        <p:nvSpPr>
          <p:cNvPr id="7" name="Slide Number Placeholder 6">
            <a:extLst>
              <a:ext uri="{FF2B5EF4-FFF2-40B4-BE49-F238E27FC236}">
                <a16:creationId xmlns:a16="http://schemas.microsoft.com/office/drawing/2014/main" id="{CD3C3894-4DC8-8A61-2822-5FA12D23A3D8}"/>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Freeform: Shape 1">
            <a:extLst>
              <a:ext uri="{FF2B5EF4-FFF2-40B4-BE49-F238E27FC236}">
                <a16:creationId xmlns:a16="http://schemas.microsoft.com/office/drawing/2014/main" id="{E98DEAFF-373D-7FC0-BFCC-00E5F972FD95}"/>
              </a:ext>
            </a:extLst>
          </p:cNvPr>
          <p:cNvSpPr/>
          <p:nvPr/>
        </p:nvSpPr>
        <p:spPr>
          <a:xfrm>
            <a:off x="4719065" y="4962525"/>
            <a:ext cx="1996060" cy="864956"/>
          </a:xfrm>
          <a:custGeom>
            <a:avLst/>
            <a:gdLst>
              <a:gd name="csX0" fmla="*/ 5335 w 1996060"/>
              <a:gd name="csY0" fmla="*/ 0 h 864956"/>
              <a:gd name="csX1" fmla="*/ 310135 w 1996060"/>
              <a:gd name="csY1" fmla="*/ 752475 h 864956"/>
              <a:gd name="csX2" fmla="*/ 1996060 w 1996060"/>
              <a:gd name="csY2" fmla="*/ 847725 h 864956"/>
            </a:gdLst>
            <a:ahLst/>
            <a:cxnLst>
              <a:cxn ang="0">
                <a:pos x="csX0" y="csY0"/>
              </a:cxn>
              <a:cxn ang="0">
                <a:pos x="csX1" y="csY1"/>
              </a:cxn>
              <a:cxn ang="0">
                <a:pos x="csX2" y="csY2"/>
              </a:cxn>
            </a:cxnLst>
            <a:rect l="l" t="t" r="r" b="b"/>
            <a:pathLst>
              <a:path w="1996060" h="864956">
                <a:moveTo>
                  <a:pt x="5335" y="0"/>
                </a:moveTo>
                <a:cubicBezTo>
                  <a:pt x="-8159" y="305594"/>
                  <a:pt x="-21652" y="611188"/>
                  <a:pt x="310135" y="752475"/>
                </a:cubicBezTo>
                <a:cubicBezTo>
                  <a:pt x="641922" y="893762"/>
                  <a:pt x="1318991" y="870743"/>
                  <a:pt x="1996060" y="847725"/>
                </a:cubicBezTo>
              </a:path>
            </a:pathLst>
          </a:custGeom>
          <a:noFill/>
          <a:ln>
            <a:solidFill>
              <a:srgbClr val="00B0F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 name="TextBox 3">
            <a:extLst>
              <a:ext uri="{FF2B5EF4-FFF2-40B4-BE49-F238E27FC236}">
                <a16:creationId xmlns:a16="http://schemas.microsoft.com/office/drawing/2014/main" id="{FD3A6C8C-CD2E-C503-8A7D-DF21AF31D87F}"/>
              </a:ext>
            </a:extLst>
          </p:cNvPr>
          <p:cNvSpPr txBox="1"/>
          <p:nvPr/>
        </p:nvSpPr>
        <p:spPr>
          <a:xfrm>
            <a:off x="6715125" y="5559938"/>
            <a:ext cx="3889685" cy="448584"/>
          </a:xfrm>
          <a:prstGeom prst="rect">
            <a:avLst/>
          </a:prstGeom>
          <a:noFill/>
          <a:ln>
            <a:solidFill>
              <a:srgbClr val="00B0F0"/>
            </a:solidFill>
          </a:ln>
        </p:spPr>
        <p:txBody>
          <a:bodyPr wrap="square" rtlCol="0">
            <a:spAutoFit/>
          </a:bodyPr>
          <a:lstStyle/>
          <a:p>
            <a:pPr>
              <a:lnSpc>
                <a:spcPts val="3000"/>
              </a:lnSpc>
            </a:pPr>
            <a:r>
              <a:rPr lang="en-GB" sz="2000">
                <a:solidFill>
                  <a:srgbClr val="00B0F0"/>
                </a:solidFill>
              </a:rPr>
              <a:t>So predicative OC should resist PC…</a:t>
            </a:r>
            <a:endParaRPr lang="en-GB" sz="2000" dirty="0">
              <a:solidFill>
                <a:srgbClr val="00B0F0"/>
              </a:solidFill>
            </a:endParaRPr>
          </a:p>
        </p:txBody>
      </p:sp>
    </p:spTree>
    <p:extLst>
      <p:ext uri="{BB962C8B-B14F-4D97-AF65-F5344CB8AC3E}">
        <p14:creationId xmlns:p14="http://schemas.microsoft.com/office/powerpoint/2010/main" val="636288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7A849-353A-1BF8-BDDC-6282FD9F1E6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16178EC-3CE4-01AF-D33E-4E9098D6091C}"/>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Distribution of PC (Landau 2015)</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CF1A44A0-3E8A-7076-A09A-152B9A69AFFF}"/>
              </a:ext>
            </a:extLst>
          </p:cNvPr>
          <p:cNvSpPr>
            <a:spLocks noGrp="1"/>
          </p:cNvSpPr>
          <p:nvPr>
            <p:ph type="title"/>
          </p:nvPr>
        </p:nvSpPr>
        <p:spPr>
          <a:xfrm>
            <a:off x="81117" y="1068710"/>
            <a:ext cx="11649839" cy="5756787"/>
          </a:xfrm>
        </p:spPr>
        <p:txBody>
          <a:bodyPr anchor="t" anchorCtr="0">
            <a:noAutofit/>
          </a:bodyPr>
          <a:lstStyle/>
          <a:p>
            <a:pPr>
              <a:lnSpc>
                <a:spcPts val="3000"/>
              </a:lnSpc>
            </a:pPr>
            <a:r>
              <a:rPr lang="en-US" sz="2000">
                <a:latin typeface="+mn-lt"/>
              </a:rPr>
              <a:t>Landau (2000) distinguished between </a:t>
            </a:r>
            <a:r>
              <a:rPr lang="en-US" sz="2000" b="1">
                <a:latin typeface="+mn-lt"/>
              </a:rPr>
              <a:t>EC predicates</a:t>
            </a:r>
            <a:r>
              <a:rPr lang="en-US" sz="2000">
                <a:latin typeface="+mn-lt"/>
              </a:rPr>
              <a:t>, imposing Exhaustive Control, and </a:t>
            </a:r>
            <a:r>
              <a:rPr lang="en-US" sz="2000" b="1">
                <a:latin typeface="+mn-lt"/>
              </a:rPr>
              <a:t>PC predicates</a:t>
            </a:r>
            <a:r>
              <a:rPr lang="en-US" sz="2000">
                <a:latin typeface="+mn-lt"/>
              </a:rPr>
              <a:t>, allowing Partial Control. It was later realized that the distinction traces the (nonattitude distinction.</a:t>
            </a: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r>
              <a:rPr lang="en-US" sz="2000" b="1">
                <a:latin typeface="+mn-lt"/>
              </a:rPr>
              <a:t>Note</a:t>
            </a:r>
            <a:r>
              <a:rPr lang="en-US" sz="2000">
                <a:latin typeface="+mn-lt"/>
              </a:rPr>
              <a:t>: It’s been claimed (data are controversial) that the distinction is nearly neutralized in certain languages, where null comitatives are allowed (e.g., </a:t>
            </a:r>
            <a:r>
              <a:rPr lang="en-US" sz="2000" i="1">
                <a:latin typeface="+mn-lt"/>
              </a:rPr>
              <a:t>John managed [PRO to gather </a:t>
            </a:r>
            <a:r>
              <a:rPr lang="en-US" sz="2000" i="1" strike="sngStrike">
                <a:latin typeface="+mn-lt"/>
              </a:rPr>
              <a:t>with us</a:t>
            </a:r>
            <a:r>
              <a:rPr lang="en-US" sz="2000" i="1">
                <a:latin typeface="+mn-lt"/>
              </a:rPr>
              <a:t> at 6</a:t>
            </a:r>
            <a:r>
              <a:rPr lang="en-US" sz="2000">
                <a:latin typeface="+mn-lt"/>
              </a:rPr>
              <a:t>]).  </a:t>
            </a:r>
            <a:br>
              <a:rPr lang="en-US" sz="2000">
                <a:latin typeface="+mn-lt"/>
              </a:rPr>
            </a:br>
            <a:br>
              <a:rPr lang="en-US" sz="2000">
                <a:latin typeface="+mn-lt"/>
              </a:rPr>
            </a:br>
            <a:br>
              <a:rPr lang="en-US" sz="200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3416E7E3-A88C-CE30-FD64-0F9D29E4A9A6}"/>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12BEB81-FC43-0727-F69B-F955F747A586}"/>
              </a:ext>
            </a:extLst>
          </p:cNvPr>
          <p:cNvSpPr txBox="1"/>
          <p:nvPr/>
        </p:nvSpPr>
        <p:spPr>
          <a:xfrm>
            <a:off x="183572" y="2110916"/>
            <a:ext cx="5447794" cy="3526350"/>
          </a:xfrm>
          <a:prstGeom prst="rect">
            <a:avLst/>
          </a:prstGeom>
          <a:noFill/>
        </p:spPr>
        <p:txBody>
          <a:bodyPr wrap="square" rtlCol="0">
            <a:spAutoFit/>
          </a:bodyPr>
          <a:lstStyle/>
          <a:p>
            <a:pPr>
              <a:lnSpc>
                <a:spcPts val="3000"/>
              </a:lnSpc>
            </a:pPr>
            <a:r>
              <a:rPr lang="en-US" sz="2000" b="1">
                <a:solidFill>
                  <a:srgbClr val="FF0000"/>
                </a:solidFill>
              </a:rPr>
              <a:t>Non-attitude (predicative) OC: *PC</a:t>
            </a:r>
          </a:p>
          <a:p>
            <a:pPr>
              <a:lnSpc>
                <a:spcPts val="3000"/>
              </a:lnSpc>
            </a:pPr>
            <a:r>
              <a:rPr lang="en-US" sz="2000"/>
              <a:t>34. We thought that…</a:t>
            </a:r>
          </a:p>
          <a:p>
            <a:pPr>
              <a:lnSpc>
                <a:spcPts val="3000"/>
              </a:lnSpc>
            </a:pPr>
            <a:r>
              <a:rPr lang="en-US" sz="2000"/>
              <a:t>       a.  *	John</a:t>
            </a:r>
            <a:r>
              <a:rPr lang="en-US" sz="2000" baseline="-25000"/>
              <a:t>i</a:t>
            </a:r>
            <a:r>
              <a:rPr lang="en-US" sz="2000"/>
              <a:t> managed [PRO</a:t>
            </a:r>
            <a:r>
              <a:rPr lang="en-US" sz="2000" baseline="-25000"/>
              <a:t>i+</a:t>
            </a:r>
            <a:r>
              <a:rPr lang="en-US" sz="2000"/>
              <a:t> to gather at 6]. </a:t>
            </a:r>
          </a:p>
          <a:p>
            <a:pPr>
              <a:lnSpc>
                <a:spcPts val="3000"/>
              </a:lnSpc>
            </a:pPr>
            <a:r>
              <a:rPr lang="en-US" sz="2000"/>
              <a:t>       b.  * The chair</a:t>
            </a:r>
            <a:r>
              <a:rPr lang="en-US" sz="2000" baseline="-25000"/>
              <a:t>i</a:t>
            </a:r>
            <a:r>
              <a:rPr lang="en-US" sz="2000"/>
              <a:t> began [PRO</a:t>
            </a:r>
            <a:r>
              <a:rPr lang="en-US" sz="2000" baseline="-25000"/>
              <a:t>i+</a:t>
            </a:r>
            <a:r>
              <a:rPr lang="en-US" sz="2000"/>
              <a:t> meeting without a</a:t>
            </a:r>
            <a:br>
              <a:rPr lang="en-US" sz="2000"/>
            </a:br>
            <a:r>
              <a:rPr lang="en-US" sz="2000"/>
              <a:t>                concrete agenda]. </a:t>
            </a:r>
          </a:p>
          <a:p>
            <a:pPr>
              <a:lnSpc>
                <a:spcPts val="3000"/>
              </a:lnSpc>
            </a:pPr>
            <a:r>
              <a:rPr lang="en-US" sz="2000"/>
              <a:t>       c.  * Mary</a:t>
            </a:r>
            <a:r>
              <a:rPr lang="en-US" sz="2000" baseline="-25000"/>
              <a:t>i</a:t>
            </a:r>
            <a:r>
              <a:rPr lang="en-US" sz="2000"/>
              <a:t> is able [PRO</a:t>
            </a:r>
            <a:r>
              <a:rPr lang="en-US" sz="2000" baseline="-25000"/>
              <a:t>i+</a:t>
            </a:r>
            <a:r>
              <a:rPr lang="en-US" sz="2000"/>
              <a:t> to apply together for</a:t>
            </a:r>
            <a:br>
              <a:rPr lang="en-US" sz="2000"/>
            </a:br>
            <a:r>
              <a:rPr lang="en-US" sz="2000"/>
              <a:t>               the grant]. </a:t>
            </a:r>
          </a:p>
          <a:p>
            <a:pPr>
              <a:lnSpc>
                <a:spcPts val="3000"/>
              </a:lnSpc>
            </a:pPr>
            <a:r>
              <a:rPr lang="en-US" sz="2000"/>
              <a:t>       d.  * It was rude of the chair</a:t>
            </a:r>
            <a:r>
              <a:rPr lang="en-US" sz="2000" baseline="-25000"/>
              <a:t>i</a:t>
            </a:r>
            <a:r>
              <a:rPr lang="en-US" sz="2000"/>
              <a:t> [PRO</a:t>
            </a:r>
            <a:r>
              <a:rPr lang="en-US" sz="2000" baseline="-25000"/>
              <a:t>i+</a:t>
            </a:r>
            <a:r>
              <a:rPr lang="en-US" sz="2000"/>
              <a:t> to disperse</a:t>
            </a:r>
            <a:br>
              <a:rPr lang="en-US" sz="2000"/>
            </a:br>
            <a:r>
              <a:rPr lang="en-US" sz="2000"/>
              <a:t>                so abruptly]. </a:t>
            </a:r>
            <a:r>
              <a:rPr lang="en-US" sz="2000" b="1">
                <a:solidFill>
                  <a:srgbClr val="FF0000"/>
                </a:solidFill>
              </a:rPr>
              <a:t>	 </a:t>
            </a:r>
            <a:endParaRPr lang="en-IL" sz="2000" b="1">
              <a:solidFill>
                <a:srgbClr val="FF0000"/>
              </a:solidFill>
            </a:endParaRPr>
          </a:p>
        </p:txBody>
      </p:sp>
      <p:sp>
        <p:nvSpPr>
          <p:cNvPr id="4" name="TextBox 3">
            <a:extLst>
              <a:ext uri="{FF2B5EF4-FFF2-40B4-BE49-F238E27FC236}">
                <a16:creationId xmlns:a16="http://schemas.microsoft.com/office/drawing/2014/main" id="{C88DE853-08AE-3A82-6FB7-9BC0DE07E2C1}"/>
              </a:ext>
            </a:extLst>
          </p:cNvPr>
          <p:cNvSpPr txBox="1"/>
          <p:nvPr/>
        </p:nvSpPr>
        <p:spPr>
          <a:xfrm>
            <a:off x="5765180" y="2088612"/>
            <a:ext cx="5537004" cy="3526350"/>
          </a:xfrm>
          <a:prstGeom prst="rect">
            <a:avLst/>
          </a:prstGeom>
          <a:noFill/>
        </p:spPr>
        <p:txBody>
          <a:bodyPr wrap="square" rtlCol="0">
            <a:spAutoFit/>
          </a:bodyPr>
          <a:lstStyle/>
          <a:p>
            <a:pPr>
              <a:lnSpc>
                <a:spcPts val="3000"/>
              </a:lnSpc>
            </a:pPr>
            <a:r>
              <a:rPr lang="en-US" sz="2000" b="1">
                <a:solidFill>
                  <a:srgbClr val="FF0000"/>
                </a:solidFill>
              </a:rPr>
              <a:t>Attitude (propositional) OC: </a:t>
            </a:r>
            <a:r>
              <a:rPr lang="en-US" sz="2000" b="1">
                <a:solidFill>
                  <a:srgbClr val="FF0000"/>
                </a:solidFill>
                <a:sym typeface="Wingdings" panose="05000000000000000000" pitchFamily="2" charset="2"/>
              </a:rPr>
              <a:t></a:t>
            </a:r>
            <a:r>
              <a:rPr lang="en-US" sz="2000" b="1">
                <a:solidFill>
                  <a:srgbClr val="FF0000"/>
                </a:solidFill>
              </a:rPr>
              <a:t>PC</a:t>
            </a:r>
            <a:br>
              <a:rPr lang="en-US" sz="2000" b="1">
                <a:solidFill>
                  <a:srgbClr val="FF0000"/>
                </a:solidFill>
              </a:rPr>
            </a:br>
            <a:r>
              <a:rPr lang="en-US" sz="2000"/>
              <a:t>35.</a:t>
            </a:r>
            <a:r>
              <a:rPr lang="en-US" sz="2000" b="1"/>
              <a:t> </a:t>
            </a:r>
            <a:r>
              <a:rPr lang="en-US" sz="2000"/>
              <a:t>We thought that...</a:t>
            </a:r>
          </a:p>
          <a:p>
            <a:pPr>
              <a:lnSpc>
                <a:spcPts val="3000"/>
              </a:lnSpc>
            </a:pPr>
            <a:r>
              <a:rPr lang="en-US" sz="2000"/>
              <a:t>       a. The chair</a:t>
            </a:r>
            <a:r>
              <a:rPr lang="en-US" sz="2000" baseline="-25000"/>
              <a:t>i</a:t>
            </a:r>
            <a:r>
              <a:rPr lang="en-US" sz="2000"/>
              <a:t> preferred [PRO</a:t>
            </a:r>
            <a:r>
              <a:rPr lang="en-US" sz="2000" baseline="-25000"/>
              <a:t>i+</a:t>
            </a:r>
            <a:r>
              <a:rPr lang="en-US" sz="2000"/>
              <a:t> to gather at 6].</a:t>
            </a:r>
          </a:p>
          <a:p>
            <a:pPr>
              <a:lnSpc>
                <a:spcPts val="3000"/>
              </a:lnSpc>
            </a:pPr>
            <a:r>
              <a:rPr lang="en-US" sz="2000"/>
              <a:t>       b. Bill</a:t>
            </a:r>
            <a:r>
              <a:rPr lang="en-US" sz="2000" baseline="-25000"/>
              <a:t>i</a:t>
            </a:r>
            <a:r>
              <a:rPr lang="en-US" sz="2000"/>
              <a:t> regretted [PRO</a:t>
            </a:r>
            <a:r>
              <a:rPr lang="en-US" sz="2000" baseline="-25000"/>
              <a:t>i+</a:t>
            </a:r>
            <a:r>
              <a:rPr lang="en-US" sz="2000"/>
              <a:t> meeting without a</a:t>
            </a:r>
            <a:br>
              <a:rPr lang="en-US" sz="2000"/>
            </a:br>
            <a:r>
              <a:rPr lang="en-US" sz="2000"/>
              <a:t>            concrete agenda].</a:t>
            </a:r>
          </a:p>
          <a:p>
            <a:pPr>
              <a:lnSpc>
                <a:spcPts val="3000"/>
              </a:lnSpc>
            </a:pPr>
            <a:r>
              <a:rPr lang="en-US" sz="2000"/>
              <a:t>       c. Mary</a:t>
            </a:r>
            <a:r>
              <a:rPr lang="en-US" sz="2000" baseline="-25000"/>
              <a:t>i</a:t>
            </a:r>
            <a:r>
              <a:rPr lang="en-US" sz="2000"/>
              <a:t> wondered [whether PRO</a:t>
            </a:r>
            <a:r>
              <a:rPr lang="en-US" sz="2000" baseline="-25000"/>
              <a:t>i+</a:t>
            </a:r>
            <a:r>
              <a:rPr lang="en-US" sz="2000"/>
              <a:t> to apply </a:t>
            </a:r>
            <a:br>
              <a:rPr lang="en-US" sz="2000"/>
            </a:br>
            <a:r>
              <a:rPr lang="en-US" sz="2000"/>
              <a:t>           together for the grant].</a:t>
            </a:r>
          </a:p>
          <a:p>
            <a:pPr>
              <a:lnSpc>
                <a:spcPts val="3000"/>
              </a:lnSpc>
            </a:pPr>
            <a:r>
              <a:rPr lang="en-US" sz="2000"/>
              <a:t>       d. It was humiliating to the chair</a:t>
            </a:r>
            <a:r>
              <a:rPr lang="en-US" sz="2000" baseline="-25000"/>
              <a:t>i</a:t>
            </a:r>
            <a:r>
              <a:rPr lang="en-US" sz="2000"/>
              <a:t> [PRO</a:t>
            </a:r>
            <a:r>
              <a:rPr lang="en-US" sz="2000" baseline="-25000"/>
              <a:t>i+</a:t>
            </a:r>
            <a:r>
              <a:rPr lang="en-US" sz="2000"/>
              <a:t> to</a:t>
            </a:r>
            <a:br>
              <a:rPr lang="en-US" sz="2000"/>
            </a:br>
            <a:r>
              <a:rPr lang="en-US" sz="2000"/>
              <a:t>            disperse so abruptly].</a:t>
            </a:r>
            <a:r>
              <a:rPr lang="en-US" sz="2000" b="1">
                <a:solidFill>
                  <a:srgbClr val="FF0000"/>
                </a:solidFill>
              </a:rPr>
              <a:t>	 </a:t>
            </a:r>
            <a:endParaRPr lang="en-IL" sz="2000" b="1">
              <a:solidFill>
                <a:srgbClr val="FF0000"/>
              </a:solidFill>
            </a:endParaRPr>
          </a:p>
        </p:txBody>
      </p:sp>
    </p:spTree>
    <p:extLst>
      <p:ext uri="{BB962C8B-B14F-4D97-AF65-F5344CB8AC3E}">
        <p14:creationId xmlns:p14="http://schemas.microsoft.com/office/powerpoint/2010/main" val="3756794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4F806-BC64-4750-39E6-B9F3B4FE1A3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405F81C-7001-F224-CF88-438E2ABFD3B4}"/>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4000" b="1" u="none" strike="noStrike" kern="1200" cap="none" spc="0" normalizeH="0" baseline="0" noProof="0">
                <a:ln>
                  <a:noFill/>
                </a:ln>
                <a:solidFill>
                  <a:prstClr val="black"/>
                </a:solidFill>
                <a:effectLst/>
                <a:uLnTx/>
                <a:uFillTx/>
                <a:latin typeface="Calibri" panose="020F0502020204030204"/>
                <a:ea typeface="+mj-ea"/>
                <a:cs typeface="+mj-cs"/>
              </a:rPr>
              <a:t>No syntactic plurality and distributivity on PC PRO</a:t>
            </a:r>
            <a:endParaRPr kumimoji="0" lang="en-IL" sz="4000" b="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31CD2421-A1D8-7A2E-CDF1-E9EE6B50195D}"/>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b="1">
                <a:solidFill>
                  <a:srgbClr val="00B0F0"/>
                </a:solidFill>
                <a:latin typeface="+mn-lt"/>
              </a:rPr>
              <a:t>PC PRO is semantically plural but syntactically singular (under a singular controller)</a:t>
            </a:r>
            <a:br>
              <a:rPr lang="en-US" sz="2000">
                <a:latin typeface="+mn-lt"/>
              </a:rPr>
            </a:br>
            <a:r>
              <a:rPr lang="en-US" sz="2000">
                <a:latin typeface="+mn-lt"/>
              </a:rPr>
              <a:t>(36) a.  *	John told Mary that he regretted having talked about themselves. </a:t>
            </a:r>
            <a:br>
              <a:rPr lang="en-US" sz="2000">
                <a:latin typeface="+mn-lt"/>
              </a:rPr>
            </a:br>
            <a:r>
              <a:rPr lang="en-US" sz="2000">
                <a:latin typeface="+mn-lt"/>
              </a:rPr>
              <a:t>        b.  *	John told Mary that he didn’t know which club to become members of.</a:t>
            </a:r>
            <a:br>
              <a:rPr lang="en-US" sz="2000">
                <a:latin typeface="+mn-lt"/>
              </a:rPr>
            </a:br>
            <a:r>
              <a:rPr lang="en-US" sz="2000">
                <a:latin typeface="+mn-lt"/>
              </a:rPr>
              <a:t>        c.     John told Mary that he preferred to meet (*each other) in the afternoon.</a:t>
            </a:r>
            <a:br>
              <a:rPr lang="en-US" sz="2000">
                <a:latin typeface="+mn-lt"/>
              </a:rPr>
            </a:br>
            <a:br>
              <a:rPr lang="en-US" sz="2000">
                <a:latin typeface="+mn-lt"/>
              </a:rPr>
            </a:br>
            <a:r>
              <a:rPr lang="en-US" sz="2000" b="1">
                <a:solidFill>
                  <a:srgbClr val="00B0F0"/>
                </a:solidFill>
                <a:latin typeface="+mn-lt"/>
              </a:rPr>
              <a:t>PC PRO is undistributable</a:t>
            </a:r>
            <a:br>
              <a:rPr lang="en-US" sz="2000">
                <a:solidFill>
                  <a:srgbClr val="00B0F0"/>
                </a:solidFill>
                <a:latin typeface="+mn-lt"/>
              </a:rPr>
            </a:br>
            <a:r>
              <a:rPr lang="en-US" sz="2000">
                <a:latin typeface="+mn-lt"/>
              </a:rPr>
              <a:t>(37) a.  He</a:t>
            </a:r>
            <a:r>
              <a:rPr lang="en-US" sz="2000" baseline="-25000">
                <a:latin typeface="+mn-lt"/>
              </a:rPr>
              <a:t>i</a:t>
            </a:r>
            <a:r>
              <a:rPr lang="en-US" sz="2000">
                <a:latin typeface="+mn-lt"/>
              </a:rPr>
              <a:t> wanted us</a:t>
            </a:r>
            <a:r>
              <a:rPr lang="en-US" sz="2000" baseline="-25000">
                <a:latin typeface="+mn-lt"/>
              </a:rPr>
              <a:t>i+</a:t>
            </a:r>
            <a:r>
              <a:rPr lang="en-US" sz="2000">
                <a:latin typeface="+mn-lt"/>
              </a:rPr>
              <a:t> to buy a ticket each.	       	</a:t>
            </a:r>
            <a:br>
              <a:rPr lang="en-US" sz="2000">
                <a:latin typeface="+mn-lt"/>
              </a:rPr>
            </a:br>
            <a:r>
              <a:rPr lang="en-US" sz="2000">
                <a:latin typeface="+mn-lt"/>
              </a:rPr>
              <a:t>       b.* He</a:t>
            </a:r>
            <a:r>
              <a:rPr lang="en-US" sz="2000" baseline="-25000">
                <a:latin typeface="+mn-lt"/>
              </a:rPr>
              <a:t>i</a:t>
            </a:r>
            <a:r>
              <a:rPr lang="en-US" sz="2000">
                <a:latin typeface="+mn-lt"/>
              </a:rPr>
              <a:t> wanted [PRO</a:t>
            </a:r>
            <a:r>
              <a:rPr lang="en-US" sz="2000" baseline="-25000">
                <a:latin typeface="+mn-lt"/>
              </a:rPr>
              <a:t>i+</a:t>
            </a:r>
            <a:r>
              <a:rPr lang="en-US" sz="2000">
                <a:latin typeface="+mn-lt"/>
              </a:rPr>
              <a:t> to buy a ticket each]. </a:t>
            </a:r>
            <a:br>
              <a:rPr lang="en-US" sz="2000">
                <a:latin typeface="+mn-lt"/>
              </a:rPr>
            </a:br>
            <a:br>
              <a:rPr lang="en-US" sz="2000">
                <a:latin typeface="+mn-lt"/>
              </a:rPr>
            </a:br>
            <a:r>
              <a:rPr lang="en-US" sz="2000">
                <a:latin typeface="+mn-lt"/>
              </a:rPr>
              <a:t>(38) a. </a:t>
            </a:r>
            <a:r>
              <a:rPr lang="fr-FR" sz="2000">
                <a:latin typeface="+mn-lt"/>
              </a:rPr>
              <a:t>Alain et   Amélie se sont embrassés trois fois.	     (3 symmetric/6 asymmetric events)</a:t>
            </a:r>
            <a:br>
              <a:rPr lang="fr-FR" sz="2000">
                <a:latin typeface="+mn-lt"/>
              </a:rPr>
            </a:br>
            <a:r>
              <a:rPr lang="fr-FR" sz="2000">
                <a:latin typeface="+mn-lt"/>
              </a:rPr>
              <a:t>            </a:t>
            </a:r>
            <a:r>
              <a:rPr lang="en-US" sz="2000">
                <a:latin typeface="+mn-lt"/>
              </a:rPr>
              <a:t>Alain and Amélie </a:t>
            </a:r>
            <a:r>
              <a:rPr lang="en-US" sz="1800">
                <a:latin typeface="+mn-lt"/>
              </a:rPr>
              <a:t>SE</a:t>
            </a:r>
            <a:r>
              <a:rPr lang="en-US" sz="2000">
                <a:latin typeface="+mn-lt"/>
              </a:rPr>
              <a:t>  are   kissed      three times</a:t>
            </a:r>
            <a:br>
              <a:rPr lang="en-US" sz="2000">
                <a:latin typeface="+mn-lt"/>
              </a:rPr>
            </a:br>
            <a:r>
              <a:rPr lang="en-US" sz="2000">
                <a:latin typeface="+mn-lt"/>
              </a:rPr>
              <a:t>            ‘Alain and Amélie kissed each other three times.’</a:t>
            </a:r>
            <a:br>
              <a:rPr lang="en-US" sz="2000">
                <a:latin typeface="+mn-lt"/>
              </a:rPr>
            </a:br>
            <a:r>
              <a:rPr lang="en-US" sz="2000">
                <a:latin typeface="+mn-lt"/>
              </a:rPr>
              <a:t>       b. </a:t>
            </a:r>
            <a:r>
              <a:rPr lang="fr-FR" sz="2000">
                <a:latin typeface="+mn-lt"/>
              </a:rPr>
              <a:t>Alain et   Amélie se sont réunis trois fois.	      (3 symmetric/*6 asymmetric events)</a:t>
            </a:r>
            <a:br>
              <a:rPr lang="fr-FR" sz="2000">
                <a:latin typeface="+mn-lt"/>
              </a:rPr>
            </a:br>
            <a:r>
              <a:rPr lang="fr-FR" sz="2000">
                <a:latin typeface="+mn-lt"/>
              </a:rPr>
              <a:t>           </a:t>
            </a:r>
            <a:r>
              <a:rPr lang="en-US" sz="2000">
                <a:latin typeface="+mn-lt"/>
              </a:rPr>
              <a:t>Alain and Amélie </a:t>
            </a:r>
            <a:r>
              <a:rPr lang="en-US" sz="1800">
                <a:latin typeface="+mn-lt"/>
              </a:rPr>
              <a:t>SE</a:t>
            </a:r>
            <a:r>
              <a:rPr lang="en-US" sz="2000">
                <a:latin typeface="+mn-lt"/>
              </a:rPr>
              <a:t>  are   met   three times</a:t>
            </a:r>
            <a:br>
              <a:rPr lang="en-US" sz="2000">
                <a:latin typeface="+mn-lt"/>
              </a:rPr>
            </a:br>
            <a:r>
              <a:rPr lang="en-US" sz="2000">
                <a:latin typeface="+mn-lt"/>
              </a:rPr>
              <a:t>           ‘Alain and Amélie met three times.’</a:t>
            </a:r>
            <a:br>
              <a:rPr lang="en-US" sz="2000">
                <a:latin typeface="+mn-lt"/>
              </a:rPr>
            </a:br>
            <a:endParaRPr lang="en-IL" sz="2000" b="1" dirty="0">
              <a:latin typeface="+mn-lt"/>
            </a:endParaRPr>
          </a:p>
        </p:txBody>
      </p:sp>
      <p:sp>
        <p:nvSpPr>
          <p:cNvPr id="7" name="Slide Number Placeholder 6">
            <a:extLst>
              <a:ext uri="{FF2B5EF4-FFF2-40B4-BE49-F238E27FC236}">
                <a16:creationId xmlns:a16="http://schemas.microsoft.com/office/drawing/2014/main" id="{6938F1B3-DE14-5799-2E1A-4491434F152D}"/>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55BBE5D-B20A-6F87-25B3-1B28F5A51665}"/>
              </a:ext>
            </a:extLst>
          </p:cNvPr>
          <p:cNvSpPr txBox="1"/>
          <p:nvPr/>
        </p:nvSpPr>
        <p:spPr>
          <a:xfrm>
            <a:off x="6187368" y="3089158"/>
            <a:ext cx="5086513" cy="1015663"/>
          </a:xfrm>
          <a:prstGeom prst="rect">
            <a:avLst/>
          </a:prstGeom>
          <a:noFill/>
          <a:ln>
            <a:solidFill>
              <a:srgbClr val="FF0000"/>
            </a:solidFill>
          </a:ln>
        </p:spPr>
        <p:txBody>
          <a:bodyPr wrap="square" rtlCol="0">
            <a:spAutoFit/>
          </a:bodyPr>
          <a:lstStyle/>
          <a:p>
            <a:r>
              <a:rPr lang="en-US" sz="2000">
                <a:solidFill>
                  <a:srgbClr val="FF0000"/>
                </a:solidFill>
              </a:rPr>
              <a:t>Asymmetric reciprocal predicates distribute over their subject; symmetric predicates don’t. </a:t>
            </a:r>
          </a:p>
          <a:p>
            <a:r>
              <a:rPr lang="en-US" sz="2000">
                <a:solidFill>
                  <a:srgbClr val="FF0000"/>
                </a:solidFill>
              </a:rPr>
              <a:t>(French data by Authier &amp; Reed 2018)</a:t>
            </a:r>
          </a:p>
        </p:txBody>
      </p:sp>
      <p:sp>
        <p:nvSpPr>
          <p:cNvPr id="4" name="Freeform: Shape 3">
            <a:extLst>
              <a:ext uri="{FF2B5EF4-FFF2-40B4-BE49-F238E27FC236}">
                <a16:creationId xmlns:a16="http://schemas.microsoft.com/office/drawing/2014/main" id="{0535D636-71FE-A42B-9476-278DE698C499}"/>
              </a:ext>
            </a:extLst>
          </p:cNvPr>
          <p:cNvSpPr/>
          <p:nvPr/>
        </p:nvSpPr>
        <p:spPr>
          <a:xfrm>
            <a:off x="215444" y="4103649"/>
            <a:ext cx="6932488" cy="490653"/>
          </a:xfrm>
          <a:custGeom>
            <a:avLst/>
            <a:gdLst>
              <a:gd name="csX0" fmla="*/ 6932488 w 6932488"/>
              <a:gd name="csY0" fmla="*/ 0 h 490653"/>
              <a:gd name="csX1" fmla="*/ 5616644 w 6932488"/>
              <a:gd name="csY1" fmla="*/ 334536 h 490653"/>
              <a:gd name="csX2" fmla="*/ 409024 w 6932488"/>
              <a:gd name="csY2" fmla="*/ 234175 h 490653"/>
              <a:gd name="csX3" fmla="*/ 721258 w 6932488"/>
              <a:gd name="csY3" fmla="*/ 490653 h 490653"/>
            </a:gdLst>
            <a:ahLst/>
            <a:cxnLst>
              <a:cxn ang="0">
                <a:pos x="csX0" y="csY0"/>
              </a:cxn>
              <a:cxn ang="0">
                <a:pos x="csX1" y="csY1"/>
              </a:cxn>
              <a:cxn ang="0">
                <a:pos x="csX2" y="csY2"/>
              </a:cxn>
              <a:cxn ang="0">
                <a:pos x="csX3" y="csY3"/>
              </a:cxn>
            </a:cxnLst>
            <a:rect l="l" t="t" r="r" b="b"/>
            <a:pathLst>
              <a:path w="6932488" h="490653">
                <a:moveTo>
                  <a:pt x="6932488" y="0"/>
                </a:moveTo>
                <a:cubicBezTo>
                  <a:pt x="6818188" y="147753"/>
                  <a:pt x="6703888" y="295507"/>
                  <a:pt x="5616644" y="334536"/>
                </a:cubicBezTo>
                <a:cubicBezTo>
                  <a:pt x="4529400" y="373565"/>
                  <a:pt x="1224922" y="208156"/>
                  <a:pt x="409024" y="234175"/>
                </a:cubicBezTo>
                <a:cubicBezTo>
                  <a:pt x="-406874" y="260194"/>
                  <a:pt x="157192" y="375423"/>
                  <a:pt x="721258" y="490653"/>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3831907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5EB76-D174-48BB-D8D5-F039CC2497F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9C4B944-2C46-2CA4-600D-F9D89ECA9B32}"/>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4000" b="1" u="none" strike="noStrike" kern="1200" cap="none" spc="0" normalizeH="0" baseline="0" noProof="0">
                <a:ln>
                  <a:noFill/>
                </a:ln>
                <a:solidFill>
                  <a:prstClr val="black"/>
                </a:solidFill>
                <a:effectLst/>
                <a:uLnTx/>
                <a:uFillTx/>
                <a:latin typeface="Calibri" panose="020F0502020204030204"/>
                <a:ea typeface="+mj-ea"/>
                <a:cs typeface="+mj-cs"/>
              </a:rPr>
              <a:t>No syntactic plurality and distributivity on PC PRO</a:t>
            </a:r>
            <a:endParaRPr kumimoji="0" lang="en-IL" sz="4000" b="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95343A46-A253-C100-D62B-9F45B1E4ED7A}"/>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b="1">
                <a:solidFill>
                  <a:srgbClr val="00B0F0"/>
                </a:solidFill>
                <a:latin typeface="+mn-lt"/>
              </a:rPr>
              <a:t>Only the symmetric predicate is allowed in PC (Authier &amp; Reed 2018).</a:t>
            </a:r>
            <a:br>
              <a:rPr lang="en-US" sz="2000">
                <a:latin typeface="+mn-lt"/>
              </a:rPr>
            </a:br>
            <a:r>
              <a:rPr lang="en-US" sz="2000">
                <a:latin typeface="+mn-lt"/>
              </a:rPr>
              <a:t>(39)</a:t>
            </a:r>
            <a:r>
              <a:rPr lang="fr-FR" sz="2000">
                <a:latin typeface="+mn-lt"/>
              </a:rPr>
              <a:t> a. Alain</a:t>
            </a:r>
            <a:r>
              <a:rPr lang="fr-FR" sz="2000" baseline="-25000">
                <a:latin typeface="+mn-lt"/>
              </a:rPr>
              <a:t>i</a:t>
            </a:r>
            <a:r>
              <a:rPr lang="fr-FR" sz="2000" i="1">
                <a:latin typeface="+mn-lt"/>
              </a:rPr>
              <a:t> </a:t>
            </a:r>
            <a:r>
              <a:rPr lang="fr-FR" sz="2000">
                <a:latin typeface="+mn-lt"/>
              </a:rPr>
              <a:t>préférait [PRO</a:t>
            </a:r>
            <a:r>
              <a:rPr lang="fr-FR" sz="2000" baseline="-25000">
                <a:latin typeface="+mn-lt"/>
              </a:rPr>
              <a:t>i+</a:t>
            </a:r>
            <a:r>
              <a:rPr lang="fr-FR" sz="2000">
                <a:latin typeface="+mn-lt"/>
              </a:rPr>
              <a:t> se réunir    dans le    salon].</a:t>
            </a:r>
            <a:br>
              <a:rPr lang="fr-FR" sz="2000">
                <a:latin typeface="+mn-lt"/>
              </a:rPr>
            </a:br>
            <a:r>
              <a:rPr lang="fr-FR" sz="2000">
                <a:latin typeface="+mn-lt"/>
              </a:rPr>
              <a:t>            </a:t>
            </a:r>
            <a:r>
              <a:rPr lang="en-US" sz="2000">
                <a:latin typeface="+mn-lt"/>
              </a:rPr>
              <a:t>Alain  preferred            </a:t>
            </a:r>
            <a:r>
              <a:rPr lang="en-US" sz="1800">
                <a:latin typeface="+mn-lt"/>
              </a:rPr>
              <a:t>SE</a:t>
            </a:r>
            <a:r>
              <a:rPr lang="en-US" sz="2000">
                <a:latin typeface="+mn-lt"/>
              </a:rPr>
              <a:t>  to.meet in     the lounge</a:t>
            </a:r>
            <a:br>
              <a:rPr lang="en-US" sz="2000">
                <a:latin typeface="+mn-lt"/>
              </a:rPr>
            </a:br>
            <a:r>
              <a:rPr lang="en-US" sz="2000">
                <a:latin typeface="+mn-lt"/>
              </a:rPr>
              <a:t>           ‘Alain preferred to meet in the lounge.’</a:t>
            </a:r>
            <a:br>
              <a:rPr lang="en-US" sz="2000">
                <a:latin typeface="+mn-lt"/>
              </a:rPr>
            </a:br>
            <a:r>
              <a:rPr lang="en-US" sz="2000">
                <a:latin typeface="+mn-lt"/>
              </a:rPr>
              <a:t>       </a:t>
            </a:r>
            <a:r>
              <a:rPr lang="fr-FR" sz="2000">
                <a:latin typeface="+mn-lt"/>
              </a:rPr>
              <a:t>b. *Alain</a:t>
            </a:r>
            <a:r>
              <a:rPr lang="fr-FR" sz="2000" baseline="-25000">
                <a:latin typeface="+mn-lt"/>
              </a:rPr>
              <a:t>i</a:t>
            </a:r>
            <a:r>
              <a:rPr lang="fr-FR" sz="2000">
                <a:latin typeface="+mn-lt"/>
              </a:rPr>
              <a:t> préférait [PRO</a:t>
            </a:r>
            <a:r>
              <a:rPr lang="fr-FR" sz="2000" baseline="-25000">
                <a:latin typeface="+mn-lt"/>
              </a:rPr>
              <a:t>i+</a:t>
            </a:r>
            <a:r>
              <a:rPr lang="fr-FR" sz="2000">
                <a:latin typeface="+mn-lt"/>
              </a:rPr>
              <a:t> s’embrasser dans le    salon].</a:t>
            </a:r>
            <a:br>
              <a:rPr lang="fr-FR" sz="2000">
                <a:latin typeface="+mn-lt"/>
              </a:rPr>
            </a:br>
            <a:r>
              <a:rPr lang="fr-FR" sz="2000">
                <a:latin typeface="+mn-lt"/>
              </a:rPr>
              <a:t>             </a:t>
            </a:r>
            <a:r>
              <a:rPr lang="en-US" sz="2000">
                <a:latin typeface="+mn-lt"/>
              </a:rPr>
              <a:t>Alain preferred             </a:t>
            </a:r>
            <a:r>
              <a:rPr lang="en-US" sz="1800">
                <a:latin typeface="+mn-lt"/>
              </a:rPr>
              <a:t>SE</a:t>
            </a:r>
            <a:r>
              <a:rPr lang="en-US" sz="2000">
                <a:latin typeface="+mn-lt"/>
              </a:rPr>
              <a:t>-kiss          in      the lounge</a:t>
            </a:r>
            <a:br>
              <a:rPr lang="en-US" sz="2000">
                <a:latin typeface="+mn-lt"/>
              </a:rPr>
            </a:br>
            <a:r>
              <a:rPr lang="en-US" sz="2000">
                <a:latin typeface="+mn-lt"/>
              </a:rPr>
              <a:t>             ‘Alain preferred to kiss in the lounge.’</a:t>
            </a:r>
            <a:br>
              <a:rPr lang="en-US" sz="2000">
                <a:latin typeface="+mn-lt"/>
              </a:rPr>
            </a:br>
            <a:br>
              <a:rPr lang="en-US" sz="2000">
                <a:latin typeface="+mn-lt"/>
              </a:rPr>
            </a:br>
            <a:r>
              <a:rPr lang="en-US" sz="2000" b="1">
                <a:latin typeface="+mn-lt"/>
              </a:rPr>
              <a:t>Note</a:t>
            </a:r>
            <a:r>
              <a:rPr lang="en-US" sz="2000">
                <a:latin typeface="+mn-lt"/>
              </a:rPr>
              <a:t>: The ban on syntactic plurality does not reduce to the ban </a:t>
            </a:r>
            <a:br>
              <a:rPr lang="en-US" sz="2000">
                <a:latin typeface="+mn-lt"/>
              </a:rPr>
            </a:br>
            <a:r>
              <a:rPr lang="en-US" sz="2000">
                <a:latin typeface="+mn-lt"/>
              </a:rPr>
              <a:t>on distributivity; plural </a:t>
            </a:r>
            <a:r>
              <a:rPr lang="en-US" sz="2000" i="1">
                <a:latin typeface="+mn-lt"/>
              </a:rPr>
              <a:t>collective</a:t>
            </a:r>
            <a:r>
              <a:rPr lang="en-US" sz="2000">
                <a:latin typeface="+mn-lt"/>
              </a:rPr>
              <a:t> predicates are still out.</a:t>
            </a:r>
            <a:br>
              <a:rPr lang="en-US" sz="2000">
                <a:latin typeface="+mn-lt"/>
              </a:rPr>
            </a:br>
            <a:br>
              <a:rPr lang="en-US" sz="2000">
                <a:latin typeface="+mn-lt"/>
              </a:rPr>
            </a:br>
            <a:r>
              <a:rPr lang="en-US" sz="2000">
                <a:latin typeface="+mn-lt"/>
              </a:rPr>
              <a:t>(40) * Dan  katav    le-ahuvato 	   še-hu     me'yaxel lihyot me'uxad-im.</a:t>
            </a:r>
            <a:br>
              <a:rPr lang="en-US" sz="2000">
                <a:latin typeface="+mn-lt"/>
              </a:rPr>
            </a:br>
            <a:r>
              <a:rPr lang="en-US" sz="2000">
                <a:latin typeface="+mn-lt"/>
              </a:rPr>
              <a:t>           Dan   wrote  to-sweetheart.his that-he  longs       to.be united-</a:t>
            </a:r>
            <a:r>
              <a:rPr lang="en-US" sz="1800" b="1">
                <a:solidFill>
                  <a:srgbClr val="FF0000"/>
                </a:solidFill>
                <a:latin typeface="+mn-lt"/>
              </a:rPr>
              <a:t>PL</a:t>
            </a:r>
            <a:r>
              <a:rPr lang="en-US" sz="2000">
                <a:latin typeface="+mn-lt"/>
              </a:rPr>
              <a:t>	</a:t>
            </a:r>
            <a:br>
              <a:rPr lang="en-US" sz="2000">
                <a:latin typeface="+mn-lt"/>
              </a:rPr>
            </a:br>
            <a:r>
              <a:rPr lang="en-US" sz="2000">
                <a:latin typeface="+mn-lt"/>
              </a:rPr>
              <a:t>            'Dan wrote to his sweetheart that he longs to be united.’	</a:t>
            </a:r>
            <a:br>
              <a:rPr lang="en-US" sz="2000">
                <a:latin typeface="+mn-lt"/>
              </a:rPr>
            </a:br>
            <a:r>
              <a:rPr lang="en-US" sz="2000">
                <a:latin typeface="+mn-lt"/>
              </a:rPr>
              <a:t>            [cf. *</a:t>
            </a:r>
            <a:r>
              <a:rPr lang="en-US" sz="2000" i="1">
                <a:latin typeface="+mn-lt"/>
              </a:rPr>
              <a:t>Dan haya me'uxad</a:t>
            </a:r>
            <a:r>
              <a:rPr lang="en-US" sz="2000">
                <a:latin typeface="+mn-lt"/>
              </a:rPr>
              <a:t> = 'Dan was united']</a:t>
            </a:r>
            <a:endParaRPr lang="en-US" sz="2000" dirty="0">
              <a:latin typeface="+mn-lt"/>
            </a:endParaRPr>
          </a:p>
        </p:txBody>
      </p:sp>
      <p:sp>
        <p:nvSpPr>
          <p:cNvPr id="7" name="Slide Number Placeholder 6">
            <a:extLst>
              <a:ext uri="{FF2B5EF4-FFF2-40B4-BE49-F238E27FC236}">
                <a16:creationId xmlns:a16="http://schemas.microsoft.com/office/drawing/2014/main" id="{ED219721-D410-A853-DE3A-5B387FA0FB8F}"/>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F57108E-33EC-3758-9818-39AF7F12F493}"/>
              </a:ext>
            </a:extLst>
          </p:cNvPr>
          <p:cNvSpPr txBox="1"/>
          <p:nvPr/>
        </p:nvSpPr>
        <p:spPr>
          <a:xfrm>
            <a:off x="8709102" y="1615823"/>
            <a:ext cx="3124309" cy="4093428"/>
          </a:xfrm>
          <a:prstGeom prst="rect">
            <a:avLst/>
          </a:prstGeom>
          <a:noFill/>
          <a:ln>
            <a:solidFill>
              <a:srgbClr val="FF0000"/>
            </a:solidFill>
          </a:ln>
        </p:spPr>
        <p:txBody>
          <a:bodyPr wrap="square" rtlCol="0">
            <a:spAutoFit/>
          </a:bodyPr>
          <a:lstStyle/>
          <a:p>
            <a:r>
              <a:rPr lang="en-US" sz="2000" b="1">
                <a:solidFill>
                  <a:srgbClr val="FF0000"/>
                </a:solidFill>
              </a:rPr>
              <a:t>Conclusion</a:t>
            </a:r>
            <a:endParaRPr lang="en-US" sz="2000">
              <a:solidFill>
                <a:srgbClr val="FF0000"/>
              </a:solidFill>
            </a:endParaRPr>
          </a:p>
          <a:p>
            <a:endParaRPr lang="en-US" sz="2000">
              <a:solidFill>
                <a:srgbClr val="FF0000"/>
              </a:solidFill>
            </a:endParaRPr>
          </a:p>
          <a:p>
            <a:r>
              <a:rPr lang="en-US" sz="2000">
                <a:solidFill>
                  <a:srgbClr val="FF0000"/>
                </a:solidFill>
                <a:sym typeface="Wingdings" panose="05000000000000000000" pitchFamily="2" charset="2"/>
              </a:rPr>
              <a:t> </a:t>
            </a:r>
            <a:r>
              <a:rPr lang="en-US" sz="2000">
                <a:solidFill>
                  <a:srgbClr val="FF0000"/>
                </a:solidFill>
              </a:rPr>
              <a:t>The plurality of PC PRO is  </a:t>
            </a:r>
            <a:br>
              <a:rPr lang="en-US" sz="2000">
                <a:solidFill>
                  <a:srgbClr val="FF0000"/>
                </a:solidFill>
              </a:rPr>
            </a:br>
            <a:r>
              <a:rPr lang="en-US" sz="2000">
                <a:solidFill>
                  <a:srgbClr val="FF0000"/>
                </a:solidFill>
              </a:rPr>
              <a:t>   only generated in the </a:t>
            </a:r>
            <a:br>
              <a:rPr lang="en-US" sz="2000">
                <a:solidFill>
                  <a:srgbClr val="FF0000"/>
                </a:solidFill>
              </a:rPr>
            </a:br>
            <a:r>
              <a:rPr lang="en-US" sz="2000">
                <a:solidFill>
                  <a:srgbClr val="FF0000"/>
                </a:solidFill>
              </a:rPr>
              <a:t>   semantics</a:t>
            </a:r>
          </a:p>
          <a:p>
            <a:endParaRPr lang="en-US" sz="2000">
              <a:solidFill>
                <a:srgbClr val="FF0000"/>
              </a:solidFill>
            </a:endParaRPr>
          </a:p>
          <a:p>
            <a:r>
              <a:rPr lang="en-US" sz="2000">
                <a:solidFill>
                  <a:srgbClr val="FF0000"/>
                </a:solidFill>
                <a:sym typeface="Wingdings" panose="05000000000000000000" pitchFamily="2" charset="2"/>
              </a:rPr>
              <a:t> </a:t>
            </a:r>
            <a:r>
              <a:rPr lang="en-US" sz="2000">
                <a:solidFill>
                  <a:srgbClr val="FF0000"/>
                </a:solidFill>
              </a:rPr>
              <a:t>Distributivity, which relies</a:t>
            </a:r>
            <a:br>
              <a:rPr lang="en-US" sz="2000">
                <a:solidFill>
                  <a:srgbClr val="FF0000"/>
                </a:solidFill>
              </a:rPr>
            </a:br>
            <a:r>
              <a:rPr lang="en-US" sz="2000">
                <a:solidFill>
                  <a:srgbClr val="FF0000"/>
                </a:solidFill>
              </a:rPr>
              <a:t>   on syntactic plurality, is </a:t>
            </a:r>
            <a:br>
              <a:rPr lang="en-US" sz="2000">
                <a:solidFill>
                  <a:srgbClr val="FF0000"/>
                </a:solidFill>
              </a:rPr>
            </a:br>
            <a:r>
              <a:rPr lang="en-US" sz="2000">
                <a:solidFill>
                  <a:srgbClr val="FF0000"/>
                </a:solidFill>
              </a:rPr>
              <a:t>   not licensed</a:t>
            </a:r>
          </a:p>
          <a:p>
            <a:endParaRPr lang="en-US" sz="2000">
              <a:solidFill>
                <a:srgbClr val="FF0000"/>
              </a:solidFill>
            </a:endParaRPr>
          </a:p>
          <a:p>
            <a:r>
              <a:rPr lang="en-US" sz="2000">
                <a:solidFill>
                  <a:srgbClr val="FF0000"/>
                </a:solidFill>
                <a:sym typeface="Wingdings" panose="05000000000000000000" pitchFamily="2" charset="2"/>
              </a:rPr>
              <a:t> </a:t>
            </a:r>
            <a:r>
              <a:rPr lang="en-US" sz="2000">
                <a:solidFill>
                  <a:srgbClr val="FF0000"/>
                </a:solidFill>
              </a:rPr>
              <a:t>Plural agreement, which</a:t>
            </a:r>
            <a:br>
              <a:rPr lang="en-US" sz="2000">
                <a:solidFill>
                  <a:srgbClr val="FF0000"/>
                </a:solidFill>
              </a:rPr>
            </a:br>
            <a:r>
              <a:rPr lang="en-US" sz="2000">
                <a:solidFill>
                  <a:srgbClr val="FF0000"/>
                </a:solidFill>
              </a:rPr>
              <a:t>   relies on syntactic</a:t>
            </a:r>
            <a:br>
              <a:rPr lang="en-US" sz="2000">
                <a:solidFill>
                  <a:srgbClr val="FF0000"/>
                </a:solidFill>
              </a:rPr>
            </a:br>
            <a:r>
              <a:rPr lang="en-US" sz="2000">
                <a:solidFill>
                  <a:srgbClr val="FF0000"/>
                </a:solidFill>
              </a:rPr>
              <a:t>   plurality, is not licensed </a:t>
            </a:r>
          </a:p>
        </p:txBody>
      </p:sp>
    </p:spTree>
    <p:extLst>
      <p:ext uri="{BB962C8B-B14F-4D97-AF65-F5344CB8AC3E}">
        <p14:creationId xmlns:p14="http://schemas.microsoft.com/office/powerpoint/2010/main" val="2953833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80E01-517B-3859-392E-FFD5A93231D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B4F7B0E-8EC9-701D-1425-0E1467D9C23A}"/>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a:solidFill>
                  <a:prstClr val="black"/>
                </a:solidFill>
                <a:latin typeface="Calibri" panose="020F0502020204030204"/>
              </a:rPr>
              <a:t>How does PC follow from the CESA theory?</a:t>
            </a:r>
            <a:endParaRPr kumimoji="0" lang="en-IL"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mc:AlternateContent xmlns:mc="http://schemas.openxmlformats.org/markup-compatibility/2006" xmlns:a14="http://schemas.microsoft.com/office/drawing/2010/main">
        <mc:Choice Requires="a14">
          <p:sp>
            <p:nvSpPr>
              <p:cNvPr id="5" name="Title 4">
                <a:extLst>
                  <a:ext uri="{FF2B5EF4-FFF2-40B4-BE49-F238E27FC236}">
                    <a16:creationId xmlns:a16="http://schemas.microsoft.com/office/drawing/2014/main" id="{9E2DD313-BD19-739A-FF54-D330F1724D96}"/>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b="1">
                    <a:latin typeface="+mn-lt"/>
                  </a:rPr>
                  <a:t>Matsuda’s insight (2017, 2018, 2019)                                      </a:t>
                </a:r>
                <a:br>
                  <a:rPr lang="en-US" sz="2000" b="1">
                    <a:latin typeface="+mn-lt"/>
                  </a:rPr>
                </a:br>
                <a:r>
                  <a:rPr lang="en-US" sz="2000">
                    <a:latin typeface="+mn-lt"/>
                    <a:sym typeface="Wingdings" panose="05000000000000000000" pitchFamily="2" charset="2"/>
                  </a:rPr>
                  <a:t>(i)   </a:t>
                </a:r>
                <a:r>
                  <a:rPr lang="en-US" sz="2000">
                    <a:latin typeface="+mn-lt"/>
                  </a:rPr>
                  <a:t>OC PRO in attitude complements is indexical</a:t>
                </a:r>
                <a:br>
                  <a:rPr lang="en-US" sz="2000">
                    <a:latin typeface="+mn-lt"/>
                  </a:rPr>
                </a:br>
                <a:r>
                  <a:rPr lang="en-US" sz="2000">
                    <a:latin typeface="+mn-lt"/>
                  </a:rPr>
                  <a:t>(ii)  Indexicals have an associative semantics (Noyer 1992, Cysouw 2003, Bobaljik 2008, Wechsler 2010)</a:t>
                </a:r>
                <a:br>
                  <a:rPr lang="en-US" sz="2000">
                    <a:latin typeface="+mn-lt"/>
                  </a:rPr>
                </a:br>
                <a:r>
                  <a:rPr lang="en-US" sz="2000">
                    <a:latin typeface="+mn-lt"/>
                  </a:rPr>
                  <a:t>       </a:t>
                </a:r>
                <a:r>
                  <a:rPr lang="en-US" sz="2000" i="1">
                    <a:latin typeface="+mn-lt"/>
                  </a:rPr>
                  <a:t>we</a:t>
                </a:r>
                <a:r>
                  <a:rPr lang="en-US" sz="2000">
                    <a:latin typeface="+mn-lt"/>
                  </a:rPr>
                  <a:t> means “I+others”, </a:t>
                </a:r>
                <a:r>
                  <a:rPr lang="en-US" sz="2000" i="1">
                    <a:latin typeface="+mn-lt"/>
                  </a:rPr>
                  <a:t>you</a:t>
                </a:r>
                <a:r>
                  <a:rPr lang="en-US" sz="2000" i="1" baseline="-25000">
                    <a:latin typeface="+mn-lt"/>
                  </a:rPr>
                  <a:t>PL</a:t>
                </a:r>
                <a:r>
                  <a:rPr lang="en-US" sz="2000" i="1">
                    <a:latin typeface="+mn-lt"/>
                  </a:rPr>
                  <a:t> </a:t>
                </a:r>
                <a:r>
                  <a:rPr lang="en-US" sz="2000">
                    <a:latin typeface="+mn-lt"/>
                  </a:rPr>
                  <a:t>means “you</a:t>
                </a:r>
                <a:r>
                  <a:rPr lang="en-US" sz="2000" baseline="-25000">
                    <a:latin typeface="+mn-lt"/>
                  </a:rPr>
                  <a:t>SG</a:t>
                </a:r>
                <a:r>
                  <a:rPr lang="en-US" sz="2000">
                    <a:latin typeface="+mn-lt"/>
                  </a:rPr>
                  <a:t>+others” (and not “multiple speakers/addresees”)       </a:t>
                </a:r>
                <a:br>
                  <a:rPr lang="en-US" sz="2000">
                    <a:latin typeface="+mn-lt"/>
                  </a:rPr>
                </a:br>
                <a:r>
                  <a:rPr lang="en-US" sz="2000">
                    <a:latin typeface="+mn-lt"/>
                  </a:rPr>
                  <a:t>      </a:t>
                </a:r>
                <a:r>
                  <a:rPr lang="en-US" sz="2000">
                    <a:latin typeface="+mn-lt"/>
                    <a:sym typeface="Wingdings"/>
                  </a:rPr>
                  <a:t></a:t>
                </a:r>
                <a:r>
                  <a:rPr lang="en-US" sz="2000">
                    <a:latin typeface="+mn-lt"/>
                  </a:rPr>
                  <a:t> OC PRO in attitude complements has an associative semantics </a:t>
                </a:r>
                <a:r>
                  <a:rPr lang="en-US" sz="2000">
                    <a:latin typeface="+mn-lt"/>
                    <a:sym typeface="Wingdings"/>
                  </a:rPr>
                  <a:t></a:t>
                </a:r>
                <a:r>
                  <a:rPr lang="en-US" sz="2000">
                    <a:latin typeface="+mn-lt"/>
                  </a:rPr>
                  <a:t> PC</a:t>
                </a:r>
                <a:br>
                  <a:rPr lang="en-US" sz="2000">
                    <a:latin typeface="+mn-lt"/>
                  </a:rPr>
                </a:br>
                <a:br>
                  <a:rPr lang="en-US" sz="2000">
                    <a:latin typeface="+mn-lt"/>
                  </a:rPr>
                </a:br>
                <a:r>
                  <a:rPr lang="en-US" sz="2000">
                    <a:latin typeface="+mn-lt"/>
                    <a:sym typeface="Wingdings" panose="05000000000000000000" pitchFamily="2" charset="2"/>
                  </a:rPr>
                  <a:t>(41) </a:t>
                </a:r>
                <a:r>
                  <a:rPr lang="en-US" sz="2000">
                    <a:solidFill>
                      <a:srgbClr val="00B0F0"/>
                    </a:solidFill>
                    <a:latin typeface="+mn-lt"/>
                    <a:sym typeface="Wingdings" panose="05000000000000000000" pitchFamily="2" charset="2"/>
                  </a:rPr>
                  <a:t>On the standard presuppositional analysis of </a:t>
                </a:r>
                <a:r>
                  <a:rPr lang="en-US" sz="2000">
                    <a:solidFill>
                      <a:srgbClr val="00B0F0"/>
                    </a:solidFill>
                    <a:latin typeface="+mn-lt"/>
                    <a:sym typeface="Symbol" panose="05050102010706020507" pitchFamily="18" charset="2"/>
                  </a:rPr>
                  <a:t>-features:</a:t>
                </a:r>
                <a:br>
                  <a:rPr lang="en-US" sz="2000">
                    <a:solidFill>
                      <a:srgbClr val="00B0F0"/>
                    </a:solidFill>
                    <a:latin typeface="+mn-lt"/>
                    <a:sym typeface="Wingdings" panose="05000000000000000000" pitchFamily="2" charset="2"/>
                  </a:rPr>
                </a:br>
                <a:r>
                  <a:rPr lang="en-US" sz="2000">
                    <a:latin typeface="+mn-lt"/>
                    <a:sym typeface="Wingdings" panose="05000000000000000000" pitchFamily="2" charset="2"/>
                  </a:rPr>
                  <a:t>        </a:t>
                </a:r>
                <a:r>
                  <a:rPr lang="en-US" sz="2000" dirty="0">
                    <a:latin typeface="+mn-lt"/>
                  </a:rPr>
                  <a:t>a. </a:t>
                </a:r>
                <a14:m>
                  <m:oMath xmlns:m="http://schemas.openxmlformats.org/officeDocument/2006/math">
                    <m:d>
                      <m:dPr>
                        <m:begChr m:val="⟦"/>
                        <m:endChr m:val="⟧"/>
                        <m:ctrlPr>
                          <a:rPr lang="en-US" sz="1800" i="1">
                            <a:latin typeface="Cambria Math" panose="02040503050406030204" pitchFamily="18" charset="0"/>
                          </a:rPr>
                        </m:ctrlPr>
                      </m:dPr>
                      <m:e>
                        <m:r>
                          <m:rPr>
                            <m:nor/>
                          </m:rPr>
                          <a:rPr lang="en-US" sz="1800" i="0">
                            <a:latin typeface="+mn-lt"/>
                          </a:rPr>
                          <m:t>[</m:t>
                        </m:r>
                        <m:r>
                          <m:rPr>
                            <m:nor/>
                          </m:rPr>
                          <a:rPr lang="en-US" sz="1800" i="0">
                            <a:latin typeface="+mn-lt"/>
                          </a:rPr>
                          <m:t>AUTHOR</m:t>
                        </m:r>
                        <m:r>
                          <m:rPr>
                            <m:nor/>
                          </m:rPr>
                          <a:rPr lang="en-US" sz="1800" i="0">
                            <a:latin typeface="+mn-lt"/>
                          </a:rPr>
                          <m:t>]</m:t>
                        </m:r>
                      </m:e>
                    </m:d>
                  </m:oMath>
                </a14:m>
                <a:r>
                  <a:rPr lang="en-US" sz="2000" baseline="30000" dirty="0" err="1">
                    <a:latin typeface="+mn-lt"/>
                  </a:rPr>
                  <a:t>g,c</a:t>
                </a:r>
                <a:r>
                  <a:rPr lang="en-US" sz="2000" dirty="0">
                    <a:latin typeface="+mn-lt"/>
                  </a:rPr>
                  <a:t> = </a:t>
                </a:r>
                <a:r>
                  <a:rPr lang="en-US" sz="2000" dirty="0">
                    <a:latin typeface="+mn-lt"/>
                    <a:sym typeface="Symbol"/>
                  </a:rPr>
                  <a:t></a:t>
                </a:r>
                <a:r>
                  <a:rPr lang="en-US" sz="2000" dirty="0" err="1">
                    <a:latin typeface="+mn-lt"/>
                  </a:rPr>
                  <a:t>x</a:t>
                </a:r>
                <a:r>
                  <a:rPr lang="en-US" sz="2000" baseline="-25000" dirty="0" err="1">
                    <a:latin typeface="+mn-lt"/>
                  </a:rPr>
                  <a:t>e</a:t>
                </a:r>
                <a:r>
                  <a:rPr lang="en-US" sz="2000" dirty="0" err="1">
                    <a:latin typeface="+mn-lt"/>
                  </a:rPr>
                  <a:t>:x</a:t>
                </a:r>
                <a:r>
                  <a:rPr lang="en-US" sz="2000" dirty="0">
                    <a:latin typeface="+mn-lt"/>
                  </a:rPr>
                  <a:t> includes the speaker/thinker in </a:t>
                </a:r>
                <a:r>
                  <a:rPr lang="en-US" sz="2000" dirty="0" err="1">
                    <a:latin typeface="+mn-lt"/>
                  </a:rPr>
                  <a:t>c.x</a:t>
                </a:r>
                <a:r>
                  <a:rPr lang="en-US" sz="2000" dirty="0">
                    <a:latin typeface="+mn-lt"/>
                  </a:rPr>
                  <a:t>	</a:t>
                </a:r>
                <a:br>
                  <a:rPr lang="en-US" sz="2000" dirty="0">
                    <a:latin typeface="+mn-lt"/>
                  </a:rPr>
                </a:br>
                <a:r>
                  <a:rPr lang="en-US" sz="2000">
                    <a:latin typeface="+mn-lt"/>
                  </a:rPr>
                  <a:t>        b</a:t>
                </a:r>
                <a:r>
                  <a:rPr lang="en-US" sz="2000" dirty="0">
                    <a:latin typeface="+mn-lt"/>
                  </a:rPr>
                  <a:t>. </a:t>
                </a:r>
                <a14:m>
                  <m:oMath xmlns:m="http://schemas.openxmlformats.org/officeDocument/2006/math">
                    <m:d>
                      <m:dPr>
                        <m:begChr m:val="⟦"/>
                        <m:endChr m:val="⟧"/>
                        <m:ctrlPr>
                          <a:rPr lang="en-US" sz="1800" i="1">
                            <a:latin typeface="Cambria Math" panose="02040503050406030204" pitchFamily="18" charset="0"/>
                          </a:rPr>
                        </m:ctrlPr>
                      </m:dPr>
                      <m:e>
                        <m:r>
                          <m:rPr>
                            <m:nor/>
                          </m:rPr>
                          <a:rPr lang="en-US" sz="1800" i="0">
                            <a:latin typeface="+mn-lt"/>
                          </a:rPr>
                          <m:t>[</m:t>
                        </m:r>
                        <m:r>
                          <m:rPr>
                            <m:nor/>
                          </m:rPr>
                          <a:rPr lang="en-US" sz="1800" i="0">
                            <a:latin typeface="+mn-lt"/>
                          </a:rPr>
                          <m:t>ADDRESSEE</m:t>
                        </m:r>
                        <m:r>
                          <m:rPr>
                            <m:nor/>
                          </m:rPr>
                          <a:rPr lang="en-US" sz="1800" i="0">
                            <a:latin typeface="+mn-lt"/>
                          </a:rPr>
                          <m:t>]</m:t>
                        </m:r>
                      </m:e>
                    </m:d>
                  </m:oMath>
                </a14:m>
                <a:r>
                  <a:rPr lang="en-US" sz="2000" baseline="30000" dirty="0" err="1">
                    <a:latin typeface="+mn-lt"/>
                  </a:rPr>
                  <a:t>g,c</a:t>
                </a:r>
                <a:r>
                  <a:rPr lang="en-US" sz="2000" dirty="0">
                    <a:latin typeface="+mn-lt"/>
                  </a:rPr>
                  <a:t> = </a:t>
                </a:r>
                <a:r>
                  <a:rPr lang="en-US" sz="2000" dirty="0">
                    <a:latin typeface="+mn-lt"/>
                    <a:sym typeface="Symbol"/>
                  </a:rPr>
                  <a:t></a:t>
                </a:r>
                <a:r>
                  <a:rPr lang="en-US" sz="2000" dirty="0" err="1">
                    <a:latin typeface="+mn-lt"/>
                  </a:rPr>
                  <a:t>x</a:t>
                </a:r>
                <a:r>
                  <a:rPr lang="en-US" sz="2000" baseline="-25000" dirty="0" err="1">
                    <a:latin typeface="+mn-lt"/>
                  </a:rPr>
                  <a:t>e</a:t>
                </a:r>
                <a:r>
                  <a:rPr lang="en-US" sz="2000" dirty="0" err="1">
                    <a:latin typeface="+mn-lt"/>
                  </a:rPr>
                  <a:t>:x</a:t>
                </a:r>
                <a:r>
                  <a:rPr lang="en-US" sz="2000" dirty="0">
                    <a:latin typeface="+mn-lt"/>
                  </a:rPr>
                  <a:t> includes the addressee in </a:t>
                </a:r>
                <a:r>
                  <a:rPr lang="en-US" sz="2000" dirty="0" err="1">
                    <a:latin typeface="+mn-lt"/>
                  </a:rPr>
                  <a:t>c</a:t>
                </a:r>
                <a:r>
                  <a:rPr lang="en-US" sz="2000" err="1">
                    <a:latin typeface="+mn-lt"/>
                  </a:rPr>
                  <a:t>.</a:t>
                </a:r>
                <a:r>
                  <a:rPr lang="en-US" sz="2000">
                    <a:latin typeface="+mn-lt"/>
                  </a:rPr>
                  <a:t>x</a:t>
                </a:r>
                <a:br>
                  <a:rPr lang="en-US" sz="2000">
                    <a:latin typeface="+mn-lt"/>
                  </a:rPr>
                </a:br>
                <a:br>
                  <a:rPr lang="en-US" sz="2000">
                    <a:latin typeface="+mn-lt"/>
                  </a:rPr>
                </a:br>
                <a:br>
                  <a:rPr lang="en-US" sz="2000">
                    <a:latin typeface="+mn-lt"/>
                  </a:rPr>
                </a:br>
                <a:r>
                  <a:rPr lang="en-US" sz="2000">
                    <a:latin typeface="+mn-lt"/>
                  </a:rPr>
                  <a:t>                            </a:t>
                </a:r>
                <a:br>
                  <a:rPr lang="en-US" sz="2000">
                    <a:latin typeface="+mn-lt"/>
                  </a:rPr>
                </a:br>
                <a:endParaRPr lang="en-IL" sz="2000" b="1" dirty="0">
                  <a:latin typeface="+mn-lt"/>
                </a:endParaRPr>
              </a:p>
            </p:txBody>
          </p:sp>
        </mc:Choice>
        <mc:Fallback xmlns="">
          <p:sp>
            <p:nvSpPr>
              <p:cNvPr id="5" name="Title 4">
                <a:extLst>
                  <a:ext uri="{FF2B5EF4-FFF2-40B4-BE49-F238E27FC236}">
                    <a16:creationId xmlns:a16="http://schemas.microsoft.com/office/drawing/2014/main" id="{9E2DD313-BD19-739A-FF54-D330F1724D96}"/>
                  </a:ext>
                </a:extLst>
              </p:cNvPr>
              <p:cNvSpPr>
                <a:spLocks noGrp="1" noRot="1" noChangeAspect="1" noMove="1" noResize="1" noEditPoints="1" noAdjustHandles="1" noChangeArrowheads="1" noChangeShapeType="1" noTextEdit="1"/>
              </p:cNvSpPr>
              <p:nvPr>
                <p:ph type="title"/>
              </p:nvPr>
            </p:nvSpPr>
            <p:spPr>
              <a:xfrm>
                <a:off x="183572" y="1101213"/>
                <a:ext cx="11649839" cy="5756787"/>
              </a:xfrm>
              <a:blipFill>
                <a:blip r:embed="rId2"/>
                <a:stretch>
                  <a:fillRect l="-523"/>
                </a:stretch>
              </a:blipFill>
            </p:spPr>
            <p:txBody>
              <a:bodyPr/>
              <a:lstStyle/>
              <a:p>
                <a:r>
                  <a:rPr lang="en-IL">
                    <a:noFill/>
                  </a:rPr>
                  <a:t> </a:t>
                </a:r>
              </a:p>
            </p:txBody>
          </p:sp>
        </mc:Fallback>
      </mc:AlternateContent>
      <p:sp>
        <p:nvSpPr>
          <p:cNvPr id="7" name="Slide Number Placeholder 6">
            <a:extLst>
              <a:ext uri="{FF2B5EF4-FFF2-40B4-BE49-F238E27FC236}">
                <a16:creationId xmlns:a16="http://schemas.microsoft.com/office/drawing/2014/main" id="{55142DD7-F1AC-8358-726F-629266739F48}"/>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Arrow: Down 1">
            <a:extLst>
              <a:ext uri="{FF2B5EF4-FFF2-40B4-BE49-F238E27FC236}">
                <a16:creationId xmlns:a16="http://schemas.microsoft.com/office/drawing/2014/main" id="{03C20208-3FEE-C1AA-E6C2-51B501DB1683}"/>
              </a:ext>
            </a:extLst>
          </p:cNvPr>
          <p:cNvSpPr/>
          <p:nvPr/>
        </p:nvSpPr>
        <p:spPr>
          <a:xfrm>
            <a:off x="2620537" y="4761571"/>
            <a:ext cx="1483112" cy="34568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 name="TextBox 3">
            <a:extLst>
              <a:ext uri="{FF2B5EF4-FFF2-40B4-BE49-F238E27FC236}">
                <a16:creationId xmlns:a16="http://schemas.microsoft.com/office/drawing/2014/main" id="{A93013AE-8FB9-3342-7D6A-675DF0158DDE}"/>
              </a:ext>
            </a:extLst>
          </p:cNvPr>
          <p:cNvSpPr txBox="1"/>
          <p:nvPr/>
        </p:nvSpPr>
        <p:spPr>
          <a:xfrm>
            <a:off x="1092820" y="5255254"/>
            <a:ext cx="5404623" cy="1602746"/>
          </a:xfrm>
          <a:prstGeom prst="rect">
            <a:avLst/>
          </a:prstGeom>
          <a:noFill/>
          <a:ln>
            <a:solidFill>
              <a:schemeClr val="accent1">
                <a:shade val="15000"/>
              </a:schemeClr>
            </a:solidFill>
          </a:ln>
        </p:spPr>
        <p:txBody>
          <a:bodyPr wrap="square" rtlCol="0">
            <a:spAutoFit/>
          </a:bodyPr>
          <a:lstStyle/>
          <a:p>
            <a:pPr>
              <a:lnSpc>
                <a:spcPts val="3000"/>
              </a:lnSpc>
            </a:pPr>
            <a:r>
              <a:rPr lang="en-US" sz="2000"/>
              <a:t>Associativity guarantees that Participant features (</a:t>
            </a:r>
            <a:r>
              <a:rPr lang="en-US"/>
              <a:t>AUTHOR/ADDRESSEE</a:t>
            </a:r>
            <a:r>
              <a:rPr lang="en-US" sz="2000"/>
              <a:t>) are plural by default; they only become singular in conjunction with the syntactic feature [Number:SG]. </a:t>
            </a:r>
            <a:endParaRPr lang="en-IL" sz="2000"/>
          </a:p>
        </p:txBody>
      </p:sp>
      <p:sp>
        <p:nvSpPr>
          <p:cNvPr id="6" name="Arrow: Right 5">
            <a:extLst>
              <a:ext uri="{FF2B5EF4-FFF2-40B4-BE49-F238E27FC236}">
                <a16:creationId xmlns:a16="http://schemas.microsoft.com/office/drawing/2014/main" id="{E8C7949E-D882-DFB4-B9BE-9DAB176768C3}"/>
              </a:ext>
            </a:extLst>
          </p:cNvPr>
          <p:cNvSpPr/>
          <p:nvPr/>
        </p:nvSpPr>
        <p:spPr>
          <a:xfrm>
            <a:off x="6924904" y="5542156"/>
            <a:ext cx="501805" cy="10482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TextBox 7">
            <a:extLst>
              <a:ext uri="{FF2B5EF4-FFF2-40B4-BE49-F238E27FC236}">
                <a16:creationId xmlns:a16="http://schemas.microsoft.com/office/drawing/2014/main" id="{EE99A54A-C784-98F3-0C11-A05F14E461C9}"/>
              </a:ext>
            </a:extLst>
          </p:cNvPr>
          <p:cNvSpPr txBox="1"/>
          <p:nvPr/>
        </p:nvSpPr>
        <p:spPr>
          <a:xfrm>
            <a:off x="7841821" y="3295647"/>
            <a:ext cx="4130326" cy="3141629"/>
          </a:xfrm>
          <a:prstGeom prst="rect">
            <a:avLst/>
          </a:prstGeom>
          <a:noFill/>
          <a:ln>
            <a:solidFill>
              <a:schemeClr val="accent1">
                <a:shade val="15000"/>
              </a:schemeClr>
            </a:solidFill>
          </a:ln>
        </p:spPr>
        <p:txBody>
          <a:bodyPr wrap="square" rtlCol="0">
            <a:spAutoFit/>
          </a:bodyPr>
          <a:lstStyle/>
          <a:p>
            <a:pPr>
              <a:lnSpc>
                <a:spcPts val="3000"/>
              </a:lnSpc>
            </a:pPr>
            <a:r>
              <a:rPr lang="en-US" sz="2000"/>
              <a:t>If PRO only agrees </a:t>
            </a:r>
            <a:r>
              <a:rPr lang="en-US" sz="2000" b="1"/>
              <a:t>formally </a:t>
            </a:r>
            <a:r>
              <a:rPr lang="en-US" sz="2000"/>
              <a:t>with the controller, its [Number:SG] feature will be uninterpreted. Its indexical content will yield PC by default! </a:t>
            </a:r>
          </a:p>
          <a:p>
            <a:pPr>
              <a:lnSpc>
                <a:spcPts val="3000"/>
              </a:lnSpc>
            </a:pPr>
            <a:endParaRPr lang="en-US" sz="2000"/>
          </a:p>
          <a:p>
            <a:pPr>
              <a:lnSpc>
                <a:spcPts val="3000"/>
              </a:lnSpc>
            </a:pPr>
            <a:r>
              <a:rPr lang="en-US" sz="2000"/>
              <a:t>None of the (dozen?) alternative analyses of PC yield it so easily; they all involve special mechanisms. </a:t>
            </a:r>
            <a:endParaRPr lang="en-IL" sz="2000"/>
          </a:p>
        </p:txBody>
      </p:sp>
      <p:sp>
        <p:nvSpPr>
          <p:cNvPr id="9" name="TextBox 8">
            <a:extLst>
              <a:ext uri="{FF2B5EF4-FFF2-40B4-BE49-F238E27FC236}">
                <a16:creationId xmlns:a16="http://schemas.microsoft.com/office/drawing/2014/main" id="{C4DA713D-AF7F-A005-ABDD-7CB855F4536A}"/>
              </a:ext>
            </a:extLst>
          </p:cNvPr>
          <p:cNvSpPr txBox="1"/>
          <p:nvPr/>
        </p:nvSpPr>
        <p:spPr>
          <a:xfrm>
            <a:off x="6842326" y="1236036"/>
            <a:ext cx="4991086" cy="441788"/>
          </a:xfrm>
          <a:prstGeom prst="rect">
            <a:avLst/>
          </a:prstGeom>
          <a:noFill/>
          <a:ln>
            <a:noFill/>
          </a:ln>
        </p:spPr>
        <p:txBody>
          <a:bodyPr wrap="square" rtlCol="0">
            <a:spAutoFit/>
          </a:bodyPr>
          <a:lstStyle/>
          <a:p>
            <a:pPr>
              <a:lnSpc>
                <a:spcPts val="3000"/>
              </a:lnSpc>
            </a:pPr>
            <a:r>
              <a:rPr lang="en-US"/>
              <a:t> </a:t>
            </a:r>
            <a:r>
              <a:rPr lang="en-US">
                <a:solidFill>
                  <a:schemeClr val="bg1">
                    <a:lumMod val="65000"/>
                  </a:schemeClr>
                </a:solidFill>
              </a:rPr>
              <a:t>(see Coftas 2025 for “exceptional PC” in Romanian)</a:t>
            </a:r>
            <a:endParaRPr lang="en-IL">
              <a:solidFill>
                <a:schemeClr val="bg1">
                  <a:lumMod val="65000"/>
                </a:schemeClr>
              </a:solidFill>
            </a:endParaRPr>
          </a:p>
        </p:txBody>
      </p:sp>
    </p:spTree>
    <p:extLst>
      <p:ext uri="{BB962C8B-B14F-4D97-AF65-F5344CB8AC3E}">
        <p14:creationId xmlns:p14="http://schemas.microsoft.com/office/powerpoint/2010/main" val="4077410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5089F-E8E7-F581-026D-00E194EC31C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4C8908D-DCBD-B4FF-CDA1-9B1DC0D0954C}"/>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panose="020F0502020204030204"/>
                <a:ea typeface="+mj-ea"/>
                <a:cs typeface="+mj-cs"/>
              </a:rPr>
              <a:t>Background</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E00CD59E-9072-C581-CCC8-E097D9C0227C}"/>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a:latin typeface="+mn-lt"/>
              </a:rPr>
              <a:t>Control constructions have been studied from the earliest days of generative grammar</a:t>
            </a:r>
            <a:r>
              <a:rPr lang="en-GB" sz="2000">
                <a:latin typeface="+mn-lt"/>
              </a:rPr>
              <a:t>, because they illustrate a curious mismatch between </a:t>
            </a:r>
            <a:r>
              <a:rPr lang="en-GB" sz="2000" b="1">
                <a:latin typeface="+mn-lt"/>
              </a:rPr>
              <a:t>form </a:t>
            </a:r>
            <a:r>
              <a:rPr lang="en-GB" sz="2000">
                <a:latin typeface="+mn-lt"/>
              </a:rPr>
              <a:t>and </a:t>
            </a:r>
            <a:r>
              <a:rPr lang="en-GB" sz="2000" b="1">
                <a:latin typeface="+mn-lt"/>
              </a:rPr>
              <a:t>meaning</a:t>
            </a:r>
            <a:r>
              <a:rPr lang="en-GB" sz="2000">
                <a:latin typeface="+mn-lt"/>
              </a:rPr>
              <a:t>, a fundamental concern of the discipline from the outset: A single noun phrase in the matrix clause appears to be semantically associated both with the matrix predicate and with the embedded predicate.</a:t>
            </a:r>
            <a:br>
              <a:rPr lang="en-GB" sz="2000">
                <a:latin typeface="+mn-lt"/>
              </a:rPr>
            </a:br>
            <a:br>
              <a:rPr lang="en-GB" sz="2000">
                <a:latin typeface="+mn-lt"/>
              </a:rPr>
            </a:br>
            <a:br>
              <a:rPr lang="en-GB" sz="2000">
                <a:latin typeface="+mn-lt"/>
              </a:rPr>
            </a:br>
            <a:r>
              <a:rPr lang="en-GB" sz="2000">
                <a:latin typeface="+mn-lt"/>
              </a:rPr>
              <a:t>(1) a. Tom wanted to finish the job.			     b. Helen told Tom to finish the job.</a:t>
            </a:r>
            <a:br>
              <a:rPr lang="en-IL" sz="2000">
                <a:latin typeface="+mn-lt"/>
              </a:rPr>
            </a:br>
            <a:br>
              <a:rPr lang="en-US" sz="2000">
                <a:latin typeface="+mn-lt"/>
              </a:rPr>
            </a:br>
            <a:r>
              <a:rPr lang="en-US" sz="2000">
                <a:latin typeface="+mn-lt"/>
              </a:rPr>
              <a:t>It was immediately recognized (Chomsky 1965, Rosenbaum 1967) that the mismatch is an </a:t>
            </a:r>
            <a:r>
              <a:rPr lang="en-US" sz="2000" b="1">
                <a:latin typeface="+mn-lt"/>
              </a:rPr>
              <a:t>illusion</a:t>
            </a:r>
            <a:r>
              <a:rPr lang="en-US" sz="2000">
                <a:latin typeface="+mn-lt"/>
              </a:rPr>
              <a:t>; there is, in fact, an inaudible (null) subject in the complement, which is associated with the embedded semantic role.</a:t>
            </a:r>
            <a:br>
              <a:rPr lang="en-US" sz="2000">
                <a:latin typeface="+mn-lt"/>
              </a:rPr>
            </a:br>
            <a:br>
              <a:rPr lang="en-US" sz="2000">
                <a:latin typeface="+mn-lt"/>
              </a:rPr>
            </a:br>
            <a:r>
              <a:rPr lang="en-GB" sz="2000">
                <a:latin typeface="+mn-lt"/>
              </a:rPr>
              <a:t>(2) a. Tom</a:t>
            </a:r>
            <a:r>
              <a:rPr lang="en-GB" sz="2000" baseline="-25000">
                <a:latin typeface="+mn-lt"/>
              </a:rPr>
              <a:t>i</a:t>
            </a:r>
            <a:r>
              <a:rPr lang="en-GB" sz="2000">
                <a:latin typeface="+mn-lt"/>
              </a:rPr>
              <a:t> wanted [Δ</a:t>
            </a:r>
            <a:r>
              <a:rPr lang="en-GB" sz="2000" baseline="-25000">
                <a:latin typeface="+mn-lt"/>
              </a:rPr>
              <a:t>i</a:t>
            </a:r>
            <a:r>
              <a:rPr lang="en-GB" sz="2000">
                <a:latin typeface="+mn-lt"/>
              </a:rPr>
              <a:t> to finish the job].	 	    b. Helen told Tom</a:t>
            </a:r>
            <a:r>
              <a:rPr lang="en-GB" sz="2000" baseline="-25000">
                <a:latin typeface="+mn-lt"/>
              </a:rPr>
              <a:t>i</a:t>
            </a:r>
            <a:r>
              <a:rPr lang="en-GB" sz="2000">
                <a:latin typeface="+mn-lt"/>
              </a:rPr>
              <a:t> [Δ</a:t>
            </a:r>
            <a:r>
              <a:rPr lang="en-GB" sz="2000" baseline="-25000">
                <a:latin typeface="+mn-lt"/>
              </a:rPr>
              <a:t>i</a:t>
            </a:r>
            <a:r>
              <a:rPr lang="en-GB" sz="2000">
                <a:latin typeface="+mn-lt"/>
              </a:rPr>
              <a:t> to finish the job].</a:t>
            </a:r>
            <a:br>
              <a:rPr lang="en-GB" sz="2000">
                <a:latin typeface="+mn-lt"/>
              </a:rPr>
            </a:br>
            <a:r>
              <a:rPr lang="en-GB" sz="2000">
                <a:latin typeface="+mn-lt"/>
              </a:rPr>
              <a:t>	     </a:t>
            </a:r>
            <a:r>
              <a:rPr lang="en-GB" sz="1600" b="1">
                <a:solidFill>
                  <a:srgbClr val="00B0F0"/>
                </a:solidFill>
                <a:latin typeface="+mn-lt"/>
              </a:rPr>
              <a:t>Subject control				                                 Object control</a:t>
            </a:r>
            <a:br>
              <a:rPr lang="en-US" sz="2000">
                <a:latin typeface="+mn-lt"/>
              </a:rPr>
            </a:br>
            <a:br>
              <a:rPr lang="en-US" sz="2000">
                <a:latin typeface="+mn-lt"/>
              </a:rPr>
            </a:br>
            <a:r>
              <a:rPr lang="en-US" sz="2000" u="sng">
                <a:latin typeface="+mn-lt"/>
              </a:rPr>
              <a:t>Note</a:t>
            </a:r>
            <a:r>
              <a:rPr lang="en-US" sz="2000">
                <a:latin typeface="+mn-lt"/>
              </a:rPr>
              <a:t>: In </a:t>
            </a:r>
            <a:r>
              <a:rPr lang="en-US" sz="2000" b="1">
                <a:latin typeface="+mn-lt"/>
              </a:rPr>
              <a:t>Raising</a:t>
            </a:r>
            <a:r>
              <a:rPr lang="en-US" sz="2000">
                <a:latin typeface="+mn-lt"/>
              </a:rPr>
              <a:t> there </a:t>
            </a:r>
            <a:r>
              <a:rPr lang="en-US" sz="2000" i="1">
                <a:latin typeface="+mn-lt"/>
              </a:rPr>
              <a:t>is </a:t>
            </a:r>
            <a:r>
              <a:rPr lang="en-US" sz="2000">
                <a:latin typeface="+mn-lt"/>
              </a:rPr>
              <a:t>a genuine mismatch, of a different sort (syntactic and semantic positions misaligned)</a:t>
            </a:r>
            <a:endParaRPr lang="en-IL" sz="2000" dirty="0">
              <a:latin typeface="+mn-lt"/>
            </a:endParaRPr>
          </a:p>
        </p:txBody>
      </p:sp>
      <p:sp>
        <p:nvSpPr>
          <p:cNvPr id="7" name="Slide Number Placeholder 6">
            <a:extLst>
              <a:ext uri="{FF2B5EF4-FFF2-40B4-BE49-F238E27FC236}">
                <a16:creationId xmlns:a16="http://schemas.microsoft.com/office/drawing/2014/main" id="{1ED0DBA3-52BE-97BB-0293-408D229342CA}"/>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DC783E91-6626-D1B9-664D-C0FF8A5F566B}"/>
              </a:ext>
            </a:extLst>
          </p:cNvPr>
          <p:cNvSpPr/>
          <p:nvPr/>
        </p:nvSpPr>
        <p:spPr>
          <a:xfrm>
            <a:off x="7704083" y="3336394"/>
            <a:ext cx="735724" cy="164884"/>
          </a:xfrm>
          <a:custGeom>
            <a:avLst/>
            <a:gdLst>
              <a:gd name="csX0" fmla="*/ 770562 w 770562"/>
              <a:gd name="csY0" fmla="*/ 123787 h 164884"/>
              <a:gd name="csX1" fmla="*/ 390418 w 770562"/>
              <a:gd name="csY1" fmla="*/ 497 h 164884"/>
              <a:gd name="csX2" fmla="*/ 0 w 770562"/>
              <a:gd name="csY2" fmla="*/ 164884 h 164884"/>
            </a:gdLst>
            <a:ahLst/>
            <a:cxnLst>
              <a:cxn ang="0">
                <a:pos x="csX0" y="csY0"/>
              </a:cxn>
              <a:cxn ang="0">
                <a:pos x="csX1" y="csY1"/>
              </a:cxn>
              <a:cxn ang="0">
                <a:pos x="csX2" y="csY2"/>
              </a:cxn>
            </a:cxnLst>
            <a:rect l="l" t="t" r="r" b="b"/>
            <a:pathLst>
              <a:path w="770562" h="164884">
                <a:moveTo>
                  <a:pt x="770562" y="123787"/>
                </a:moveTo>
                <a:cubicBezTo>
                  <a:pt x="644703" y="58717"/>
                  <a:pt x="518845" y="-6353"/>
                  <a:pt x="390418" y="497"/>
                </a:cubicBezTo>
                <a:cubicBezTo>
                  <a:pt x="261991" y="7347"/>
                  <a:pt x="130995" y="86115"/>
                  <a:pt x="0" y="164884"/>
                </a:cubicBezTo>
              </a:path>
            </a:pathLst>
          </a:custGeom>
          <a:noFill/>
          <a:ln>
            <a:solidFill>
              <a:srgbClr val="FF0000"/>
            </a:solidFill>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Freeform: Shape 7">
            <a:extLst>
              <a:ext uri="{FF2B5EF4-FFF2-40B4-BE49-F238E27FC236}">
                <a16:creationId xmlns:a16="http://schemas.microsoft.com/office/drawing/2014/main" id="{22435C9F-32DC-5D61-8AD8-56E2C430D732}"/>
              </a:ext>
            </a:extLst>
          </p:cNvPr>
          <p:cNvSpPr/>
          <p:nvPr/>
        </p:nvSpPr>
        <p:spPr>
          <a:xfrm>
            <a:off x="945931" y="3151575"/>
            <a:ext cx="1776248" cy="358880"/>
          </a:xfrm>
          <a:custGeom>
            <a:avLst/>
            <a:gdLst>
              <a:gd name="csX0" fmla="*/ 1765738 w 1765738"/>
              <a:gd name="csY0" fmla="*/ 399588 h 399588"/>
              <a:gd name="csX1" fmla="*/ 735724 w 1765738"/>
              <a:gd name="csY1" fmla="*/ 195 h 399588"/>
              <a:gd name="csX2" fmla="*/ 0 w 1765738"/>
              <a:gd name="csY2" fmla="*/ 357547 h 399588"/>
            </a:gdLst>
            <a:ahLst/>
            <a:cxnLst>
              <a:cxn ang="0">
                <a:pos x="csX0" y="csY0"/>
              </a:cxn>
              <a:cxn ang="0">
                <a:pos x="csX1" y="csY1"/>
              </a:cxn>
              <a:cxn ang="0">
                <a:pos x="csX2" y="csY2"/>
              </a:cxn>
            </a:cxnLst>
            <a:rect l="l" t="t" r="r" b="b"/>
            <a:pathLst>
              <a:path w="1765738" h="399588">
                <a:moveTo>
                  <a:pt x="1765738" y="399588"/>
                </a:moveTo>
                <a:cubicBezTo>
                  <a:pt x="1397876" y="203395"/>
                  <a:pt x="1030014" y="7202"/>
                  <a:pt x="735724" y="195"/>
                </a:cubicBezTo>
                <a:cubicBezTo>
                  <a:pt x="441434" y="-6812"/>
                  <a:pt x="220717" y="175367"/>
                  <a:pt x="0" y="357547"/>
                </a:cubicBezTo>
              </a:path>
            </a:pathLst>
          </a:custGeom>
          <a:noFill/>
          <a:ln>
            <a:solidFill>
              <a:srgbClr val="FF0000"/>
            </a:solidFill>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Freeform: Shape 8">
            <a:extLst>
              <a:ext uri="{FF2B5EF4-FFF2-40B4-BE49-F238E27FC236}">
                <a16:creationId xmlns:a16="http://schemas.microsoft.com/office/drawing/2014/main" id="{9F6F3B81-4D94-B3F4-11C0-AFF445F87221}"/>
              </a:ext>
            </a:extLst>
          </p:cNvPr>
          <p:cNvSpPr/>
          <p:nvPr/>
        </p:nvSpPr>
        <p:spPr>
          <a:xfrm>
            <a:off x="1126794" y="3333115"/>
            <a:ext cx="770562" cy="164884"/>
          </a:xfrm>
          <a:custGeom>
            <a:avLst/>
            <a:gdLst>
              <a:gd name="csX0" fmla="*/ 770562 w 770562"/>
              <a:gd name="csY0" fmla="*/ 123787 h 164884"/>
              <a:gd name="csX1" fmla="*/ 390418 w 770562"/>
              <a:gd name="csY1" fmla="*/ 497 h 164884"/>
              <a:gd name="csX2" fmla="*/ 0 w 770562"/>
              <a:gd name="csY2" fmla="*/ 164884 h 164884"/>
            </a:gdLst>
            <a:ahLst/>
            <a:cxnLst>
              <a:cxn ang="0">
                <a:pos x="csX0" y="csY0"/>
              </a:cxn>
              <a:cxn ang="0">
                <a:pos x="csX1" y="csY1"/>
              </a:cxn>
              <a:cxn ang="0">
                <a:pos x="csX2" y="csY2"/>
              </a:cxn>
            </a:cxnLst>
            <a:rect l="l" t="t" r="r" b="b"/>
            <a:pathLst>
              <a:path w="770562" h="164884">
                <a:moveTo>
                  <a:pt x="770562" y="123787"/>
                </a:moveTo>
                <a:cubicBezTo>
                  <a:pt x="644703" y="58717"/>
                  <a:pt x="518845" y="-6353"/>
                  <a:pt x="390418" y="497"/>
                </a:cubicBezTo>
                <a:cubicBezTo>
                  <a:pt x="261991" y="7347"/>
                  <a:pt x="130995" y="86115"/>
                  <a:pt x="0" y="164884"/>
                </a:cubicBezTo>
              </a:path>
            </a:pathLst>
          </a:custGeom>
          <a:noFill/>
          <a:ln>
            <a:solidFill>
              <a:srgbClr val="FF0000"/>
            </a:solidFill>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Freeform: Shape 10">
            <a:extLst>
              <a:ext uri="{FF2B5EF4-FFF2-40B4-BE49-F238E27FC236}">
                <a16:creationId xmlns:a16="http://schemas.microsoft.com/office/drawing/2014/main" id="{D76259CF-3D64-ABF1-7FB0-069B25986D51}"/>
              </a:ext>
            </a:extLst>
          </p:cNvPr>
          <p:cNvSpPr/>
          <p:nvPr/>
        </p:nvSpPr>
        <p:spPr>
          <a:xfrm>
            <a:off x="7062952" y="3310736"/>
            <a:ext cx="525517" cy="199719"/>
          </a:xfrm>
          <a:custGeom>
            <a:avLst/>
            <a:gdLst>
              <a:gd name="csX0" fmla="*/ 0 w 525517"/>
              <a:gd name="csY0" fmla="*/ 199719 h 199719"/>
              <a:gd name="csX1" fmla="*/ 220717 w 525517"/>
              <a:gd name="csY1" fmla="*/ 23 h 199719"/>
              <a:gd name="csX2" fmla="*/ 525517 w 525517"/>
              <a:gd name="csY2" fmla="*/ 189209 h 199719"/>
            </a:gdLst>
            <a:ahLst/>
            <a:cxnLst>
              <a:cxn ang="0">
                <a:pos x="csX0" y="csY0"/>
              </a:cxn>
              <a:cxn ang="0">
                <a:pos x="csX1" y="csY1"/>
              </a:cxn>
              <a:cxn ang="0">
                <a:pos x="csX2" y="csY2"/>
              </a:cxn>
            </a:cxnLst>
            <a:rect l="l" t="t" r="r" b="b"/>
            <a:pathLst>
              <a:path w="525517" h="199719">
                <a:moveTo>
                  <a:pt x="0" y="199719"/>
                </a:moveTo>
                <a:cubicBezTo>
                  <a:pt x="66565" y="100747"/>
                  <a:pt x="133131" y="1775"/>
                  <a:pt x="220717" y="23"/>
                </a:cubicBezTo>
                <a:cubicBezTo>
                  <a:pt x="308303" y="-1729"/>
                  <a:pt x="416910" y="93740"/>
                  <a:pt x="525517" y="189209"/>
                </a:cubicBezTo>
              </a:path>
            </a:pathLst>
          </a:custGeom>
          <a:noFill/>
          <a:ln>
            <a:solidFill>
              <a:srgbClr val="FF0000"/>
            </a:solidFill>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2" name="Freeform: Shape 11">
            <a:extLst>
              <a:ext uri="{FF2B5EF4-FFF2-40B4-BE49-F238E27FC236}">
                <a16:creationId xmlns:a16="http://schemas.microsoft.com/office/drawing/2014/main" id="{00C3212B-00B0-646C-0E4D-BEF4D532069B}"/>
              </a:ext>
            </a:extLst>
          </p:cNvPr>
          <p:cNvSpPr/>
          <p:nvPr/>
        </p:nvSpPr>
        <p:spPr>
          <a:xfrm>
            <a:off x="998481" y="5245065"/>
            <a:ext cx="770562" cy="164884"/>
          </a:xfrm>
          <a:custGeom>
            <a:avLst/>
            <a:gdLst>
              <a:gd name="csX0" fmla="*/ 770562 w 770562"/>
              <a:gd name="csY0" fmla="*/ 123787 h 164884"/>
              <a:gd name="csX1" fmla="*/ 390418 w 770562"/>
              <a:gd name="csY1" fmla="*/ 497 h 164884"/>
              <a:gd name="csX2" fmla="*/ 0 w 770562"/>
              <a:gd name="csY2" fmla="*/ 164884 h 164884"/>
            </a:gdLst>
            <a:ahLst/>
            <a:cxnLst>
              <a:cxn ang="0">
                <a:pos x="csX0" y="csY0"/>
              </a:cxn>
              <a:cxn ang="0">
                <a:pos x="csX1" y="csY1"/>
              </a:cxn>
              <a:cxn ang="0">
                <a:pos x="csX2" y="csY2"/>
              </a:cxn>
            </a:cxnLst>
            <a:rect l="l" t="t" r="r" b="b"/>
            <a:pathLst>
              <a:path w="770562" h="164884">
                <a:moveTo>
                  <a:pt x="770562" y="123787"/>
                </a:moveTo>
                <a:cubicBezTo>
                  <a:pt x="644703" y="58717"/>
                  <a:pt x="518845" y="-6353"/>
                  <a:pt x="390418" y="497"/>
                </a:cubicBezTo>
                <a:cubicBezTo>
                  <a:pt x="261991" y="7347"/>
                  <a:pt x="130995" y="86115"/>
                  <a:pt x="0" y="164884"/>
                </a:cubicBezTo>
              </a:path>
            </a:pathLst>
          </a:custGeom>
          <a:noFill/>
          <a:ln>
            <a:solidFill>
              <a:srgbClr val="FF0000"/>
            </a:solidFill>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3" name="Freeform: Shape 12">
            <a:extLst>
              <a:ext uri="{FF2B5EF4-FFF2-40B4-BE49-F238E27FC236}">
                <a16:creationId xmlns:a16="http://schemas.microsoft.com/office/drawing/2014/main" id="{DE313BC8-ADFC-F14A-AF84-E4BCF6CE02CC}"/>
              </a:ext>
            </a:extLst>
          </p:cNvPr>
          <p:cNvSpPr/>
          <p:nvPr/>
        </p:nvSpPr>
        <p:spPr>
          <a:xfrm>
            <a:off x="2357918" y="5231667"/>
            <a:ext cx="770562" cy="164884"/>
          </a:xfrm>
          <a:custGeom>
            <a:avLst/>
            <a:gdLst>
              <a:gd name="csX0" fmla="*/ 770562 w 770562"/>
              <a:gd name="csY0" fmla="*/ 123787 h 164884"/>
              <a:gd name="csX1" fmla="*/ 390418 w 770562"/>
              <a:gd name="csY1" fmla="*/ 497 h 164884"/>
              <a:gd name="csX2" fmla="*/ 0 w 770562"/>
              <a:gd name="csY2" fmla="*/ 164884 h 164884"/>
            </a:gdLst>
            <a:ahLst/>
            <a:cxnLst>
              <a:cxn ang="0">
                <a:pos x="csX0" y="csY0"/>
              </a:cxn>
              <a:cxn ang="0">
                <a:pos x="csX1" y="csY1"/>
              </a:cxn>
              <a:cxn ang="0">
                <a:pos x="csX2" y="csY2"/>
              </a:cxn>
            </a:cxnLst>
            <a:rect l="l" t="t" r="r" b="b"/>
            <a:pathLst>
              <a:path w="770562" h="164884">
                <a:moveTo>
                  <a:pt x="770562" y="123787"/>
                </a:moveTo>
                <a:cubicBezTo>
                  <a:pt x="644703" y="58717"/>
                  <a:pt x="518845" y="-6353"/>
                  <a:pt x="390418" y="497"/>
                </a:cubicBezTo>
                <a:cubicBezTo>
                  <a:pt x="261991" y="7347"/>
                  <a:pt x="130995" y="86115"/>
                  <a:pt x="0" y="164884"/>
                </a:cubicBezTo>
              </a:path>
            </a:pathLst>
          </a:custGeom>
          <a:noFill/>
          <a:ln>
            <a:solidFill>
              <a:srgbClr val="FF0000"/>
            </a:solidFill>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4" name="Freeform: Shape 13">
            <a:extLst>
              <a:ext uri="{FF2B5EF4-FFF2-40B4-BE49-F238E27FC236}">
                <a16:creationId xmlns:a16="http://schemas.microsoft.com/office/drawing/2014/main" id="{096E32F8-B233-4855-3B51-70287C1DE2C2}"/>
              </a:ext>
            </a:extLst>
          </p:cNvPr>
          <p:cNvSpPr/>
          <p:nvPr/>
        </p:nvSpPr>
        <p:spPr>
          <a:xfrm>
            <a:off x="8054526" y="5239299"/>
            <a:ext cx="735724" cy="181159"/>
          </a:xfrm>
          <a:custGeom>
            <a:avLst/>
            <a:gdLst>
              <a:gd name="csX0" fmla="*/ 770562 w 770562"/>
              <a:gd name="csY0" fmla="*/ 123787 h 164884"/>
              <a:gd name="csX1" fmla="*/ 390418 w 770562"/>
              <a:gd name="csY1" fmla="*/ 497 h 164884"/>
              <a:gd name="csX2" fmla="*/ 0 w 770562"/>
              <a:gd name="csY2" fmla="*/ 164884 h 164884"/>
            </a:gdLst>
            <a:ahLst/>
            <a:cxnLst>
              <a:cxn ang="0">
                <a:pos x="csX0" y="csY0"/>
              </a:cxn>
              <a:cxn ang="0">
                <a:pos x="csX1" y="csY1"/>
              </a:cxn>
              <a:cxn ang="0">
                <a:pos x="csX2" y="csY2"/>
              </a:cxn>
            </a:cxnLst>
            <a:rect l="l" t="t" r="r" b="b"/>
            <a:pathLst>
              <a:path w="770562" h="164884">
                <a:moveTo>
                  <a:pt x="770562" y="123787"/>
                </a:moveTo>
                <a:cubicBezTo>
                  <a:pt x="644703" y="58717"/>
                  <a:pt x="518845" y="-6353"/>
                  <a:pt x="390418" y="497"/>
                </a:cubicBezTo>
                <a:cubicBezTo>
                  <a:pt x="261991" y="7347"/>
                  <a:pt x="130995" y="86115"/>
                  <a:pt x="0" y="164884"/>
                </a:cubicBezTo>
              </a:path>
            </a:pathLst>
          </a:custGeom>
          <a:noFill/>
          <a:ln>
            <a:solidFill>
              <a:srgbClr val="FF0000"/>
            </a:solidFill>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5" name="Freeform: Shape 14">
            <a:extLst>
              <a:ext uri="{FF2B5EF4-FFF2-40B4-BE49-F238E27FC236}">
                <a16:creationId xmlns:a16="http://schemas.microsoft.com/office/drawing/2014/main" id="{5C429615-E513-838B-9BE1-AA4A9E44C0FF}"/>
              </a:ext>
            </a:extLst>
          </p:cNvPr>
          <p:cNvSpPr/>
          <p:nvPr/>
        </p:nvSpPr>
        <p:spPr>
          <a:xfrm>
            <a:off x="7062951" y="5245784"/>
            <a:ext cx="525517" cy="199719"/>
          </a:xfrm>
          <a:custGeom>
            <a:avLst/>
            <a:gdLst>
              <a:gd name="csX0" fmla="*/ 0 w 525517"/>
              <a:gd name="csY0" fmla="*/ 199719 h 199719"/>
              <a:gd name="csX1" fmla="*/ 220717 w 525517"/>
              <a:gd name="csY1" fmla="*/ 23 h 199719"/>
              <a:gd name="csX2" fmla="*/ 525517 w 525517"/>
              <a:gd name="csY2" fmla="*/ 189209 h 199719"/>
            </a:gdLst>
            <a:ahLst/>
            <a:cxnLst>
              <a:cxn ang="0">
                <a:pos x="csX0" y="csY0"/>
              </a:cxn>
              <a:cxn ang="0">
                <a:pos x="csX1" y="csY1"/>
              </a:cxn>
              <a:cxn ang="0">
                <a:pos x="csX2" y="csY2"/>
              </a:cxn>
            </a:cxnLst>
            <a:rect l="l" t="t" r="r" b="b"/>
            <a:pathLst>
              <a:path w="525517" h="199719">
                <a:moveTo>
                  <a:pt x="0" y="199719"/>
                </a:moveTo>
                <a:cubicBezTo>
                  <a:pt x="66565" y="100747"/>
                  <a:pt x="133131" y="1775"/>
                  <a:pt x="220717" y="23"/>
                </a:cubicBezTo>
                <a:cubicBezTo>
                  <a:pt x="308303" y="-1729"/>
                  <a:pt x="416910" y="93740"/>
                  <a:pt x="525517" y="189209"/>
                </a:cubicBezTo>
              </a:path>
            </a:pathLst>
          </a:custGeom>
          <a:noFill/>
          <a:ln>
            <a:solidFill>
              <a:srgbClr val="FF0000"/>
            </a:solidFill>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8526952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C8E77-11AB-22C9-95AB-B72342C9EE7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E0D0428-3668-1611-C3F6-DAB5AF5DEC42}"/>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ts val="3000"/>
              </a:lnSpc>
              <a:defRPr/>
            </a:pPr>
            <a:r>
              <a:rPr lang="en-US" b="1">
                <a:solidFill>
                  <a:prstClr val="black"/>
                </a:solidFill>
                <a:latin typeface="Calibri" panose="020F0502020204030204"/>
              </a:rPr>
              <a:t>Taking stock: The basis and challenges of CESA</a:t>
            </a:r>
            <a:endParaRPr kumimoji="0" lang="en-IL"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EE015B0D-F16A-B3D3-6DBF-FCDF29B408D6}"/>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a:latin typeface="+mn-lt"/>
              </a:rPr>
              <a:t> </a:t>
            </a:r>
            <a:endParaRPr lang="en-IL" sz="2000" b="1" dirty="0">
              <a:latin typeface="+mn-lt"/>
            </a:endParaRPr>
          </a:p>
        </p:txBody>
      </p:sp>
      <p:sp>
        <p:nvSpPr>
          <p:cNvPr id="7" name="Slide Number Placeholder 6">
            <a:extLst>
              <a:ext uri="{FF2B5EF4-FFF2-40B4-BE49-F238E27FC236}">
                <a16:creationId xmlns:a16="http://schemas.microsoft.com/office/drawing/2014/main" id="{F933E957-C092-F8C4-10E4-5D722DC422F4}"/>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ts val="3000"/>
              </a:lnSpc>
              <a:spcBef>
                <a:spcPts val="0"/>
              </a:spcBef>
              <a:spcAft>
                <a:spcPts val="0"/>
              </a:spcAft>
              <a:buClrTx/>
              <a:buSzTx/>
              <a:buFontTx/>
              <a:buNone/>
              <a:tabLst/>
              <a:defRPr/>
            </a:pPr>
            <a:fld id="{3E7D8B65-79C6-4BC4-97F0-537AC3CE4E3D}" type="slidenum">
              <a:rPr kumimoji="0" lang="en-IL"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ts val="3000"/>
                </a:lnSpc>
                <a:spcBef>
                  <a:spcPts val="0"/>
                </a:spcBef>
                <a:spcAft>
                  <a:spcPts val="0"/>
                </a:spcAft>
                <a:buClrTx/>
                <a:buSzTx/>
                <a:buFontTx/>
                <a:buNone/>
                <a:tabLst/>
                <a:defRPr/>
              </a:pPr>
              <a:t>30</a:t>
            </a:fld>
            <a:endParaRPr kumimoji="0" lang="en-IL"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9FAF86A-85C2-EC37-7EA9-32721F174398}"/>
              </a:ext>
            </a:extLst>
          </p:cNvPr>
          <p:cNvSpPr txBox="1"/>
          <p:nvPr/>
        </p:nvSpPr>
        <p:spPr>
          <a:xfrm>
            <a:off x="183571" y="1432279"/>
            <a:ext cx="5493329" cy="5449953"/>
          </a:xfrm>
          <a:prstGeom prst="rect">
            <a:avLst/>
          </a:prstGeom>
          <a:noFill/>
        </p:spPr>
        <p:txBody>
          <a:bodyPr wrap="square" rtlCol="0">
            <a:spAutoFit/>
          </a:bodyPr>
          <a:lstStyle/>
          <a:p>
            <a:pPr>
              <a:lnSpc>
                <a:spcPts val="3000"/>
              </a:lnSpc>
            </a:pPr>
            <a:r>
              <a:rPr lang="en-US" sz="2000" b="1">
                <a:solidFill>
                  <a:srgbClr val="00B0F0"/>
                </a:solidFill>
              </a:rPr>
              <a:t>The basis</a:t>
            </a:r>
            <a:br>
              <a:rPr lang="en-US" sz="2000"/>
            </a:br>
            <a:r>
              <a:rPr lang="en-US" sz="2000"/>
              <a:t>In attitude OC:</a:t>
            </a:r>
          </a:p>
          <a:p>
            <a:pPr>
              <a:lnSpc>
                <a:spcPts val="3000"/>
              </a:lnSpc>
            </a:pPr>
            <a:r>
              <a:rPr lang="en-US" sz="2000" b="1">
                <a:sym typeface="Wingdings" panose="05000000000000000000" pitchFamily="2" charset="2"/>
              </a:rPr>
              <a:t>Observation A: </a:t>
            </a:r>
            <a:r>
              <a:rPr lang="en-US" sz="2000">
                <a:sym typeface="Wingdings" panose="05000000000000000000" pitchFamily="2" charset="2"/>
              </a:rPr>
              <a:t>The choice of controller is predictable from the </a:t>
            </a:r>
            <a:r>
              <a:rPr lang="en-US" sz="2000" i="1">
                <a:sym typeface="Wingdings" panose="05000000000000000000" pitchFamily="2" charset="2"/>
              </a:rPr>
              <a:t>force </a:t>
            </a:r>
            <a:r>
              <a:rPr lang="en-US" sz="2000">
                <a:sym typeface="Wingdings" panose="05000000000000000000" pitchFamily="2" charset="2"/>
              </a:rPr>
              <a:t>of the complement: Each speech act is intrinsically oriented to a particular Participant (AU or AD), and each participant is linked to a particular matrix argument. </a:t>
            </a:r>
          </a:p>
          <a:p>
            <a:pPr>
              <a:lnSpc>
                <a:spcPts val="3000"/>
              </a:lnSpc>
            </a:pPr>
            <a:endParaRPr lang="en-US" sz="2000">
              <a:sym typeface="Wingdings" panose="05000000000000000000" pitchFamily="2" charset="2"/>
            </a:endParaRPr>
          </a:p>
          <a:p>
            <a:pPr>
              <a:lnSpc>
                <a:spcPts val="3000"/>
              </a:lnSpc>
            </a:pPr>
            <a:r>
              <a:rPr lang="en-US" sz="2000" b="1">
                <a:sym typeface="Wingdings" panose="05000000000000000000" pitchFamily="2" charset="2"/>
              </a:rPr>
              <a:t>Observation B: </a:t>
            </a:r>
            <a:r>
              <a:rPr lang="en-US" sz="2000">
                <a:sym typeface="Wingdings" panose="05000000000000000000" pitchFamily="2" charset="2"/>
              </a:rPr>
              <a:t>Obligatory </a:t>
            </a:r>
            <a:r>
              <a:rPr lang="en-US" sz="2000" i="1">
                <a:sym typeface="Wingdings" panose="05000000000000000000" pitchFamily="2" charset="2"/>
              </a:rPr>
              <a:t>de se </a:t>
            </a:r>
            <a:r>
              <a:rPr lang="en-US" sz="2000">
                <a:sym typeface="Wingdings" panose="05000000000000000000" pitchFamily="2" charset="2"/>
              </a:rPr>
              <a:t>(or </a:t>
            </a:r>
            <a:r>
              <a:rPr lang="en-US" sz="2000" i="1">
                <a:sym typeface="Wingdings" panose="05000000000000000000" pitchFamily="2" charset="2"/>
              </a:rPr>
              <a:t>de te</a:t>
            </a:r>
            <a:r>
              <a:rPr lang="en-US" sz="2000">
                <a:sym typeface="Wingdings" panose="05000000000000000000" pitchFamily="2" charset="2"/>
              </a:rPr>
              <a:t>) follows automatically from the indexical nature of PRO.</a:t>
            </a:r>
          </a:p>
          <a:p>
            <a:pPr>
              <a:lnSpc>
                <a:spcPts val="3000"/>
              </a:lnSpc>
            </a:pPr>
            <a:endParaRPr lang="en-US" sz="2000">
              <a:sym typeface="Wingdings" panose="05000000000000000000" pitchFamily="2" charset="2"/>
            </a:endParaRPr>
          </a:p>
          <a:p>
            <a:pPr>
              <a:lnSpc>
                <a:spcPts val="3000"/>
              </a:lnSpc>
            </a:pPr>
            <a:r>
              <a:rPr lang="en-US" sz="2000" b="1">
                <a:sym typeface="Wingdings" panose="05000000000000000000" pitchFamily="2" charset="2"/>
              </a:rPr>
              <a:t>Observation C: </a:t>
            </a:r>
            <a:r>
              <a:rPr lang="en-US" sz="2000">
                <a:sym typeface="Wingdings" panose="05000000000000000000" pitchFamily="2" charset="2"/>
              </a:rPr>
              <a:t>PC follows automatically from the (associativity of the) indexical nature of PRO.</a:t>
            </a:r>
          </a:p>
        </p:txBody>
      </p:sp>
      <p:sp>
        <p:nvSpPr>
          <p:cNvPr id="4" name="TextBox 3">
            <a:extLst>
              <a:ext uri="{FF2B5EF4-FFF2-40B4-BE49-F238E27FC236}">
                <a16:creationId xmlns:a16="http://schemas.microsoft.com/office/drawing/2014/main" id="{FF42D24F-4A09-EC05-8F11-61EA51442494}"/>
              </a:ext>
            </a:extLst>
          </p:cNvPr>
          <p:cNvSpPr txBox="1"/>
          <p:nvPr/>
        </p:nvSpPr>
        <p:spPr>
          <a:xfrm>
            <a:off x="6315076" y="1395335"/>
            <a:ext cx="5585354" cy="5065233"/>
          </a:xfrm>
          <a:prstGeom prst="rect">
            <a:avLst/>
          </a:prstGeom>
          <a:noFill/>
        </p:spPr>
        <p:txBody>
          <a:bodyPr wrap="square" rtlCol="0">
            <a:spAutoFit/>
          </a:bodyPr>
          <a:lstStyle/>
          <a:p>
            <a:pPr>
              <a:lnSpc>
                <a:spcPts val="3000"/>
              </a:lnSpc>
            </a:pPr>
            <a:r>
              <a:rPr lang="en-US" sz="2000" b="1">
                <a:solidFill>
                  <a:srgbClr val="00B0F0"/>
                </a:solidFill>
              </a:rPr>
              <a:t>The challenges</a:t>
            </a:r>
            <a:br>
              <a:rPr lang="en-US" sz="2000"/>
            </a:br>
            <a:endParaRPr lang="en-US" sz="2000"/>
          </a:p>
          <a:p>
            <a:pPr>
              <a:lnSpc>
                <a:spcPts val="3000"/>
              </a:lnSpc>
            </a:pPr>
            <a:r>
              <a:rPr lang="en-US" sz="2000" b="1">
                <a:sym typeface="Wingdings" panose="05000000000000000000" pitchFamily="2" charset="2"/>
              </a:rPr>
              <a:t>Challenge I: </a:t>
            </a:r>
            <a:r>
              <a:rPr lang="en-US" sz="2000">
                <a:sym typeface="Wingdings" panose="05000000000000000000" pitchFamily="2" charset="2"/>
              </a:rPr>
              <a:t>Is there morpho-syntactic evidence that attitude OC complements are </a:t>
            </a:r>
            <a:r>
              <a:rPr lang="en-US" sz="2000" i="1">
                <a:sym typeface="Wingdings" panose="05000000000000000000" pitchFamily="2" charset="2"/>
              </a:rPr>
              <a:t>literally </a:t>
            </a:r>
            <a:r>
              <a:rPr lang="en-US" sz="2000">
                <a:sym typeface="Wingdings" panose="05000000000000000000" pitchFamily="2" charset="2"/>
              </a:rPr>
              <a:t>(not just conceptually) embedded speech acts?</a:t>
            </a:r>
          </a:p>
          <a:p>
            <a:pPr>
              <a:lnSpc>
                <a:spcPts val="3000"/>
              </a:lnSpc>
            </a:pPr>
            <a:endParaRPr lang="en-US" sz="2000">
              <a:sym typeface="Wingdings" panose="05000000000000000000" pitchFamily="2" charset="2"/>
            </a:endParaRPr>
          </a:p>
          <a:p>
            <a:pPr>
              <a:lnSpc>
                <a:spcPts val="3000"/>
              </a:lnSpc>
            </a:pPr>
            <a:r>
              <a:rPr lang="en-US" sz="2000" b="1">
                <a:sym typeface="Wingdings" panose="05000000000000000000" pitchFamily="2" charset="2"/>
              </a:rPr>
              <a:t>Challenge II: </a:t>
            </a:r>
            <a:r>
              <a:rPr lang="en-US" sz="2000">
                <a:sym typeface="Wingdings" panose="05000000000000000000" pitchFamily="2" charset="2"/>
              </a:rPr>
              <a:t>If PRO is a shifted indexical, it should surface as 1</a:t>
            </a:r>
            <a:r>
              <a:rPr lang="en-US" sz="2000" baseline="30000">
                <a:sym typeface="Wingdings" panose="05000000000000000000" pitchFamily="2" charset="2"/>
              </a:rPr>
              <a:t>st</a:t>
            </a:r>
            <a:r>
              <a:rPr lang="en-US" sz="2000">
                <a:sym typeface="Wingdings" panose="05000000000000000000" pitchFamily="2" charset="2"/>
              </a:rPr>
              <a:t> person in subject control and as 2</a:t>
            </a:r>
            <a:r>
              <a:rPr lang="en-US" sz="2000" baseline="30000">
                <a:sym typeface="Wingdings" panose="05000000000000000000" pitchFamily="2" charset="2"/>
              </a:rPr>
              <a:t>nd</a:t>
            </a:r>
            <a:r>
              <a:rPr lang="en-US" sz="2000">
                <a:sym typeface="Wingdings" panose="05000000000000000000" pitchFamily="2" charset="2"/>
              </a:rPr>
              <a:t> person in object control – </a:t>
            </a:r>
            <a:r>
              <a:rPr lang="en-US" sz="2000" i="1">
                <a:sym typeface="Wingdings" panose="05000000000000000000" pitchFamily="2" charset="2"/>
              </a:rPr>
              <a:t>regardless</a:t>
            </a:r>
            <a:r>
              <a:rPr lang="en-US" sz="2000">
                <a:sym typeface="Wingdings" panose="05000000000000000000" pitchFamily="2" charset="2"/>
              </a:rPr>
              <a:t> of the [person] value of the controller. This is unattested; why? </a:t>
            </a:r>
          </a:p>
          <a:p>
            <a:pPr>
              <a:lnSpc>
                <a:spcPts val="3000"/>
              </a:lnSpc>
            </a:pPr>
            <a:endParaRPr lang="en-US" sz="2000">
              <a:sym typeface="Wingdings" panose="05000000000000000000" pitchFamily="2" charset="2"/>
            </a:endParaRPr>
          </a:p>
          <a:p>
            <a:pPr>
              <a:lnSpc>
                <a:spcPts val="3000"/>
              </a:lnSpc>
            </a:pPr>
            <a:r>
              <a:rPr lang="en-US" sz="2000" b="1">
                <a:sym typeface="Wingdings" panose="05000000000000000000" pitchFamily="2" charset="2"/>
              </a:rPr>
              <a:t>Challenge III: </a:t>
            </a:r>
            <a:r>
              <a:rPr lang="en-US" sz="2000">
                <a:sym typeface="Wingdings" panose="05000000000000000000" pitchFamily="2" charset="2"/>
              </a:rPr>
              <a:t>How is the meaning of attitude OC derived compositionally from its ingredients?</a:t>
            </a:r>
          </a:p>
        </p:txBody>
      </p:sp>
    </p:spTree>
    <p:extLst>
      <p:ext uri="{BB962C8B-B14F-4D97-AF65-F5344CB8AC3E}">
        <p14:creationId xmlns:p14="http://schemas.microsoft.com/office/powerpoint/2010/main" val="23882208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08F8D-2BAE-182B-3C6D-5CC84CE14AC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7627ED0-98C7-F31E-6953-B4A8FC93FD08}"/>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a:solidFill>
                  <a:prstClr val="black"/>
                </a:solidFill>
                <a:latin typeface="Calibri" panose="020F0502020204030204"/>
              </a:rPr>
              <a:t>OC by Mood: Lessons from East Asian languages I</a:t>
            </a:r>
            <a:endParaRPr kumimoji="0" lang="en-IL"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F17EF129-4D6B-E1AC-6ECA-34A0B79266D5}"/>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a:latin typeface="+mn-lt"/>
              </a:rPr>
              <a:t>Postal’s original insight was not only about the [person] feature of the embedded subject but also about the characteristic modality of the complement. In fact, modality reflects Mood (or force), which often implies a specific modal flavor (e.g., imperative Mood </a:t>
            </a:r>
            <a:r>
              <a:rPr lang="en-US" sz="2000">
                <a:latin typeface="+mn-lt"/>
                <a:sym typeface="Wingdings" panose="05000000000000000000" pitchFamily="2" charset="2"/>
              </a:rPr>
              <a:t> deontic modality). </a:t>
            </a:r>
            <a:br>
              <a:rPr lang="en-US" sz="2000">
                <a:latin typeface="+mn-lt"/>
                <a:sym typeface="Wingdings" panose="05000000000000000000" pitchFamily="2" charset="2"/>
              </a:rPr>
            </a:br>
            <a:br>
              <a:rPr lang="en-US" sz="2000">
                <a:latin typeface="+mn-lt"/>
                <a:sym typeface="Wingdings" panose="05000000000000000000" pitchFamily="2" charset="2"/>
              </a:rPr>
            </a:br>
            <a:r>
              <a:rPr lang="en-US" sz="2000">
                <a:latin typeface="+mn-lt"/>
                <a:sym typeface="Wingdings" panose="05000000000000000000" pitchFamily="2" charset="2"/>
              </a:rPr>
              <a:t>Work and Japanese and Korean (also Mongolian) revealed a tight connection between overt mood particles, [person] restrictions in Direct Discourse and controller choice in OC, much in Postal’s spirit.*</a:t>
            </a:r>
            <a:br>
              <a:rPr lang="en-US" sz="2000">
                <a:latin typeface="+mn-lt"/>
                <a:sym typeface="Wingdings" panose="05000000000000000000" pitchFamily="2" charset="2"/>
              </a:rPr>
            </a:br>
            <a:br>
              <a:rPr lang="en-US" sz="2000">
                <a:latin typeface="+mn-lt"/>
                <a:sym typeface="Wingdings" panose="05000000000000000000" pitchFamily="2" charset="2"/>
              </a:rPr>
            </a:br>
            <a:br>
              <a:rPr lang="en-US" sz="2000">
                <a:latin typeface="+mn-lt"/>
                <a:sym typeface="Wingdings" panose="05000000000000000000" pitchFamily="2" charset="2"/>
              </a:rPr>
            </a:br>
            <a:br>
              <a:rPr lang="en-US" sz="1800">
                <a:latin typeface="+mn-lt"/>
                <a:sym typeface="Wingdings" panose="05000000000000000000" pitchFamily="2" charset="2"/>
              </a:rPr>
            </a:br>
            <a:br>
              <a:rPr lang="en-US" sz="1800">
                <a:latin typeface="+mn-lt"/>
                <a:sym typeface="Wingdings" panose="05000000000000000000" pitchFamily="2" charset="2"/>
              </a:rPr>
            </a:br>
            <a:br>
              <a:rPr lang="en-US" sz="1800">
                <a:latin typeface="+mn-lt"/>
                <a:sym typeface="Wingdings" panose="05000000000000000000" pitchFamily="2" charset="2"/>
              </a:rPr>
            </a:br>
            <a:br>
              <a:rPr lang="en-US" sz="1800">
                <a:latin typeface="+mn-lt"/>
                <a:sym typeface="Wingdings" panose="05000000000000000000" pitchFamily="2" charset="2"/>
              </a:rPr>
            </a:br>
            <a:br>
              <a:rPr lang="en-US" sz="1800">
                <a:latin typeface="+mn-lt"/>
                <a:sym typeface="Wingdings" panose="05000000000000000000" pitchFamily="2" charset="2"/>
              </a:rPr>
            </a:br>
            <a:br>
              <a:rPr lang="en-US" sz="1800">
                <a:latin typeface="+mn-lt"/>
                <a:sym typeface="Wingdings" panose="05000000000000000000" pitchFamily="2" charset="2"/>
              </a:rPr>
            </a:br>
            <a:r>
              <a:rPr lang="en-US" sz="1800">
                <a:solidFill>
                  <a:schemeClr val="accent3"/>
                </a:solidFill>
                <a:latin typeface="+mn-lt"/>
                <a:sym typeface="Wingdings" panose="05000000000000000000" pitchFamily="2" charset="2"/>
              </a:rPr>
              <a:t>*(</a:t>
            </a:r>
            <a:r>
              <a:rPr lang="en-US" sz="1800">
                <a:solidFill>
                  <a:schemeClr val="accent3"/>
                </a:solidFill>
                <a:latin typeface="+mn-lt"/>
              </a:rPr>
              <a:t>Pak et al. 2008, Madigan 2008a,b, Park 2009, Lee 2009, Lee 2012, Seo and Hoe 2015, Sisovics 2018, Matsuda 2019, 2021)</a:t>
            </a:r>
            <a:endParaRPr lang="en-IL" sz="1800" dirty="0">
              <a:solidFill>
                <a:schemeClr val="accent3"/>
              </a:solidFill>
              <a:latin typeface="+mn-lt"/>
            </a:endParaRPr>
          </a:p>
        </p:txBody>
      </p:sp>
      <p:sp>
        <p:nvSpPr>
          <p:cNvPr id="7" name="Slide Number Placeholder 6">
            <a:extLst>
              <a:ext uri="{FF2B5EF4-FFF2-40B4-BE49-F238E27FC236}">
                <a16:creationId xmlns:a16="http://schemas.microsoft.com/office/drawing/2014/main" id="{3BFFA667-E338-D5FE-4681-08A353D6E98F}"/>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27E2AA1-F231-92BC-3BE7-65D6DE93FAE5}"/>
              </a:ext>
            </a:extLst>
          </p:cNvPr>
          <p:cNvSpPr txBox="1"/>
          <p:nvPr/>
        </p:nvSpPr>
        <p:spPr>
          <a:xfrm>
            <a:off x="358588" y="3630553"/>
            <a:ext cx="5489761" cy="2846292"/>
          </a:xfrm>
          <a:prstGeom prst="rect">
            <a:avLst/>
          </a:prstGeom>
          <a:noFill/>
        </p:spPr>
        <p:txBody>
          <a:bodyPr wrap="square" rtlCol="0">
            <a:spAutoFit/>
          </a:bodyPr>
          <a:lstStyle/>
          <a:p>
            <a:pPr>
              <a:lnSpc>
                <a:spcPts val="2400"/>
              </a:lnSpc>
            </a:pPr>
            <a:r>
              <a:rPr lang="en-US"/>
              <a:t>42. </a:t>
            </a:r>
            <a:r>
              <a:rPr lang="en-US" b="1"/>
              <a:t>Imperative mood</a:t>
            </a:r>
          </a:p>
          <a:p>
            <a:pPr>
              <a:lnSpc>
                <a:spcPts val="2400"/>
              </a:lnSpc>
            </a:pPr>
            <a:r>
              <a:rPr lang="en-US"/>
              <a:t>      a. * Watasi/*Kare/(Omae-wa) kyoo  shukudai    si-ro!</a:t>
            </a:r>
            <a:br>
              <a:rPr lang="en-US"/>
            </a:br>
            <a:r>
              <a:rPr lang="en-US"/>
              <a:t>             I/he/you-</a:t>
            </a:r>
            <a:r>
              <a:rPr lang="en-US" sz="1400"/>
              <a:t>TOP</a:t>
            </a:r>
            <a:r>
              <a:rPr lang="en-US"/>
              <a:t>                    today homework do-</a:t>
            </a:r>
            <a:r>
              <a:rPr lang="en-US" sz="1400" b="1">
                <a:solidFill>
                  <a:srgbClr val="FF0000"/>
                </a:solidFill>
              </a:rPr>
              <a:t>IMP</a:t>
            </a:r>
            <a:br>
              <a:rPr lang="en-US"/>
            </a:br>
            <a:r>
              <a:rPr lang="en-US"/>
              <a:t>            ‘Do your homework today!’</a:t>
            </a:r>
          </a:p>
          <a:p>
            <a:pPr>
              <a:lnSpc>
                <a:spcPts val="2400"/>
              </a:lnSpc>
            </a:pPr>
            <a:r>
              <a:rPr lang="en-US"/>
              <a:t>      b.  Tokiko</a:t>
            </a:r>
            <a:r>
              <a:rPr lang="en-US" baseline="-25000"/>
              <a:t>i</a:t>
            </a:r>
            <a:r>
              <a:rPr lang="en-US"/>
              <a:t>-wa Takuya</a:t>
            </a:r>
            <a:r>
              <a:rPr lang="en-US" baseline="-25000"/>
              <a:t>j</a:t>
            </a:r>
            <a:r>
              <a:rPr lang="en-US"/>
              <a:t>-ni [PRO</a:t>
            </a:r>
            <a:r>
              <a:rPr lang="en-US" baseline="-25000"/>
              <a:t>j/*i</a:t>
            </a:r>
            <a:r>
              <a:rPr lang="en-US" i="1"/>
              <a:t> </a:t>
            </a:r>
            <a:r>
              <a:rPr lang="en-US"/>
              <a:t>daigaku-e      ik-e-to] </a:t>
            </a:r>
            <a:br>
              <a:rPr lang="en-US"/>
            </a:br>
            <a:r>
              <a:rPr lang="en-US"/>
              <a:t>            Tokiko-</a:t>
            </a:r>
            <a:r>
              <a:rPr lang="en-US" sz="1400"/>
              <a:t>TOP</a:t>
            </a:r>
            <a:r>
              <a:rPr lang="en-US"/>
              <a:t> Takuya-</a:t>
            </a:r>
            <a:r>
              <a:rPr lang="en-US" sz="1400"/>
              <a:t>DAT</a:t>
            </a:r>
            <a:r>
              <a:rPr lang="en-US"/>
              <a:t>          university-to go-</a:t>
            </a:r>
            <a:r>
              <a:rPr lang="en-US" sz="1400" b="1">
                <a:solidFill>
                  <a:srgbClr val="FF0000"/>
                </a:solidFill>
              </a:rPr>
              <a:t>IMP</a:t>
            </a:r>
            <a:r>
              <a:rPr lang="en-US"/>
              <a:t>-C]</a:t>
            </a:r>
            <a:br>
              <a:rPr lang="en-US"/>
            </a:br>
            <a:r>
              <a:rPr lang="en-US"/>
              <a:t>            meireisi-ta.	</a:t>
            </a:r>
            <a:br>
              <a:rPr lang="en-US"/>
            </a:br>
            <a:r>
              <a:rPr lang="en-US"/>
              <a:t>             order-</a:t>
            </a:r>
            <a:r>
              <a:rPr lang="en-US" sz="1400"/>
              <a:t>PAST</a:t>
            </a:r>
            <a:br>
              <a:rPr lang="en-US"/>
            </a:br>
            <a:r>
              <a:rPr lang="en-US"/>
              <a:t>           ‘Tokiko ordered Takuya to go to university.’</a:t>
            </a:r>
            <a:endParaRPr lang="en-IL"/>
          </a:p>
        </p:txBody>
      </p:sp>
      <p:sp>
        <p:nvSpPr>
          <p:cNvPr id="4" name="TextBox 3">
            <a:extLst>
              <a:ext uri="{FF2B5EF4-FFF2-40B4-BE49-F238E27FC236}">
                <a16:creationId xmlns:a16="http://schemas.microsoft.com/office/drawing/2014/main" id="{82164E30-53E0-2CB5-D151-4412993CAD91}"/>
              </a:ext>
            </a:extLst>
          </p:cNvPr>
          <p:cNvSpPr txBox="1"/>
          <p:nvPr/>
        </p:nvSpPr>
        <p:spPr>
          <a:xfrm>
            <a:off x="5972632" y="3630553"/>
            <a:ext cx="5609768" cy="2846292"/>
          </a:xfrm>
          <a:prstGeom prst="rect">
            <a:avLst/>
          </a:prstGeom>
          <a:noFill/>
        </p:spPr>
        <p:txBody>
          <a:bodyPr wrap="square" rtlCol="0">
            <a:spAutoFit/>
          </a:bodyPr>
          <a:lstStyle/>
          <a:p>
            <a:pPr>
              <a:lnSpc>
                <a:spcPts val="2400"/>
              </a:lnSpc>
            </a:pPr>
            <a:r>
              <a:rPr lang="en-US"/>
              <a:t>43. </a:t>
            </a:r>
            <a:r>
              <a:rPr lang="en-US" b="1"/>
              <a:t>Intentive mood</a:t>
            </a:r>
          </a:p>
          <a:p>
            <a:pPr>
              <a:lnSpc>
                <a:spcPts val="2400"/>
              </a:lnSpc>
            </a:pPr>
            <a:r>
              <a:rPr lang="en-US"/>
              <a:t>      a. * Anata/*Kare/Boku-wa kyoo shukudai     si-yoo.      </a:t>
            </a:r>
            <a:br>
              <a:rPr lang="en-US"/>
            </a:br>
            <a:r>
              <a:rPr lang="en-US"/>
              <a:t>              you-/he-/I-</a:t>
            </a:r>
            <a:r>
              <a:rPr lang="en-US" sz="1600"/>
              <a:t>TOP</a:t>
            </a:r>
            <a:r>
              <a:rPr lang="en-US"/>
              <a:t>            today homework do-</a:t>
            </a:r>
            <a:r>
              <a:rPr lang="en-US" sz="1600" b="1">
                <a:solidFill>
                  <a:srgbClr val="FF0000"/>
                </a:solidFill>
              </a:rPr>
              <a:t>INT</a:t>
            </a:r>
            <a:br>
              <a:rPr lang="en-US"/>
            </a:br>
            <a:r>
              <a:rPr lang="en-US"/>
              <a:t>             ‘*You’ll/*He’ll/I’ll do (my) homework today.’</a:t>
            </a:r>
          </a:p>
          <a:p>
            <a:pPr>
              <a:lnSpc>
                <a:spcPts val="2400"/>
              </a:lnSpc>
            </a:pPr>
            <a:r>
              <a:rPr lang="en-US"/>
              <a:t>       b.  Tokiko</a:t>
            </a:r>
            <a:r>
              <a:rPr lang="en-US" baseline="-25000"/>
              <a:t>i</a:t>
            </a:r>
            <a:r>
              <a:rPr lang="en-US"/>
              <a:t>-wa [PRO</a:t>
            </a:r>
            <a:r>
              <a:rPr lang="en-US" baseline="-25000"/>
              <a:t>i</a:t>
            </a:r>
            <a:r>
              <a:rPr lang="en-US"/>
              <a:t> daigaku-e      ik-oo-to]  kime-ta.        </a:t>
            </a:r>
            <a:br>
              <a:rPr lang="en-US"/>
            </a:br>
            <a:r>
              <a:rPr lang="en-US"/>
              <a:t>             Tokiko-</a:t>
            </a:r>
            <a:r>
              <a:rPr lang="en-US" sz="1600"/>
              <a:t>TOP</a:t>
            </a:r>
            <a:r>
              <a:rPr lang="en-US"/>
              <a:t>         university-to go-</a:t>
            </a:r>
            <a:r>
              <a:rPr lang="en-US" sz="1600" b="1">
                <a:solidFill>
                  <a:srgbClr val="FF0000"/>
                </a:solidFill>
              </a:rPr>
              <a:t>INT</a:t>
            </a:r>
            <a:r>
              <a:rPr lang="en-US"/>
              <a:t>-C] decide-</a:t>
            </a:r>
            <a:r>
              <a:rPr lang="en-US" sz="1600"/>
              <a:t>PAST</a:t>
            </a:r>
            <a:br>
              <a:rPr lang="en-US"/>
            </a:br>
            <a:r>
              <a:rPr lang="en-US"/>
              <a:t>            ‘Tokiko decided to go to university.’</a:t>
            </a:r>
          </a:p>
          <a:p>
            <a:pPr>
              <a:lnSpc>
                <a:spcPts val="2400"/>
              </a:lnSpc>
            </a:pPr>
            <a:endParaRPr lang="en-US"/>
          </a:p>
          <a:p>
            <a:pPr>
              <a:lnSpc>
                <a:spcPts val="2400"/>
              </a:lnSpc>
            </a:pPr>
            <a:r>
              <a:rPr lang="en-US"/>
              <a:t>			    (Japanese; Matsuda 2019)</a:t>
            </a:r>
            <a:endParaRPr lang="en-US" dirty="0"/>
          </a:p>
        </p:txBody>
      </p:sp>
    </p:spTree>
    <p:extLst>
      <p:ext uri="{BB962C8B-B14F-4D97-AF65-F5344CB8AC3E}">
        <p14:creationId xmlns:p14="http://schemas.microsoft.com/office/powerpoint/2010/main" val="1431713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D1F74-101A-200E-00D8-43FBAECE535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3FA1FED-30A3-3F82-5944-4BAAD47C52F2}"/>
              </a:ext>
            </a:extLst>
          </p:cNvPr>
          <p:cNvSpPr txBox="1">
            <a:spLocks/>
          </p:cNvSpPr>
          <p:nvPr/>
        </p:nvSpPr>
        <p:spPr>
          <a:xfrm>
            <a:off x="183572" y="155865"/>
            <a:ext cx="11824855"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a:solidFill>
                  <a:prstClr val="black"/>
                </a:solidFill>
                <a:latin typeface="Calibri" panose="020F0502020204030204"/>
              </a:rPr>
              <a:t>OC by Mood: Lessons from East Asian languages II</a:t>
            </a:r>
            <a:endParaRPr kumimoji="0" lang="en-IL"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AD8FD255-90ED-FF24-AA1B-1305785202F3}"/>
              </a:ext>
            </a:extLst>
          </p:cNvPr>
          <p:cNvSpPr>
            <a:spLocks noGrp="1"/>
          </p:cNvSpPr>
          <p:nvPr>
            <p:ph type="title"/>
          </p:nvPr>
        </p:nvSpPr>
        <p:spPr>
          <a:xfrm>
            <a:off x="183572" y="1101213"/>
            <a:ext cx="11649839" cy="5756787"/>
          </a:xfrm>
        </p:spPr>
        <p:txBody>
          <a:bodyPr anchor="t" anchorCtr="0">
            <a:noAutofit/>
          </a:bodyPr>
          <a:lstStyle/>
          <a:p>
            <a:pPr>
              <a:lnSpc>
                <a:spcPts val="2500"/>
              </a:lnSpc>
            </a:pPr>
            <a:r>
              <a:rPr lang="en-US" sz="2000">
                <a:latin typeface="+mn-lt"/>
                <a:sym typeface="Wingdings" panose="05000000000000000000" pitchFamily="2" charset="2"/>
              </a:rPr>
              <a:t>							</a:t>
            </a:r>
            <a:r>
              <a:rPr lang="en-US" sz="2000" b="1">
                <a:latin typeface="+mn-lt"/>
                <a:sym typeface="Wingdings" panose="05000000000000000000" pitchFamily="2" charset="2"/>
              </a:rPr>
              <a:t>    </a:t>
            </a:r>
            <a:r>
              <a:rPr lang="en-US" sz="2000" b="1">
                <a:latin typeface="+mn-lt"/>
              </a:rPr>
              <a:t>Japanese/Korean mood particles</a:t>
            </a:r>
            <a:br>
              <a:rPr lang="en-US" sz="2000" b="1">
                <a:latin typeface="+mn-lt"/>
              </a:rPr>
            </a:br>
            <a:br>
              <a:rPr lang="en-US" sz="2000" b="1">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rPr>
            </a:br>
            <a:br>
              <a:rPr lang="en-US" sz="2000">
                <a:latin typeface="+mn-lt"/>
                <a:sym typeface="Wingdings" panose="05000000000000000000" pitchFamily="2" charset="2"/>
              </a:rPr>
            </a:br>
            <a:br>
              <a:rPr lang="en-US" sz="1800">
                <a:latin typeface="+mn-lt"/>
                <a:sym typeface="Wingdings" panose="05000000000000000000" pitchFamily="2" charset="2"/>
              </a:rPr>
            </a:br>
            <a:br>
              <a:rPr lang="en-US" sz="1800">
                <a:latin typeface="+mn-lt"/>
                <a:sym typeface="Wingdings" panose="05000000000000000000" pitchFamily="2" charset="2"/>
              </a:rPr>
            </a:br>
            <a:br>
              <a:rPr lang="en-US" sz="1800">
                <a:latin typeface="+mn-lt"/>
                <a:sym typeface="Wingdings" panose="05000000000000000000" pitchFamily="2" charset="2"/>
              </a:rPr>
            </a:br>
            <a:br>
              <a:rPr lang="en-US" sz="1800">
                <a:latin typeface="+mn-lt"/>
                <a:sym typeface="Wingdings" panose="05000000000000000000" pitchFamily="2" charset="2"/>
              </a:rPr>
            </a:br>
            <a:br>
              <a:rPr lang="en-US" sz="1800">
                <a:latin typeface="+mn-lt"/>
                <a:sym typeface="Wingdings" panose="05000000000000000000" pitchFamily="2" charset="2"/>
              </a:rPr>
            </a:br>
            <a:br>
              <a:rPr lang="en-US" sz="1800">
                <a:latin typeface="+mn-lt"/>
                <a:sym typeface="Wingdings" panose="05000000000000000000" pitchFamily="2" charset="2"/>
              </a:rPr>
            </a:br>
            <a:endParaRPr lang="en-IL" sz="1800" dirty="0">
              <a:solidFill>
                <a:schemeClr val="accent3"/>
              </a:solidFill>
              <a:latin typeface="+mn-lt"/>
            </a:endParaRPr>
          </a:p>
        </p:txBody>
      </p:sp>
      <p:sp>
        <p:nvSpPr>
          <p:cNvPr id="7" name="Slide Number Placeholder 6">
            <a:extLst>
              <a:ext uri="{FF2B5EF4-FFF2-40B4-BE49-F238E27FC236}">
                <a16:creationId xmlns:a16="http://schemas.microsoft.com/office/drawing/2014/main" id="{5A6A9E79-2178-ABC3-FE59-32E9445FB9F5}"/>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8FEEC76-08BA-1266-8B7E-C44C5335CD47}"/>
              </a:ext>
            </a:extLst>
          </p:cNvPr>
          <p:cNvSpPr txBox="1"/>
          <p:nvPr/>
        </p:nvSpPr>
        <p:spPr>
          <a:xfrm>
            <a:off x="183573" y="1185742"/>
            <a:ext cx="5817178" cy="3431837"/>
          </a:xfrm>
          <a:prstGeom prst="rect">
            <a:avLst/>
          </a:prstGeom>
          <a:noFill/>
        </p:spPr>
        <p:txBody>
          <a:bodyPr wrap="square" rtlCol="0">
            <a:spAutoFit/>
          </a:bodyPr>
          <a:lstStyle/>
          <a:p>
            <a:pPr>
              <a:lnSpc>
                <a:spcPts val="2400"/>
              </a:lnSpc>
            </a:pPr>
            <a:r>
              <a:rPr lang="en-US"/>
              <a:t>44. </a:t>
            </a:r>
            <a:r>
              <a:rPr lang="en-US" b="1"/>
              <a:t>Exhortative mood </a:t>
            </a:r>
            <a:r>
              <a:rPr lang="en-US" b="1">
                <a:sym typeface="Wingdings" panose="05000000000000000000" pitchFamily="2" charset="2"/>
              </a:rPr>
              <a:t> split control</a:t>
            </a:r>
            <a:endParaRPr lang="en-US" b="1"/>
          </a:p>
          <a:p>
            <a:pPr>
              <a:lnSpc>
                <a:spcPct val="110000"/>
              </a:lnSpc>
            </a:pPr>
            <a:r>
              <a:rPr lang="en-US"/>
              <a:t>      </a:t>
            </a:r>
            <a:r>
              <a:rPr lang="en-GB"/>
              <a:t>a. Cikum ttena-ca.</a:t>
            </a:r>
            <a:r>
              <a:rPr lang="en-US"/>
              <a:t> 			</a:t>
            </a:r>
            <a:br>
              <a:rPr lang="en-US"/>
            </a:br>
            <a:r>
              <a:rPr lang="en-US"/>
              <a:t>          </a:t>
            </a:r>
            <a:r>
              <a:rPr lang="en-GB"/>
              <a:t>now leave-</a:t>
            </a:r>
            <a:r>
              <a:rPr lang="en-GB" sz="1400" b="1">
                <a:solidFill>
                  <a:srgbClr val="FF0000"/>
                </a:solidFill>
              </a:rPr>
              <a:t>EXH</a:t>
            </a:r>
            <a:br>
              <a:rPr lang="en-GB"/>
            </a:br>
            <a:r>
              <a:rPr lang="en-US"/>
              <a:t>          </a:t>
            </a:r>
            <a:r>
              <a:rPr lang="en-GB"/>
              <a:t>‘Let’s (you and I) leave now.’</a:t>
            </a:r>
          </a:p>
          <a:p>
            <a:pPr>
              <a:lnSpc>
                <a:spcPct val="110000"/>
              </a:lnSpc>
            </a:pPr>
            <a:r>
              <a:rPr lang="en-GB"/>
              <a:t>      b. Chelsu</a:t>
            </a:r>
            <a:r>
              <a:rPr lang="en-GB" baseline="-25000"/>
              <a:t>i</a:t>
            </a:r>
            <a:r>
              <a:rPr lang="en-GB"/>
              <a:t>-ka       Hwun</a:t>
            </a:r>
            <a:r>
              <a:rPr lang="en-GB" baseline="-25000"/>
              <a:t>j</a:t>
            </a:r>
            <a:r>
              <a:rPr lang="en-GB"/>
              <a:t>-eykey [PRO</a:t>
            </a:r>
            <a:r>
              <a:rPr lang="en-GB" baseline="-25000"/>
              <a:t>i+j</a:t>
            </a:r>
            <a:r>
              <a:rPr lang="en-GB"/>
              <a:t>  ilbon   </a:t>
            </a:r>
            <a:br>
              <a:rPr lang="en-GB"/>
            </a:br>
            <a:r>
              <a:rPr lang="en-GB"/>
              <a:t>          </a:t>
            </a:r>
            <a:r>
              <a:rPr lang="en-US"/>
              <a:t>Chelswu-</a:t>
            </a:r>
            <a:r>
              <a:rPr lang="en-US" sz="1400"/>
              <a:t>NOM</a:t>
            </a:r>
            <a:r>
              <a:rPr lang="en-US"/>
              <a:t>  Hwun-</a:t>
            </a:r>
            <a:r>
              <a:rPr lang="en-US" sz="1400"/>
              <a:t>DAT</a:t>
            </a:r>
            <a:r>
              <a:rPr lang="en-US"/>
              <a:t>                   Japan </a:t>
            </a:r>
            <a:br>
              <a:rPr lang="en-US"/>
            </a:br>
            <a:r>
              <a:rPr lang="en-US"/>
              <a:t>          </a:t>
            </a:r>
            <a:r>
              <a:rPr lang="en-GB"/>
              <a:t>umsik-ul  mek-ca-ko] mal-ha-yess-ta.</a:t>
            </a:r>
            <a:br>
              <a:rPr lang="en-GB"/>
            </a:br>
            <a:r>
              <a:rPr lang="en-GB"/>
              <a:t>          </a:t>
            </a:r>
            <a:r>
              <a:rPr lang="en-US"/>
              <a:t>food-</a:t>
            </a:r>
            <a:r>
              <a:rPr lang="en-US" sz="1400"/>
              <a:t>ACC</a:t>
            </a:r>
            <a:r>
              <a:rPr lang="en-US"/>
              <a:t> eat-</a:t>
            </a:r>
            <a:r>
              <a:rPr lang="en-US" sz="1400" b="1">
                <a:solidFill>
                  <a:srgbClr val="FF0000"/>
                </a:solidFill>
              </a:rPr>
              <a:t>EXH</a:t>
            </a:r>
            <a:r>
              <a:rPr lang="en-US" sz="1400"/>
              <a:t>-C</a:t>
            </a:r>
            <a:r>
              <a:rPr lang="en-US"/>
              <a:t>      tell-do-</a:t>
            </a:r>
            <a:r>
              <a:rPr lang="en-US" sz="1400"/>
              <a:t>PAST-DC</a:t>
            </a:r>
            <a:br>
              <a:rPr lang="en-US" sz="1400"/>
            </a:br>
            <a:r>
              <a:rPr lang="en-US" sz="1400"/>
              <a:t>             </a:t>
            </a:r>
            <a:r>
              <a:rPr lang="en-US"/>
              <a:t>‘Chelswu said to Hwun to eat Japanese food together.’</a:t>
            </a:r>
          </a:p>
          <a:p>
            <a:pPr>
              <a:lnSpc>
                <a:spcPct val="110000"/>
              </a:lnSpc>
            </a:pPr>
            <a:endParaRPr lang="en-US"/>
          </a:p>
          <a:p>
            <a:pPr>
              <a:lnSpc>
                <a:spcPct val="110000"/>
              </a:lnSpc>
            </a:pPr>
            <a:r>
              <a:rPr lang="en-US"/>
              <a:t>		                             (Korean; Madigan 2008)</a:t>
            </a:r>
            <a:endParaRPr lang="en-US" dirty="0"/>
          </a:p>
        </p:txBody>
      </p:sp>
      <p:graphicFrame>
        <p:nvGraphicFramePr>
          <p:cNvPr id="10" name="Table 9">
            <a:extLst>
              <a:ext uri="{FF2B5EF4-FFF2-40B4-BE49-F238E27FC236}">
                <a16:creationId xmlns:a16="http://schemas.microsoft.com/office/drawing/2014/main" id="{0E9BA808-4578-3FFA-1178-82D74560E998}"/>
              </a:ext>
            </a:extLst>
          </p:cNvPr>
          <p:cNvGraphicFramePr>
            <a:graphicFrameLocks noGrp="1"/>
          </p:cNvGraphicFramePr>
          <p:nvPr>
            <p:extLst>
              <p:ext uri="{D42A27DB-BD31-4B8C-83A1-F6EECF244321}">
                <p14:modId xmlns:p14="http://schemas.microsoft.com/office/powerpoint/2010/main" val="1174497269"/>
              </p:ext>
            </p:extLst>
          </p:nvPr>
        </p:nvGraphicFramePr>
        <p:xfrm>
          <a:off x="6105526" y="1622698"/>
          <a:ext cx="5686423" cy="3125752"/>
        </p:xfrm>
        <a:graphic>
          <a:graphicData uri="http://schemas.openxmlformats.org/drawingml/2006/table">
            <a:tbl>
              <a:tblPr firstRow="1" bandRow="1">
                <a:tableStyleId>{5C22544A-7EE6-4342-B048-85BDC9FD1C3A}</a:tableStyleId>
              </a:tblPr>
              <a:tblGrid>
                <a:gridCol w="1770303">
                  <a:extLst>
                    <a:ext uri="{9D8B030D-6E8A-4147-A177-3AD203B41FA5}">
                      <a16:colId xmlns:a16="http://schemas.microsoft.com/office/drawing/2014/main" val="2603963883"/>
                    </a:ext>
                  </a:extLst>
                </a:gridCol>
                <a:gridCol w="2020646">
                  <a:extLst>
                    <a:ext uri="{9D8B030D-6E8A-4147-A177-3AD203B41FA5}">
                      <a16:colId xmlns:a16="http://schemas.microsoft.com/office/drawing/2014/main" val="3054384001"/>
                    </a:ext>
                  </a:extLst>
                </a:gridCol>
                <a:gridCol w="1895474">
                  <a:extLst>
                    <a:ext uri="{9D8B030D-6E8A-4147-A177-3AD203B41FA5}">
                      <a16:colId xmlns:a16="http://schemas.microsoft.com/office/drawing/2014/main" val="540809127"/>
                    </a:ext>
                  </a:extLst>
                </a:gridCol>
              </a:tblGrid>
              <a:tr h="392818">
                <a:tc>
                  <a:txBody>
                    <a:bodyPr/>
                    <a:lstStyle/>
                    <a:p>
                      <a:endParaRPr lang="en-IL"/>
                    </a:p>
                  </a:txBody>
                  <a:tcPr/>
                </a:tc>
                <a:tc>
                  <a:txBody>
                    <a:bodyPr/>
                    <a:lstStyle/>
                    <a:p>
                      <a:r>
                        <a:rPr lang="en-US"/>
                        <a:t>In matrix clauses, the  subject must be</a:t>
                      </a:r>
                      <a:endParaRPr lang="en-IL"/>
                    </a:p>
                  </a:txBody>
                  <a:tcPr/>
                </a:tc>
                <a:tc>
                  <a:txBody>
                    <a:bodyPr/>
                    <a:lstStyle/>
                    <a:p>
                      <a:r>
                        <a:rPr lang="en-US"/>
                        <a:t>In complement clauses,PRO  must be</a:t>
                      </a:r>
                      <a:endParaRPr lang="en-IL"/>
                    </a:p>
                  </a:txBody>
                  <a:tcPr/>
                </a:tc>
                <a:extLst>
                  <a:ext uri="{0D108BD9-81ED-4DB2-BD59-A6C34878D82A}">
                    <a16:rowId xmlns:a16="http://schemas.microsoft.com/office/drawing/2014/main" val="3915236704"/>
                  </a:ext>
                </a:extLst>
              </a:tr>
              <a:tr h="392818">
                <a:tc>
                  <a:txBody>
                    <a:bodyPr/>
                    <a:lstStyle/>
                    <a:p>
                      <a:r>
                        <a:rPr lang="en-US"/>
                        <a:t>Volitional</a:t>
                      </a:r>
                      <a:endParaRPr lang="en-IL"/>
                    </a:p>
                  </a:txBody>
                  <a:tcPr/>
                </a:tc>
                <a:tc>
                  <a:txBody>
                    <a:bodyPr/>
                    <a:lstStyle/>
                    <a:p>
                      <a:r>
                        <a:rPr lang="en-US"/>
                        <a:t>1</a:t>
                      </a:r>
                      <a:r>
                        <a:rPr lang="en-US" baseline="30000"/>
                        <a:t>st</a:t>
                      </a:r>
                      <a:r>
                        <a:rPr lang="en-US"/>
                        <a:t> person</a:t>
                      </a:r>
                      <a:endParaRPr lang="en-IL"/>
                    </a:p>
                  </a:txBody>
                  <a:tcPr/>
                </a:tc>
                <a:tc>
                  <a:txBody>
                    <a:bodyPr/>
                    <a:lstStyle/>
                    <a:p>
                      <a:r>
                        <a:rPr lang="en-US"/>
                        <a:t>Subject-controlled</a:t>
                      </a:r>
                      <a:endParaRPr lang="en-IL"/>
                    </a:p>
                  </a:txBody>
                  <a:tcPr/>
                </a:tc>
                <a:extLst>
                  <a:ext uri="{0D108BD9-81ED-4DB2-BD59-A6C34878D82A}">
                    <a16:rowId xmlns:a16="http://schemas.microsoft.com/office/drawing/2014/main" val="1919938685"/>
                  </a:ext>
                </a:extLst>
              </a:tr>
              <a:tr h="392818">
                <a:tc>
                  <a:txBody>
                    <a:bodyPr/>
                    <a:lstStyle/>
                    <a:p>
                      <a:r>
                        <a:rPr lang="en-US"/>
                        <a:t>Intentive</a:t>
                      </a:r>
                      <a:endParaRPr lang="en-IL"/>
                    </a:p>
                  </a:txBody>
                  <a:tcPr/>
                </a:tc>
                <a:tc>
                  <a:txBody>
                    <a:bodyPr/>
                    <a:lstStyle/>
                    <a:p>
                      <a:r>
                        <a:rPr lang="en-US"/>
                        <a:t>1</a:t>
                      </a:r>
                      <a:r>
                        <a:rPr lang="en-US" baseline="30000"/>
                        <a:t>st</a:t>
                      </a:r>
                      <a:r>
                        <a:rPr lang="en-US"/>
                        <a:t> person</a:t>
                      </a:r>
                      <a:endParaRPr lang="en-IL"/>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Subject-controlled</a:t>
                      </a:r>
                      <a:endParaRPr lang="en-IL"/>
                    </a:p>
                  </a:txBody>
                  <a:tcPr/>
                </a:tc>
                <a:extLst>
                  <a:ext uri="{0D108BD9-81ED-4DB2-BD59-A6C34878D82A}">
                    <a16:rowId xmlns:a16="http://schemas.microsoft.com/office/drawing/2014/main" val="93621941"/>
                  </a:ext>
                </a:extLst>
              </a:tr>
              <a:tr h="392818">
                <a:tc>
                  <a:txBody>
                    <a:bodyPr/>
                    <a:lstStyle/>
                    <a:p>
                      <a:r>
                        <a:rPr lang="en-US"/>
                        <a:t>Promissive</a:t>
                      </a:r>
                      <a:endParaRPr lang="en-IL"/>
                    </a:p>
                  </a:txBody>
                  <a:tcPr/>
                </a:tc>
                <a:tc>
                  <a:txBody>
                    <a:bodyPr/>
                    <a:lstStyle/>
                    <a:p>
                      <a:r>
                        <a:rPr lang="en-US"/>
                        <a:t>1</a:t>
                      </a:r>
                      <a:r>
                        <a:rPr lang="en-US" baseline="30000"/>
                        <a:t>st</a:t>
                      </a:r>
                      <a:r>
                        <a:rPr lang="en-US"/>
                        <a:t> person</a:t>
                      </a:r>
                      <a:endParaRPr lang="en-IL"/>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Subject-controlled</a:t>
                      </a:r>
                      <a:endParaRPr lang="en-IL"/>
                    </a:p>
                  </a:txBody>
                  <a:tcPr/>
                </a:tc>
                <a:extLst>
                  <a:ext uri="{0D108BD9-81ED-4DB2-BD59-A6C34878D82A}">
                    <a16:rowId xmlns:a16="http://schemas.microsoft.com/office/drawing/2014/main" val="2208952428"/>
                  </a:ext>
                </a:extLst>
              </a:tr>
              <a:tr h="392818">
                <a:tc>
                  <a:txBody>
                    <a:bodyPr/>
                    <a:lstStyle/>
                    <a:p>
                      <a:r>
                        <a:rPr lang="en-US"/>
                        <a:t>Imperative</a:t>
                      </a:r>
                      <a:endParaRPr lang="en-IL"/>
                    </a:p>
                  </a:txBody>
                  <a:tcPr/>
                </a:tc>
                <a:tc>
                  <a:txBody>
                    <a:bodyPr/>
                    <a:lstStyle/>
                    <a:p>
                      <a:r>
                        <a:rPr lang="en-US"/>
                        <a:t>2</a:t>
                      </a:r>
                      <a:r>
                        <a:rPr lang="en-US" baseline="30000"/>
                        <a:t>nd</a:t>
                      </a:r>
                      <a:r>
                        <a:rPr lang="en-US"/>
                        <a:t> person</a:t>
                      </a:r>
                      <a:endParaRPr lang="en-IL"/>
                    </a:p>
                  </a:txBody>
                  <a:tcPr/>
                </a:tc>
                <a:tc>
                  <a:txBody>
                    <a:bodyPr/>
                    <a:lstStyle/>
                    <a:p>
                      <a:r>
                        <a:rPr lang="en-US"/>
                        <a:t>Object-controlled</a:t>
                      </a:r>
                      <a:endParaRPr lang="en-IL"/>
                    </a:p>
                  </a:txBody>
                  <a:tcPr/>
                </a:tc>
                <a:extLst>
                  <a:ext uri="{0D108BD9-81ED-4DB2-BD59-A6C34878D82A}">
                    <a16:rowId xmlns:a16="http://schemas.microsoft.com/office/drawing/2014/main" val="3545275648"/>
                  </a:ext>
                </a:extLst>
              </a:tr>
              <a:tr h="392818">
                <a:tc>
                  <a:txBody>
                    <a:bodyPr/>
                    <a:lstStyle/>
                    <a:p>
                      <a:r>
                        <a:rPr lang="en-US"/>
                        <a:t>Exhortative</a:t>
                      </a:r>
                      <a:endParaRPr lang="en-IL"/>
                    </a:p>
                  </a:txBody>
                  <a:tcPr/>
                </a:tc>
                <a:tc>
                  <a:txBody>
                    <a:bodyPr/>
                    <a:lstStyle/>
                    <a:p>
                      <a:r>
                        <a:rPr lang="en-US"/>
                        <a:t>1</a:t>
                      </a:r>
                      <a:r>
                        <a:rPr lang="en-US" baseline="30000"/>
                        <a:t>st</a:t>
                      </a:r>
                      <a:r>
                        <a:rPr lang="en-US"/>
                        <a:t> person inclusive (1</a:t>
                      </a:r>
                      <a:r>
                        <a:rPr lang="en-US" baseline="30000"/>
                        <a:t>st</a:t>
                      </a:r>
                      <a:r>
                        <a:rPr lang="en-US"/>
                        <a:t>+2</a:t>
                      </a:r>
                      <a:r>
                        <a:rPr lang="en-US" baseline="30000"/>
                        <a:t>nd</a:t>
                      </a:r>
                      <a:r>
                        <a:rPr lang="en-US"/>
                        <a:t>)</a:t>
                      </a:r>
                      <a:endParaRPr lang="en-IL"/>
                    </a:p>
                  </a:txBody>
                  <a:tcPr/>
                </a:tc>
                <a:tc>
                  <a:txBody>
                    <a:bodyPr/>
                    <a:lstStyle/>
                    <a:p>
                      <a:r>
                        <a:rPr lang="en-US"/>
                        <a:t>Split-controlled</a:t>
                      </a:r>
                      <a:endParaRPr lang="en-IL"/>
                    </a:p>
                  </a:txBody>
                  <a:tcPr/>
                </a:tc>
                <a:extLst>
                  <a:ext uri="{0D108BD9-81ED-4DB2-BD59-A6C34878D82A}">
                    <a16:rowId xmlns:a16="http://schemas.microsoft.com/office/drawing/2014/main" val="3925240583"/>
                  </a:ext>
                </a:extLst>
              </a:tr>
            </a:tbl>
          </a:graphicData>
        </a:graphic>
      </p:graphicFrame>
      <p:sp>
        <p:nvSpPr>
          <p:cNvPr id="11" name="TextBox 10">
            <a:extLst>
              <a:ext uri="{FF2B5EF4-FFF2-40B4-BE49-F238E27FC236}">
                <a16:creationId xmlns:a16="http://schemas.microsoft.com/office/drawing/2014/main" id="{1B686525-FB84-9110-95A0-483BF03AA77D}"/>
              </a:ext>
            </a:extLst>
          </p:cNvPr>
          <p:cNvSpPr txBox="1"/>
          <p:nvPr/>
        </p:nvSpPr>
        <p:spPr>
          <a:xfrm>
            <a:off x="356268" y="4864548"/>
            <a:ext cx="5388307" cy="1996700"/>
          </a:xfrm>
          <a:prstGeom prst="rect">
            <a:avLst/>
          </a:prstGeom>
          <a:noFill/>
        </p:spPr>
        <p:txBody>
          <a:bodyPr wrap="square" rtlCol="0">
            <a:spAutoFit/>
          </a:bodyPr>
          <a:lstStyle/>
          <a:p>
            <a:pPr>
              <a:lnSpc>
                <a:spcPts val="2500"/>
              </a:lnSpc>
            </a:pPr>
            <a:r>
              <a:rPr lang="en-US" b="1">
                <a:solidFill>
                  <a:schemeClr val="accent5"/>
                </a:solidFill>
              </a:rPr>
              <a:t>Not selection but coherence</a:t>
            </a:r>
            <a:br>
              <a:rPr lang="en-US"/>
            </a:br>
            <a:r>
              <a:rPr lang="en-US"/>
              <a:t>Verbs like </a:t>
            </a:r>
            <a:r>
              <a:rPr lang="en-US" i="1"/>
              <a:t>order </a:t>
            </a:r>
            <a:r>
              <a:rPr lang="en-US"/>
              <a:t>are only compatible with embedded imperative; verbs like </a:t>
            </a:r>
            <a:r>
              <a:rPr lang="en-US" i="1"/>
              <a:t>promise </a:t>
            </a:r>
            <a:r>
              <a:rPr lang="en-US"/>
              <a:t>– only with embedded promissive. “Neutral” verbs like </a:t>
            </a:r>
            <a:r>
              <a:rPr lang="en-US" i="1"/>
              <a:t>say</a:t>
            </a:r>
            <a:r>
              <a:rPr lang="en-US"/>
              <a:t> can take imperative, promissive or exhortative complements, resulting in object-, subject- or split control. </a:t>
            </a:r>
            <a:endParaRPr lang="en-IL"/>
          </a:p>
        </p:txBody>
      </p:sp>
      <p:sp>
        <p:nvSpPr>
          <p:cNvPr id="12" name="TextBox 11">
            <a:extLst>
              <a:ext uri="{FF2B5EF4-FFF2-40B4-BE49-F238E27FC236}">
                <a16:creationId xmlns:a16="http://schemas.microsoft.com/office/drawing/2014/main" id="{C54A7364-322E-5B44-C226-B9D25364FC77}"/>
              </a:ext>
            </a:extLst>
          </p:cNvPr>
          <p:cNvSpPr txBox="1"/>
          <p:nvPr/>
        </p:nvSpPr>
        <p:spPr>
          <a:xfrm>
            <a:off x="6425051" y="5116893"/>
            <a:ext cx="4727884" cy="1676100"/>
          </a:xfrm>
          <a:prstGeom prst="rect">
            <a:avLst/>
          </a:prstGeom>
          <a:noFill/>
        </p:spPr>
        <p:txBody>
          <a:bodyPr wrap="square" rtlCol="0">
            <a:spAutoFit/>
          </a:bodyPr>
          <a:lstStyle/>
          <a:p>
            <a:pPr>
              <a:lnSpc>
                <a:spcPts val="2500"/>
              </a:lnSpc>
            </a:pPr>
            <a:r>
              <a:rPr lang="en-US" dirty="0">
                <a:solidFill>
                  <a:srgbClr val="FF0000"/>
                </a:solidFill>
              </a:rPr>
              <a:t>“Complementation configurations are computed freely in syntax and… the semantic output is determined jointly by specifications imposed by the matrix verb and the complement.” </a:t>
            </a:r>
            <a:br>
              <a:rPr lang="en-US" dirty="0">
                <a:solidFill>
                  <a:srgbClr val="FF0000"/>
                </a:solidFill>
              </a:rPr>
            </a:br>
            <a:r>
              <a:rPr lang="en-US" dirty="0">
                <a:solidFill>
                  <a:srgbClr val="FF0000"/>
                </a:solidFill>
              </a:rPr>
              <a:t>                        (Lohninger &amp; </a:t>
            </a:r>
            <a:r>
              <a:rPr lang="en-US" dirty="0" err="1">
                <a:solidFill>
                  <a:srgbClr val="FF0000"/>
                </a:solidFill>
              </a:rPr>
              <a:t>Wurmbrand</a:t>
            </a:r>
            <a:r>
              <a:rPr lang="en-US" dirty="0">
                <a:solidFill>
                  <a:srgbClr val="FF0000"/>
                </a:solidFill>
              </a:rPr>
              <a:t> 2025:38)</a:t>
            </a:r>
            <a:endParaRPr lang="en-IL" dirty="0">
              <a:solidFill>
                <a:srgbClr val="FF0000"/>
              </a:solidFill>
            </a:endParaRPr>
          </a:p>
        </p:txBody>
      </p:sp>
      <p:sp>
        <p:nvSpPr>
          <p:cNvPr id="13" name="Arrow: Right 12">
            <a:extLst>
              <a:ext uri="{FF2B5EF4-FFF2-40B4-BE49-F238E27FC236}">
                <a16:creationId xmlns:a16="http://schemas.microsoft.com/office/drawing/2014/main" id="{C5F033B7-2EF0-4F1B-B0AC-7CF4F4F1DF17}"/>
              </a:ext>
            </a:extLst>
          </p:cNvPr>
          <p:cNvSpPr/>
          <p:nvPr/>
        </p:nvSpPr>
        <p:spPr>
          <a:xfrm>
            <a:off x="5876925" y="5581650"/>
            <a:ext cx="299229" cy="762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14959371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C636A-8FA1-1143-7AE2-3EE4FC786AD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1892B7D-1386-9891-3926-449B6D054A1F}"/>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Integrating Mood into the TTC</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81309381-85E9-1A78-5EC0-D9E3CD60DBF3}"/>
              </a:ext>
            </a:extLst>
          </p:cNvPr>
          <p:cNvSpPr>
            <a:spLocks noGrp="1"/>
          </p:cNvSpPr>
          <p:nvPr>
            <p:ph type="title"/>
          </p:nvPr>
        </p:nvSpPr>
        <p:spPr>
          <a:xfrm>
            <a:off x="183572" y="1101213"/>
            <a:ext cx="11649839" cy="5756787"/>
          </a:xfrm>
        </p:spPr>
        <p:txBody>
          <a:bodyPr anchor="t" anchorCtr="0">
            <a:noAutofit/>
          </a:bodyPr>
          <a:lstStyle/>
          <a:p>
            <a:pPr>
              <a:lnSpc>
                <a:spcPts val="2500"/>
              </a:lnSpc>
            </a:pPr>
            <a:br>
              <a:rPr lang="en-US" sz="2000" b="1">
                <a:latin typeface="+mn-lt"/>
              </a:rPr>
            </a:br>
            <a:endParaRPr lang="en-IL" sz="2000" b="1" dirty="0">
              <a:latin typeface="+mn-lt"/>
            </a:endParaRPr>
          </a:p>
        </p:txBody>
      </p:sp>
      <p:sp>
        <p:nvSpPr>
          <p:cNvPr id="7" name="Slide Number Placeholder 6">
            <a:extLst>
              <a:ext uri="{FF2B5EF4-FFF2-40B4-BE49-F238E27FC236}">
                <a16:creationId xmlns:a16="http://schemas.microsoft.com/office/drawing/2014/main" id="{ABDDA2B7-37FB-EBB7-3C7F-9EDAE2E85EC8}"/>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2346D6F-BBCA-19BC-27B1-63E63F485A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9438" y="1690748"/>
            <a:ext cx="5727819" cy="4577715"/>
          </a:xfrm>
          <a:prstGeom prst="rect">
            <a:avLst/>
          </a:prstGeom>
        </p:spPr>
      </p:pic>
      <p:sp>
        <p:nvSpPr>
          <p:cNvPr id="6" name="TextBox 5">
            <a:extLst>
              <a:ext uri="{FF2B5EF4-FFF2-40B4-BE49-F238E27FC236}">
                <a16:creationId xmlns:a16="http://schemas.microsoft.com/office/drawing/2014/main" id="{B9507A0F-5B47-AA7D-EAA2-97F4FFB6311A}"/>
              </a:ext>
            </a:extLst>
          </p:cNvPr>
          <p:cNvSpPr txBox="1"/>
          <p:nvPr/>
        </p:nvSpPr>
        <p:spPr>
          <a:xfrm>
            <a:off x="275217" y="1297996"/>
            <a:ext cx="5626749" cy="5065233"/>
          </a:xfrm>
          <a:prstGeom prst="rect">
            <a:avLst/>
          </a:prstGeom>
          <a:noFill/>
        </p:spPr>
        <p:txBody>
          <a:bodyPr wrap="square" rtlCol="0">
            <a:spAutoFit/>
          </a:bodyPr>
          <a:lstStyle/>
          <a:p>
            <a:pPr>
              <a:lnSpc>
                <a:spcPts val="3000"/>
              </a:lnSpc>
            </a:pPr>
            <a:r>
              <a:rPr lang="en-US" sz="2000" b="1" dirty="0">
                <a:solidFill>
                  <a:srgbClr val="00B0F0"/>
                </a:solidFill>
              </a:rPr>
              <a:t>Key assumptions</a:t>
            </a:r>
          </a:p>
          <a:p>
            <a:pPr>
              <a:lnSpc>
                <a:spcPts val="3000"/>
              </a:lnSpc>
            </a:pPr>
            <a:endParaRPr lang="en-US" sz="2000" dirty="0"/>
          </a:p>
          <a:p>
            <a:pPr marL="342900" indent="-342900">
              <a:lnSpc>
                <a:spcPts val="3000"/>
              </a:lnSpc>
              <a:buFont typeface="Symbol" panose="05050102010706020507" pitchFamily="18" charset="2"/>
              <a:buChar char="¨"/>
            </a:pPr>
            <a:r>
              <a:rPr lang="en-US" sz="2000" dirty="0">
                <a:sym typeface="Symbol" panose="05050102010706020507" pitchFamily="18" charset="2"/>
              </a:rPr>
              <a:t>Mood generalizes over </a:t>
            </a:r>
            <a:r>
              <a:rPr lang="en-US" sz="2000" i="1" dirty="0">
                <a:sym typeface="Symbol" panose="05050102010706020507" pitchFamily="18" charset="2"/>
              </a:rPr>
              <a:t>all</a:t>
            </a:r>
            <a:r>
              <a:rPr lang="en-US" sz="2000" dirty="0">
                <a:sym typeface="Symbol" panose="05050102010706020507" pitchFamily="18" charset="2"/>
              </a:rPr>
              <a:t> subclasses of attitude OC (including assertive, interrogative; see below)</a:t>
            </a:r>
          </a:p>
          <a:p>
            <a:pPr marL="342900" indent="-342900">
              <a:lnSpc>
                <a:spcPts val="3000"/>
              </a:lnSpc>
              <a:buFont typeface="Symbol" panose="05050102010706020507" pitchFamily="18" charset="2"/>
              <a:buChar char="¨"/>
            </a:pPr>
            <a:r>
              <a:rPr lang="en-US" sz="2000" dirty="0"/>
              <a:t>Mood is normally [-finite]</a:t>
            </a:r>
          </a:p>
          <a:p>
            <a:pPr marL="342900" indent="-342900">
              <a:lnSpc>
                <a:spcPts val="3000"/>
              </a:lnSpc>
              <a:buFont typeface="Symbol" panose="05050102010706020507" pitchFamily="18" charset="2"/>
              <a:buChar char="¨"/>
            </a:pPr>
            <a:r>
              <a:rPr lang="en-US" sz="2000" dirty="0"/>
              <a:t>Each Mood head inherently encodes both a speech act “flavor” and its orientation (AU or AD) (cf. the </a:t>
            </a:r>
            <a:r>
              <a:rPr lang="en-US" sz="2000" i="1" dirty="0"/>
              <a:t>Jussive</a:t>
            </a:r>
            <a:r>
              <a:rPr lang="en-US" sz="2000" dirty="0"/>
              <a:t> head of </a:t>
            </a:r>
            <a:r>
              <a:rPr lang="en-US" sz="2000" dirty="0" err="1"/>
              <a:t>Zanuttini</a:t>
            </a:r>
            <a:r>
              <a:rPr lang="en-US" sz="2000" dirty="0"/>
              <a:t> et al. 2012)</a:t>
            </a:r>
          </a:p>
          <a:p>
            <a:pPr marL="342900" indent="-342900">
              <a:lnSpc>
                <a:spcPts val="3000"/>
              </a:lnSpc>
              <a:buFont typeface="Symbol" panose="05050102010706020507" pitchFamily="18" charset="2"/>
              <a:buChar char="¨"/>
            </a:pPr>
            <a:r>
              <a:rPr lang="en-US" sz="2000" dirty="0"/>
              <a:t>A </a:t>
            </a:r>
            <a:r>
              <a:rPr lang="en-US" sz="2000"/>
              <a:t>minimal pronoun </a:t>
            </a:r>
            <a:r>
              <a:rPr lang="en-US" sz="2000" i="1" dirty="0"/>
              <a:t>pro </a:t>
            </a:r>
            <a:r>
              <a:rPr lang="en-US" sz="2000" dirty="0"/>
              <a:t>is merged in [</a:t>
            </a:r>
            <a:r>
              <a:rPr lang="en-US" sz="2000" dirty="0" err="1"/>
              <a:t>Spec,Mood</a:t>
            </a:r>
            <a:r>
              <a:rPr lang="en-US" sz="2000" dirty="0"/>
              <a:t>] and inherits its orientation</a:t>
            </a:r>
          </a:p>
          <a:p>
            <a:pPr marL="342900" indent="-342900">
              <a:lnSpc>
                <a:spcPts val="3000"/>
              </a:lnSpc>
              <a:buFont typeface="Symbol" panose="05050102010706020507" pitchFamily="18" charset="2"/>
              <a:buChar char="¨"/>
            </a:pPr>
            <a:r>
              <a:rPr lang="en-US" sz="2000" dirty="0"/>
              <a:t>Crosslinguistic variation:</a:t>
            </a:r>
            <a:br>
              <a:rPr lang="en-US" sz="2000" dirty="0"/>
            </a:br>
            <a:r>
              <a:rPr lang="en-US" sz="2000" dirty="0"/>
              <a:t>(i)  Mood</a:t>
            </a:r>
            <a:r>
              <a:rPr lang="en-US" sz="2000" baseline="-25000" dirty="0">
                <a:sym typeface="Symbol" panose="05050102010706020507" pitchFamily="18" charset="2"/>
              </a:rPr>
              <a:t></a:t>
            </a:r>
            <a:r>
              <a:rPr lang="en-US" sz="2000" dirty="0">
                <a:sym typeface="Symbol" panose="05050102010706020507" pitchFamily="18" charset="2"/>
              </a:rPr>
              <a:t> is available/unavailable</a:t>
            </a:r>
            <a:br>
              <a:rPr lang="en-US" sz="2000" dirty="0">
                <a:sym typeface="Symbol" panose="05050102010706020507" pitchFamily="18" charset="2"/>
              </a:rPr>
            </a:br>
            <a:r>
              <a:rPr lang="en-US" sz="2000" dirty="0">
                <a:sym typeface="Symbol" panose="05050102010706020507" pitchFamily="18" charset="2"/>
              </a:rPr>
              <a:t>(ii) </a:t>
            </a:r>
            <a:r>
              <a:rPr lang="en-US" sz="2000" dirty="0"/>
              <a:t>Mood</a:t>
            </a:r>
            <a:r>
              <a:rPr lang="en-US" sz="2000" baseline="-25000" dirty="0">
                <a:sym typeface="Symbol" panose="05050102010706020507" pitchFamily="18" charset="2"/>
              </a:rPr>
              <a:t></a:t>
            </a:r>
            <a:r>
              <a:rPr lang="en-US" sz="2000" dirty="0">
                <a:sym typeface="Symbol" panose="05050102010706020507" pitchFamily="18" charset="2"/>
              </a:rPr>
              <a:t> is overt/null</a:t>
            </a:r>
            <a:endParaRPr lang="en-IL" sz="2000" dirty="0"/>
          </a:p>
        </p:txBody>
      </p:sp>
    </p:spTree>
    <p:extLst>
      <p:ext uri="{BB962C8B-B14F-4D97-AF65-F5344CB8AC3E}">
        <p14:creationId xmlns:p14="http://schemas.microsoft.com/office/powerpoint/2010/main" val="35934775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1DD50-257F-52BF-1129-3B5FF1E2F66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80471C3-1CF4-4A18-3C9E-B62A51B12B13}"/>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dirty="0">
                <a:solidFill>
                  <a:prstClr val="black"/>
                </a:solidFill>
                <a:latin typeface="Calibri" panose="020F0502020204030204"/>
              </a:rPr>
              <a:t>Mood inventories and subclasses of OC</a:t>
            </a:r>
            <a:endParaRPr kumimoji="0" lang="en-IL"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7" name="Slide Number Placeholder 6">
            <a:extLst>
              <a:ext uri="{FF2B5EF4-FFF2-40B4-BE49-F238E27FC236}">
                <a16:creationId xmlns:a16="http://schemas.microsoft.com/office/drawing/2014/main" id="{A604AF33-47F1-92DC-2560-2702E4D3611C}"/>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026E317B-7097-6B3D-9514-7083C37957F6}"/>
              </a:ext>
            </a:extLst>
          </p:cNvPr>
          <p:cNvSpPr txBox="1"/>
          <p:nvPr/>
        </p:nvSpPr>
        <p:spPr>
          <a:xfrm>
            <a:off x="155508" y="1182628"/>
            <a:ext cx="5489761" cy="5449953"/>
          </a:xfrm>
          <a:prstGeom prst="rect">
            <a:avLst/>
          </a:prstGeom>
          <a:noFill/>
        </p:spPr>
        <p:txBody>
          <a:bodyPr wrap="square" rtlCol="0">
            <a:spAutoFit/>
          </a:bodyPr>
          <a:lstStyle/>
          <a:p>
            <a:pPr>
              <a:lnSpc>
                <a:spcPts val="3000"/>
              </a:lnSpc>
            </a:pPr>
            <a:r>
              <a:rPr lang="en-US" sz="2000" b="1" dirty="0">
                <a:solidFill>
                  <a:srgbClr val="00B0F0"/>
                </a:solidFill>
              </a:rPr>
              <a:t>45. An inventory of Mood flavors (tentative)</a:t>
            </a:r>
          </a:p>
          <a:p>
            <a:pPr>
              <a:lnSpc>
                <a:spcPts val="3000"/>
              </a:lnSpc>
            </a:pPr>
            <a:endParaRPr lang="en-US" sz="2000" dirty="0"/>
          </a:p>
          <a:p>
            <a:pPr>
              <a:lnSpc>
                <a:spcPts val="3000"/>
              </a:lnSpc>
            </a:pPr>
            <a:r>
              <a:rPr lang="en-US" sz="2000" dirty="0"/>
              <a:t>a. Volitional (AU): </a:t>
            </a:r>
            <a:r>
              <a:rPr lang="en-US" sz="2000" i="1" dirty="0"/>
              <a:t>want, desire, endeavor…</a:t>
            </a:r>
            <a:r>
              <a:rPr lang="en-US" sz="2000" dirty="0"/>
              <a:t>	</a:t>
            </a:r>
            <a:br>
              <a:rPr lang="en-US" sz="2000" dirty="0"/>
            </a:br>
            <a:r>
              <a:rPr lang="en-US" sz="2000" dirty="0"/>
              <a:t>b. Optative (AU): </a:t>
            </a:r>
            <a:r>
              <a:rPr lang="en-US" sz="2000" i="1" dirty="0"/>
              <a:t>hope, wish, long</a:t>
            </a:r>
            <a:r>
              <a:rPr lang="en-US" sz="2000" dirty="0"/>
              <a:t>… 	</a:t>
            </a:r>
            <a:br>
              <a:rPr lang="en-US" sz="2000" dirty="0"/>
            </a:br>
            <a:r>
              <a:rPr lang="en-US" sz="2000" dirty="0"/>
              <a:t>c. </a:t>
            </a:r>
            <a:r>
              <a:rPr lang="en-US" sz="2000" dirty="0" err="1"/>
              <a:t>Intentive</a:t>
            </a:r>
            <a:r>
              <a:rPr lang="en-US" sz="2000" dirty="0"/>
              <a:t> (AU): </a:t>
            </a:r>
            <a:r>
              <a:rPr lang="en-US" sz="2000" i="1" dirty="0"/>
              <a:t>decide, plan, persuade</a:t>
            </a:r>
            <a:r>
              <a:rPr lang="en-US" sz="2000" dirty="0"/>
              <a:t>…	</a:t>
            </a:r>
            <a:br>
              <a:rPr lang="en-US" sz="2000" dirty="0"/>
            </a:br>
            <a:r>
              <a:rPr lang="en-US" sz="2000" dirty="0"/>
              <a:t>d. </a:t>
            </a:r>
            <a:r>
              <a:rPr lang="en-US" sz="2000" dirty="0" err="1"/>
              <a:t>Promissive</a:t>
            </a:r>
            <a:r>
              <a:rPr lang="en-US" sz="2000" dirty="0"/>
              <a:t> (AU): </a:t>
            </a:r>
            <a:r>
              <a:rPr lang="en-US" sz="2000" i="1" dirty="0"/>
              <a:t>promise, pledge, vow</a:t>
            </a:r>
            <a:r>
              <a:rPr lang="en-US" sz="2000" dirty="0"/>
              <a:t>…</a:t>
            </a:r>
            <a:br>
              <a:rPr lang="en-US" sz="2000" dirty="0"/>
            </a:br>
            <a:r>
              <a:rPr lang="en-US" sz="2000" dirty="0"/>
              <a:t>e. Imperative (AD): </a:t>
            </a:r>
            <a:r>
              <a:rPr lang="en-US" sz="2000" i="1" dirty="0"/>
              <a:t>tell, encourage, order</a:t>
            </a:r>
            <a:r>
              <a:rPr lang="en-US" sz="2000" dirty="0"/>
              <a:t>… 	</a:t>
            </a:r>
            <a:br>
              <a:rPr lang="en-US" sz="2000" dirty="0"/>
            </a:br>
            <a:r>
              <a:rPr lang="en-US" sz="2000" dirty="0"/>
              <a:t>f. Exhortative (AU+AD): </a:t>
            </a:r>
            <a:r>
              <a:rPr lang="en-US" sz="2000" i="1" dirty="0"/>
              <a:t>propose, suggest</a:t>
            </a:r>
            <a:r>
              <a:rPr lang="en-US" sz="2000" dirty="0"/>
              <a:t>…	</a:t>
            </a:r>
            <a:br>
              <a:rPr lang="en-US" sz="2000" dirty="0"/>
            </a:br>
            <a:r>
              <a:rPr lang="en-US" sz="2000" dirty="0"/>
              <a:t>g. Permissive (AD): </a:t>
            </a:r>
            <a:r>
              <a:rPr lang="en-US" sz="2000" i="1" dirty="0"/>
              <a:t>permit, allow, authorize</a:t>
            </a:r>
            <a:r>
              <a:rPr lang="en-US" sz="2000" dirty="0"/>
              <a:t>…</a:t>
            </a:r>
            <a:br>
              <a:rPr lang="en-US" sz="2000" dirty="0"/>
            </a:br>
            <a:r>
              <a:rPr lang="en-US" sz="2000" dirty="0"/>
              <a:t>h. </a:t>
            </a:r>
            <a:r>
              <a:rPr lang="en-US" sz="2000" dirty="0" err="1"/>
              <a:t>Requestive</a:t>
            </a:r>
            <a:r>
              <a:rPr lang="en-US" sz="2000" dirty="0"/>
              <a:t> (AU): </a:t>
            </a:r>
            <a:r>
              <a:rPr lang="en-US" sz="2000" i="1" dirty="0"/>
              <a:t>request, beg, implore</a:t>
            </a:r>
            <a:r>
              <a:rPr lang="en-US" sz="2000" dirty="0"/>
              <a:t>…</a:t>
            </a:r>
            <a:br>
              <a:rPr lang="en-US" sz="2000" dirty="0"/>
            </a:br>
            <a:r>
              <a:rPr lang="en-US" sz="2000" dirty="0"/>
              <a:t>i. Assertive (AU): </a:t>
            </a:r>
            <a:r>
              <a:rPr lang="en-US" sz="2000" i="1" dirty="0"/>
              <a:t>say, think, claim</a:t>
            </a:r>
            <a:r>
              <a:rPr lang="en-US" sz="2000" dirty="0"/>
              <a:t>…	</a:t>
            </a:r>
            <a:br>
              <a:rPr lang="en-US" sz="2000" dirty="0"/>
            </a:br>
            <a:r>
              <a:rPr lang="en-US" sz="2000" dirty="0"/>
              <a:t>j. Interrogative (AU): </a:t>
            </a:r>
            <a:r>
              <a:rPr lang="en-US" sz="2000" i="1" dirty="0"/>
              <a:t>wonder, ask, inquire</a:t>
            </a:r>
            <a:r>
              <a:rPr lang="en-US" sz="2000" dirty="0"/>
              <a:t>…</a:t>
            </a:r>
            <a:br>
              <a:rPr lang="en-US" sz="2000" dirty="0"/>
            </a:br>
            <a:r>
              <a:rPr lang="en-US" sz="2000" dirty="0"/>
              <a:t>k. Potential (AD): </a:t>
            </a:r>
            <a:r>
              <a:rPr lang="en-US" sz="2000" i="1" dirty="0"/>
              <a:t>learn, teach, propose</a:t>
            </a:r>
            <a:r>
              <a:rPr lang="en-US" sz="2000" dirty="0"/>
              <a:t>…</a:t>
            </a:r>
            <a:br>
              <a:rPr lang="en-US" sz="2000" dirty="0"/>
            </a:br>
            <a:endParaRPr lang="en-IL" sz="2000" dirty="0"/>
          </a:p>
        </p:txBody>
      </p:sp>
      <p:sp>
        <p:nvSpPr>
          <p:cNvPr id="4" name="TextBox 3">
            <a:extLst>
              <a:ext uri="{FF2B5EF4-FFF2-40B4-BE49-F238E27FC236}">
                <a16:creationId xmlns:a16="http://schemas.microsoft.com/office/drawing/2014/main" id="{1DF2E911-045E-292E-CACF-ED1E96CCA966}"/>
              </a:ext>
            </a:extLst>
          </p:cNvPr>
          <p:cNvSpPr txBox="1"/>
          <p:nvPr/>
        </p:nvSpPr>
        <p:spPr>
          <a:xfrm>
            <a:off x="5716987" y="1182628"/>
            <a:ext cx="5609768" cy="5755422"/>
          </a:xfrm>
          <a:prstGeom prst="rect">
            <a:avLst/>
          </a:prstGeom>
          <a:noFill/>
        </p:spPr>
        <p:txBody>
          <a:bodyPr wrap="square" rtlCol="0">
            <a:spAutoFit/>
          </a:bodyPr>
          <a:lstStyle/>
          <a:p>
            <a:pPr>
              <a:lnSpc>
                <a:spcPts val="2400"/>
              </a:lnSpc>
            </a:pPr>
            <a:r>
              <a:rPr lang="en-US"/>
              <a:t>New light on the little-discussed observations that (i) languages vary as to how productively they use OC constructions, and (ii) the gaps are semantically coherent. </a:t>
            </a:r>
          </a:p>
          <a:p>
            <a:pPr>
              <a:lnSpc>
                <a:spcPts val="2400"/>
              </a:lnSpc>
            </a:pPr>
            <a:endParaRPr lang="en-US"/>
          </a:p>
          <a:p>
            <a:r>
              <a:rPr lang="en-US"/>
              <a:t>46. </a:t>
            </a:r>
            <a:r>
              <a:rPr lang="en-US" i="1">
                <a:solidFill>
                  <a:srgbClr val="FF0000"/>
                </a:solidFill>
              </a:rPr>
              <a:t>Hebrew: has </a:t>
            </a:r>
            <a:r>
              <a:rPr lang="en-US">
                <a:solidFill>
                  <a:srgbClr val="FF0000"/>
                </a:solidFill>
                <a:sym typeface="Wingdings" panose="05000000000000000000" pitchFamily="2" charset="2"/>
              </a:rPr>
              <a:t>Mood</a:t>
            </a:r>
            <a:r>
              <a:rPr lang="en-US" baseline="-25000">
                <a:solidFill>
                  <a:srgbClr val="FF0000"/>
                </a:solidFill>
                <a:sym typeface="Wingdings" panose="05000000000000000000" pitchFamily="2" charset="2"/>
              </a:rPr>
              <a:t>Int</a:t>
            </a:r>
            <a:r>
              <a:rPr lang="en-US">
                <a:solidFill>
                  <a:srgbClr val="FF0000"/>
                </a:solidFill>
                <a:sym typeface="Wingdings" panose="05000000000000000000" pitchFamily="2" charset="2"/>
              </a:rPr>
              <a:t> but no Mood</a:t>
            </a:r>
            <a:r>
              <a:rPr lang="en-US" baseline="-25000">
                <a:solidFill>
                  <a:srgbClr val="FF0000"/>
                </a:solidFill>
                <a:sym typeface="Wingdings" panose="05000000000000000000" pitchFamily="2" charset="2"/>
              </a:rPr>
              <a:t>Assert</a:t>
            </a:r>
            <a:endParaRPr lang="en-IL" baseline="-25000">
              <a:solidFill>
                <a:srgbClr val="FF0000"/>
              </a:solidFill>
            </a:endParaRPr>
          </a:p>
          <a:p>
            <a:r>
              <a:rPr lang="en-US"/>
              <a:t>      a. ata         yode’a [ma PRO la’asot].	</a:t>
            </a:r>
            <a:br>
              <a:rPr lang="en-US"/>
            </a:br>
            <a:r>
              <a:rPr lang="en-US"/>
              <a:t>          you(</a:t>
            </a:r>
            <a:r>
              <a:rPr lang="en-US" sz="1600"/>
              <a:t>M</a:t>
            </a:r>
            <a:r>
              <a:rPr lang="en-US"/>
              <a:t>)  know.</a:t>
            </a:r>
            <a:r>
              <a:rPr lang="en-US" sz="1600"/>
              <a:t>M.SG </a:t>
            </a:r>
            <a:r>
              <a:rPr lang="en-US"/>
              <a:t>what to.do	</a:t>
            </a:r>
            <a:br>
              <a:rPr lang="en-US"/>
            </a:br>
            <a:r>
              <a:rPr lang="en-US"/>
              <a:t>          ‘You know what to do.’</a:t>
            </a:r>
            <a:endParaRPr lang="en-IL"/>
          </a:p>
          <a:p>
            <a:r>
              <a:rPr lang="en-US"/>
              <a:t>      b. * at         he’emant [PRO lihyot muxana la-bxina]. </a:t>
            </a:r>
            <a:br>
              <a:rPr lang="en-US"/>
            </a:br>
            <a:r>
              <a:rPr lang="en-US"/>
              <a:t>              you(</a:t>
            </a:r>
            <a:r>
              <a:rPr lang="en-US" sz="1600"/>
              <a:t>F</a:t>
            </a:r>
            <a:r>
              <a:rPr lang="en-US"/>
              <a:t>) believed.3</a:t>
            </a:r>
            <a:r>
              <a:rPr lang="en-US" sz="1600"/>
              <a:t>SG.F </a:t>
            </a:r>
            <a:r>
              <a:rPr lang="en-US"/>
              <a:t>to.be ready.</a:t>
            </a:r>
            <a:r>
              <a:rPr lang="en-US" sz="1600"/>
              <a:t>SG.F </a:t>
            </a:r>
            <a:r>
              <a:rPr lang="en-US"/>
              <a:t>to.the-exam</a:t>
            </a:r>
            <a:br>
              <a:rPr lang="en-US"/>
            </a:br>
            <a:r>
              <a:rPr lang="en-US"/>
              <a:t>              (Intended: ‘You believed yourself to be ready for</a:t>
            </a:r>
            <a:br>
              <a:rPr lang="en-US"/>
            </a:br>
            <a:r>
              <a:rPr lang="en-US"/>
              <a:t>              the exam.’)</a:t>
            </a:r>
            <a:endParaRPr lang="en-IL"/>
          </a:p>
          <a:p>
            <a:r>
              <a:rPr lang="en-US"/>
              <a:t>47. </a:t>
            </a:r>
            <a:r>
              <a:rPr lang="en-US" i="1"/>
              <a:t>German: </a:t>
            </a:r>
            <a:r>
              <a:rPr lang="en-US" i="1">
                <a:solidFill>
                  <a:srgbClr val="FF0000"/>
                </a:solidFill>
              </a:rPr>
              <a:t>has </a:t>
            </a:r>
            <a:r>
              <a:rPr lang="en-US">
                <a:solidFill>
                  <a:srgbClr val="FF0000"/>
                </a:solidFill>
                <a:sym typeface="Wingdings" panose="05000000000000000000" pitchFamily="2" charset="2"/>
              </a:rPr>
              <a:t>Mood</a:t>
            </a:r>
            <a:r>
              <a:rPr lang="en-US" baseline="-25000">
                <a:solidFill>
                  <a:srgbClr val="FF0000"/>
                </a:solidFill>
                <a:sym typeface="Wingdings" panose="05000000000000000000" pitchFamily="2" charset="2"/>
              </a:rPr>
              <a:t>Assert </a:t>
            </a:r>
            <a:r>
              <a:rPr lang="en-US">
                <a:solidFill>
                  <a:srgbClr val="FF0000"/>
                </a:solidFill>
                <a:sym typeface="Wingdings" panose="05000000000000000000" pitchFamily="2" charset="2"/>
              </a:rPr>
              <a:t>but no Mood</a:t>
            </a:r>
            <a:r>
              <a:rPr lang="en-US" baseline="-25000">
                <a:solidFill>
                  <a:srgbClr val="FF0000"/>
                </a:solidFill>
                <a:sym typeface="Wingdings" panose="05000000000000000000" pitchFamily="2" charset="2"/>
              </a:rPr>
              <a:t>Int</a:t>
            </a:r>
            <a:endParaRPr lang="en-IL"/>
          </a:p>
          <a:p>
            <a:r>
              <a:rPr lang="en-US"/>
              <a:t>       a. * Lisa hat entscheiden [was PRO 	Tom     ze sagen].</a:t>
            </a:r>
            <a:br>
              <a:rPr lang="en-US"/>
            </a:br>
            <a:r>
              <a:rPr lang="en-US"/>
              <a:t>              Lisa has decided         what         Tom</a:t>
            </a:r>
            <a:r>
              <a:rPr lang="en-US" baseline="-25000"/>
              <a:t>DAT</a:t>
            </a:r>
            <a:r>
              <a:rPr lang="en-US"/>
              <a:t> to	say</a:t>
            </a:r>
            <a:br>
              <a:rPr lang="en-US"/>
            </a:br>
            <a:r>
              <a:rPr lang="en-US"/>
              <a:t>              (Intended: ‘Lisa has decided what to say to Tom.’)</a:t>
            </a:r>
            <a:endParaRPr lang="en-IL"/>
          </a:p>
          <a:p>
            <a:r>
              <a:rPr lang="en-US"/>
              <a:t>       b.    Er glaubt, [PRO gewonnen  z   haben].	</a:t>
            </a:r>
            <a:br>
              <a:rPr lang="en-US"/>
            </a:br>
            <a:r>
              <a:rPr lang="en-US"/>
              <a:t>               he believes       won             to have	</a:t>
            </a:r>
            <a:br>
              <a:rPr lang="en-US"/>
            </a:br>
            <a:r>
              <a:rPr lang="en-US"/>
              <a:t>               ‘He believes himself to have won.’</a:t>
            </a:r>
            <a:br>
              <a:rPr lang="en-US"/>
            </a:br>
            <a:r>
              <a:rPr lang="en-US"/>
              <a:t>                                        </a:t>
            </a:r>
            <a:r>
              <a:rPr lang="en-US" sz="1600">
                <a:solidFill>
                  <a:schemeClr val="accent3"/>
                </a:solidFill>
              </a:rPr>
              <a:t>(Sabel 2015:313, Wurmbrand 2014:408)</a:t>
            </a:r>
            <a:endParaRPr lang="en-US" dirty="0"/>
          </a:p>
        </p:txBody>
      </p:sp>
      <p:sp>
        <p:nvSpPr>
          <p:cNvPr id="6" name="Arrow: Right 5">
            <a:extLst>
              <a:ext uri="{FF2B5EF4-FFF2-40B4-BE49-F238E27FC236}">
                <a16:creationId xmlns:a16="http://schemas.microsoft.com/office/drawing/2014/main" id="{0A327352-3B1D-66C1-6480-094F2661AE48}"/>
              </a:ext>
            </a:extLst>
          </p:cNvPr>
          <p:cNvSpPr/>
          <p:nvPr/>
        </p:nvSpPr>
        <p:spPr>
          <a:xfrm>
            <a:off x="5067300" y="1676400"/>
            <a:ext cx="352425" cy="12454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3882939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8B2DA-6BA9-AC3B-2D78-DDB9AAC3841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A986424-620D-8ECB-A209-E49C34E9E1B2}"/>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a:solidFill>
                  <a:prstClr val="black"/>
                </a:solidFill>
                <a:latin typeface="Calibri" panose="020F0502020204030204"/>
              </a:rPr>
              <a:t>Addressing challenge II: Hybrid nouns</a:t>
            </a:r>
            <a:endParaRPr kumimoji="0" lang="en-IL" sz="36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D8E03C6C-1DCD-4007-6B95-14EDC1570067}"/>
              </a:ext>
            </a:extLst>
          </p:cNvPr>
          <p:cNvSpPr>
            <a:spLocks noGrp="1"/>
          </p:cNvSpPr>
          <p:nvPr>
            <p:ph type="title"/>
          </p:nvPr>
        </p:nvSpPr>
        <p:spPr>
          <a:xfrm>
            <a:off x="183572" y="1101213"/>
            <a:ext cx="11649839" cy="5756787"/>
          </a:xfrm>
        </p:spPr>
        <p:txBody>
          <a:bodyPr anchor="t" anchorCtr="0">
            <a:noAutofit/>
          </a:bodyPr>
          <a:lstStyle/>
          <a:p>
            <a:pPr>
              <a:lnSpc>
                <a:spcPts val="2500"/>
              </a:lnSpc>
            </a:pPr>
            <a:r>
              <a:rPr lang="en-US" sz="2000" b="1">
                <a:latin typeface="+mn-lt"/>
              </a:rPr>
              <a:t>Hybrid nouns</a:t>
            </a:r>
            <a:br>
              <a:rPr lang="en-US" sz="2000">
                <a:latin typeface="+mn-lt"/>
              </a:rPr>
            </a:br>
            <a:r>
              <a:rPr lang="en-US" sz="2000">
                <a:latin typeface="+mn-lt"/>
              </a:rPr>
              <a:t>N is a hybrid noun iff it displays a mismatch between one of its grammatical features (gender, number, person) and its notional counterpart. </a:t>
            </a:r>
            <a:br>
              <a:rPr lang="en-US" sz="2000">
                <a:latin typeface="+mn-lt"/>
              </a:rPr>
            </a:br>
            <a:br>
              <a:rPr lang="en-US" sz="2000">
                <a:latin typeface="+mn-lt"/>
              </a:rPr>
            </a:br>
            <a:r>
              <a:rPr lang="en-US" sz="2000">
                <a:latin typeface="+mn-lt"/>
              </a:rPr>
              <a:t>Usually, hybrid nuns form a small, lexically restricted set, but some constructions produce them productively (e.g., partitive NPs). Although rare and peculiar in any given language, they are crosslinguistically common and display systematic, lawful behavior.*</a:t>
            </a:r>
            <a:br>
              <a:rPr lang="en-US" sz="2000">
                <a:latin typeface="+mn-lt"/>
              </a:rPr>
            </a:br>
            <a:br>
              <a:rPr lang="en-US" sz="2000">
                <a:latin typeface="+mn-lt"/>
              </a:rPr>
            </a:br>
            <a:r>
              <a:rPr lang="en-US" sz="2000">
                <a:latin typeface="+mn-lt"/>
              </a:rPr>
              <a:t>48. a. This committee have outvoted themselves. 	 		</a:t>
            </a:r>
            <a:r>
              <a:rPr lang="en-US" sz="2000" i="1">
                <a:latin typeface="+mn-lt"/>
              </a:rPr>
              <a:t>mixed agreement</a:t>
            </a:r>
            <a:br>
              <a:rPr lang="en-US" sz="2000">
                <a:latin typeface="+mn-lt"/>
              </a:rPr>
            </a:br>
            <a:r>
              <a:rPr lang="en-US" sz="2000">
                <a:latin typeface="+mn-lt"/>
              </a:rPr>
              <a:t>      b. La 	    sentinelle a     été    prise       en otage.			</a:t>
            </a:r>
            <a:r>
              <a:rPr lang="en-US" sz="2000" i="1">
                <a:latin typeface="+mn-lt"/>
              </a:rPr>
              <a:t>uniform agreement 	</a:t>
            </a:r>
            <a:r>
              <a:rPr lang="en-US" sz="2000">
                <a:latin typeface="+mn-lt"/>
              </a:rPr>
              <a:t>(French)</a:t>
            </a:r>
            <a:br>
              <a:rPr lang="en-US" sz="2000">
                <a:latin typeface="+mn-lt"/>
              </a:rPr>
            </a:br>
            <a:r>
              <a:rPr lang="en-US" sz="2000">
                <a:latin typeface="+mn-lt"/>
              </a:rPr>
              <a:t>          the.</a:t>
            </a:r>
            <a:r>
              <a:rPr lang="en-US" sz="1800">
                <a:latin typeface="+mn-lt"/>
              </a:rPr>
              <a:t>F </a:t>
            </a:r>
            <a:r>
              <a:rPr lang="en-US" sz="2000">
                <a:latin typeface="+mn-lt"/>
              </a:rPr>
              <a:t>sentry       has been  taken.</a:t>
            </a:r>
            <a:r>
              <a:rPr lang="en-US" sz="1800">
                <a:latin typeface="+mn-lt"/>
              </a:rPr>
              <a:t>F</a:t>
            </a:r>
            <a:r>
              <a:rPr lang="en-US" sz="2000">
                <a:latin typeface="+mn-lt"/>
              </a:rPr>
              <a:t>  hostage		</a:t>
            </a:r>
            <a:br>
              <a:rPr lang="en-US" sz="2000">
                <a:latin typeface="+mn-lt"/>
              </a:rPr>
            </a:br>
            <a:r>
              <a:rPr lang="en-US" sz="2000">
                <a:latin typeface="+mn-lt"/>
              </a:rPr>
              <a:t>          ‘The sentry (male or female) has been taken hostage.’	</a:t>
            </a:r>
            <a:br>
              <a:rPr lang="en-US" sz="2000">
                <a:latin typeface="+mn-lt"/>
              </a:rPr>
            </a:br>
            <a:br>
              <a:rPr lang="en-US" sz="2000">
                <a:latin typeface="+mn-lt"/>
              </a:rPr>
            </a:br>
            <a:r>
              <a:rPr lang="en-US" sz="2000">
                <a:latin typeface="+mn-lt"/>
              </a:rPr>
              <a:t>Hybridity is not aligned with the interp’-uninterp’ </a:t>
            </a:r>
            <a:br>
              <a:rPr lang="en-US" sz="2000">
                <a:latin typeface="+mn-lt"/>
              </a:rPr>
            </a:br>
            <a:r>
              <a:rPr lang="en-US" sz="2000">
                <a:latin typeface="+mn-lt"/>
              </a:rPr>
              <a:t>distinction in minimalist syntax; it is about </a:t>
            </a:r>
            <a:br>
              <a:rPr lang="en-US" sz="2000">
                <a:latin typeface="+mn-lt"/>
              </a:rPr>
            </a:br>
            <a:r>
              <a:rPr lang="en-US" sz="2000">
                <a:latin typeface="+mn-lt"/>
              </a:rPr>
              <a:t>ontologically distinct layers of lexical information. </a:t>
            </a:r>
            <a:br>
              <a:rPr lang="en-US" sz="2000">
                <a:latin typeface="+mn-lt"/>
              </a:rPr>
            </a:br>
            <a:r>
              <a:rPr lang="en-US" sz="2000">
                <a:latin typeface="+mn-lt"/>
              </a:rPr>
              <a:t>A useful formalism has been developed within HPSG.</a:t>
            </a:r>
            <a:br>
              <a:rPr lang="en-US" sz="2000">
                <a:latin typeface="+mn-lt"/>
              </a:rPr>
            </a:br>
            <a:r>
              <a:rPr lang="en-US" sz="2000">
                <a:latin typeface="+mn-lt"/>
              </a:rPr>
              <a:t>							   </a:t>
            </a:r>
            <a:r>
              <a:rPr lang="en-US" sz="1800">
                <a:solidFill>
                  <a:schemeClr val="bg2">
                    <a:lumMod val="75000"/>
                  </a:schemeClr>
                </a:solidFill>
                <a:latin typeface="+mn-lt"/>
              </a:rPr>
              <a:t>*(Wechsler &amp; Zlatić 2003, Corbett 2006, 2015, 2023)</a:t>
            </a:r>
            <a:endParaRPr lang="en-IL" sz="1800" b="1" dirty="0">
              <a:solidFill>
                <a:schemeClr val="bg2">
                  <a:lumMod val="75000"/>
                </a:schemeClr>
              </a:solidFill>
              <a:latin typeface="+mn-lt"/>
            </a:endParaRPr>
          </a:p>
        </p:txBody>
      </p:sp>
      <p:sp>
        <p:nvSpPr>
          <p:cNvPr id="7" name="Slide Number Placeholder 6">
            <a:extLst>
              <a:ext uri="{FF2B5EF4-FFF2-40B4-BE49-F238E27FC236}">
                <a16:creationId xmlns:a16="http://schemas.microsoft.com/office/drawing/2014/main" id="{1A79C7B5-E592-C594-7E42-1776007D8EE2}"/>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5E079102-D8BA-73C2-CE3D-EB54B3C4357C}"/>
              </a:ext>
            </a:extLst>
          </p:cNvPr>
          <p:cNvGraphicFramePr>
            <a:graphicFrameLocks noGrp="1"/>
          </p:cNvGraphicFramePr>
          <p:nvPr>
            <p:extLst>
              <p:ext uri="{D42A27DB-BD31-4B8C-83A1-F6EECF244321}">
                <p14:modId xmlns:p14="http://schemas.microsoft.com/office/powerpoint/2010/main" val="1587934203"/>
              </p:ext>
            </p:extLst>
          </p:nvPr>
        </p:nvGraphicFramePr>
        <p:xfrm>
          <a:off x="6912692" y="4914265"/>
          <a:ext cx="4909981" cy="1483360"/>
        </p:xfrm>
        <a:graphic>
          <a:graphicData uri="http://schemas.openxmlformats.org/drawingml/2006/table">
            <a:tbl>
              <a:tblPr firstRow="1" bandRow="1">
                <a:tableStyleId>{5C22544A-7EE6-4342-B048-85BDC9FD1C3A}</a:tableStyleId>
              </a:tblPr>
              <a:tblGrid>
                <a:gridCol w="1398791">
                  <a:extLst>
                    <a:ext uri="{9D8B030D-6E8A-4147-A177-3AD203B41FA5}">
                      <a16:colId xmlns:a16="http://schemas.microsoft.com/office/drawing/2014/main" val="3669155505"/>
                    </a:ext>
                  </a:extLst>
                </a:gridCol>
                <a:gridCol w="1824522">
                  <a:extLst>
                    <a:ext uri="{9D8B030D-6E8A-4147-A177-3AD203B41FA5}">
                      <a16:colId xmlns:a16="http://schemas.microsoft.com/office/drawing/2014/main" val="4216152196"/>
                    </a:ext>
                  </a:extLst>
                </a:gridCol>
                <a:gridCol w="1686668">
                  <a:extLst>
                    <a:ext uri="{9D8B030D-6E8A-4147-A177-3AD203B41FA5}">
                      <a16:colId xmlns:a16="http://schemas.microsoft.com/office/drawing/2014/main" val="445248452"/>
                    </a:ext>
                  </a:extLst>
                </a:gridCol>
              </a:tblGrid>
              <a:tr h="370840">
                <a:tc>
                  <a:txBody>
                    <a:bodyPr/>
                    <a:lstStyle/>
                    <a:p>
                      <a:endParaRPr lang="en-IL"/>
                    </a:p>
                  </a:txBody>
                  <a:tcPr/>
                </a:tc>
                <a:tc>
                  <a:txBody>
                    <a:bodyPr/>
                    <a:lstStyle/>
                    <a:p>
                      <a:r>
                        <a:rPr lang="en-US"/>
                        <a:t>Grammatical</a:t>
                      </a:r>
                      <a:endParaRPr lang="en-IL"/>
                    </a:p>
                  </a:txBody>
                  <a:tcPr/>
                </a:tc>
                <a:tc>
                  <a:txBody>
                    <a:bodyPr/>
                    <a:lstStyle/>
                    <a:p>
                      <a:r>
                        <a:rPr lang="en-US"/>
                        <a:t>Notional</a:t>
                      </a:r>
                      <a:endParaRPr lang="en-IL"/>
                    </a:p>
                  </a:txBody>
                  <a:tcPr/>
                </a:tc>
                <a:extLst>
                  <a:ext uri="{0D108BD9-81ED-4DB2-BD59-A6C34878D82A}">
                    <a16:rowId xmlns:a16="http://schemas.microsoft.com/office/drawing/2014/main" val="2107159495"/>
                  </a:ext>
                </a:extLst>
              </a:tr>
              <a:tr h="370840">
                <a:tc>
                  <a:txBody>
                    <a:bodyPr/>
                    <a:lstStyle/>
                    <a:p>
                      <a:r>
                        <a:rPr lang="en-US"/>
                        <a:t>Number</a:t>
                      </a:r>
                      <a:endParaRPr lang="en-IL"/>
                    </a:p>
                  </a:txBody>
                  <a:tcPr/>
                </a:tc>
                <a:tc>
                  <a:txBody>
                    <a:bodyPr/>
                    <a:lstStyle/>
                    <a:p>
                      <a:r>
                        <a:rPr lang="en-US" sz="1600"/>
                        <a:t>CONCORD</a:t>
                      </a:r>
                      <a:r>
                        <a:rPr lang="en-US" sz="1800"/>
                        <a:t>: </a:t>
                      </a:r>
                      <a:r>
                        <a:rPr lang="en-US" sz="1800" i="1"/>
                        <a:t>sg/pl</a:t>
                      </a:r>
                      <a:endParaRPr lang="en-IL" i="1"/>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INDEX</a:t>
                      </a:r>
                      <a:r>
                        <a:rPr lang="en-US" sz="1800"/>
                        <a:t>: </a:t>
                      </a:r>
                      <a:r>
                        <a:rPr lang="en-US" sz="1800" i="1"/>
                        <a:t>sg/pl</a:t>
                      </a:r>
                      <a:endParaRPr lang="en-IL" i="1"/>
                    </a:p>
                  </a:txBody>
                  <a:tcPr/>
                </a:tc>
                <a:extLst>
                  <a:ext uri="{0D108BD9-81ED-4DB2-BD59-A6C34878D82A}">
                    <a16:rowId xmlns:a16="http://schemas.microsoft.com/office/drawing/2014/main" val="1719466253"/>
                  </a:ext>
                </a:extLst>
              </a:tr>
              <a:tr h="370840">
                <a:tc>
                  <a:txBody>
                    <a:bodyPr/>
                    <a:lstStyle/>
                    <a:p>
                      <a:r>
                        <a:rPr lang="en-US"/>
                        <a:t>Gender</a:t>
                      </a:r>
                      <a:endParaRPr lang="en-IL"/>
                    </a:p>
                  </a:txBody>
                  <a:tcPr/>
                </a:tc>
                <a:tc>
                  <a:txBody>
                    <a:bodyPr/>
                    <a:lstStyle/>
                    <a:p>
                      <a:r>
                        <a:rPr lang="en-US" sz="1600"/>
                        <a:t>CONCORD</a:t>
                      </a:r>
                      <a:r>
                        <a:rPr lang="en-US" sz="1800"/>
                        <a:t>: </a:t>
                      </a:r>
                      <a:r>
                        <a:rPr lang="en-US" sz="1800" i="1"/>
                        <a:t>f/m</a:t>
                      </a:r>
                      <a:endParaRPr lang="en-IL" i="1"/>
                    </a:p>
                  </a:txBody>
                  <a:tcPr/>
                </a:tc>
                <a:tc>
                  <a:txBody>
                    <a:bodyPr/>
                    <a:lstStyle/>
                    <a:p>
                      <a:r>
                        <a:rPr lang="en-US" sz="1600"/>
                        <a:t>INDEX</a:t>
                      </a:r>
                      <a:r>
                        <a:rPr lang="en-US" sz="1800"/>
                        <a:t>: </a:t>
                      </a:r>
                      <a:r>
                        <a:rPr lang="en-US" sz="1800" i="1"/>
                        <a:t>f/m</a:t>
                      </a:r>
                      <a:endParaRPr lang="en-IL" sz="1800"/>
                    </a:p>
                  </a:txBody>
                  <a:tcPr/>
                </a:tc>
                <a:extLst>
                  <a:ext uri="{0D108BD9-81ED-4DB2-BD59-A6C34878D82A}">
                    <a16:rowId xmlns:a16="http://schemas.microsoft.com/office/drawing/2014/main" val="3644188806"/>
                  </a:ext>
                </a:extLst>
              </a:tr>
              <a:tr h="370840">
                <a:tc>
                  <a:txBody>
                    <a:bodyPr/>
                    <a:lstStyle/>
                    <a:p>
                      <a:r>
                        <a:rPr lang="en-US"/>
                        <a:t>Person</a:t>
                      </a:r>
                      <a:endParaRPr lang="en-IL"/>
                    </a:p>
                  </a:txBody>
                  <a:tcPr/>
                </a:tc>
                <a:tc>
                  <a:txBody>
                    <a:bodyPr/>
                    <a:lstStyle/>
                    <a:p>
                      <a:r>
                        <a:rPr lang="en-US" sz="1600"/>
                        <a:t>INDEX:</a:t>
                      </a:r>
                      <a:r>
                        <a:rPr lang="en-US"/>
                        <a:t> </a:t>
                      </a:r>
                      <a:r>
                        <a:rPr lang="en-US" i="1"/>
                        <a:t>1/2/3</a:t>
                      </a:r>
                      <a:endParaRPr lang="en-IL" i="1"/>
                    </a:p>
                  </a:txBody>
                  <a:tcPr/>
                </a:tc>
                <a:tc>
                  <a:txBody>
                    <a:bodyPr/>
                    <a:lstStyle/>
                    <a:p>
                      <a:r>
                        <a:rPr lang="en-US" sz="1600"/>
                        <a:t>C-INDICES:</a:t>
                      </a:r>
                      <a:r>
                        <a:rPr lang="en-US"/>
                        <a:t> </a:t>
                      </a:r>
                      <a:r>
                        <a:rPr lang="en-US" sz="1600" i="1"/>
                        <a:t>AU/AD</a:t>
                      </a:r>
                      <a:endParaRPr lang="en-IL" i="1"/>
                    </a:p>
                  </a:txBody>
                  <a:tcPr/>
                </a:tc>
                <a:extLst>
                  <a:ext uri="{0D108BD9-81ED-4DB2-BD59-A6C34878D82A}">
                    <a16:rowId xmlns:a16="http://schemas.microsoft.com/office/drawing/2014/main" val="1404422472"/>
                  </a:ext>
                </a:extLst>
              </a:tr>
            </a:tbl>
          </a:graphicData>
        </a:graphic>
      </p:graphicFrame>
      <p:sp>
        <p:nvSpPr>
          <p:cNvPr id="10" name="Arrow: Right 9">
            <a:extLst>
              <a:ext uri="{FF2B5EF4-FFF2-40B4-BE49-F238E27FC236}">
                <a16:creationId xmlns:a16="http://schemas.microsoft.com/office/drawing/2014/main" id="{92EE12CC-407C-E4F1-7702-99FBFA18DAB6}"/>
              </a:ext>
            </a:extLst>
          </p:cNvPr>
          <p:cNvSpPr/>
          <p:nvPr/>
        </p:nvSpPr>
        <p:spPr>
          <a:xfrm>
            <a:off x="6096000" y="5524500"/>
            <a:ext cx="381000" cy="838200"/>
          </a:xfrm>
          <a:prstGeom prst="rightArrow">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3766744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85C6F-48B3-6964-2435-6E372BE82CA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F6A3161-45E9-AD76-F459-D39F5C67D49B}"/>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Person hybrids: Imposters</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F968D039-F9B0-75E8-A19A-BA45105A68CC}"/>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a:latin typeface="+mn-lt"/>
              </a:rPr>
              <a:t>Imposters entered the syntactic literature with Collins &amp; Postal’s (2012) seminal study of English and Collins’ (2014) crosslinguistic survey. </a:t>
            </a:r>
            <a:br>
              <a:rPr lang="en-US" sz="2000">
                <a:latin typeface="+mn-lt"/>
              </a:rPr>
            </a:br>
            <a:br>
              <a:rPr lang="en-US" sz="2000">
                <a:latin typeface="+mn-lt"/>
              </a:rPr>
            </a:br>
            <a:r>
              <a:rPr lang="en-US" sz="2000">
                <a:latin typeface="+mn-lt"/>
              </a:rPr>
              <a:t>49. </a:t>
            </a:r>
            <a:r>
              <a:rPr lang="en-IL" sz="2000">
                <a:latin typeface="+mn-lt"/>
              </a:rPr>
              <a:t>a.</a:t>
            </a:r>
            <a:r>
              <a:rPr lang="en-US" sz="2000">
                <a:latin typeface="+mn-lt"/>
              </a:rPr>
              <a:t> </a:t>
            </a:r>
            <a:r>
              <a:rPr lang="en-IL" sz="2000">
                <a:solidFill>
                  <a:srgbClr val="FF0000"/>
                </a:solidFill>
                <a:latin typeface="+mn-lt"/>
              </a:rPr>
              <a:t>This reporter </a:t>
            </a:r>
            <a:r>
              <a:rPr lang="en-IL" sz="2000">
                <a:latin typeface="+mn-lt"/>
              </a:rPr>
              <a:t>is/*am signing off from Madrid, Spain.	</a:t>
            </a:r>
            <a:br>
              <a:rPr lang="en-US" sz="2000">
                <a:latin typeface="+mn-lt"/>
              </a:rPr>
            </a:br>
            <a:r>
              <a:rPr lang="en-US" sz="2000">
                <a:latin typeface="+mn-lt"/>
              </a:rPr>
              <a:t>       </a:t>
            </a:r>
            <a:r>
              <a:rPr lang="en-IL" sz="2000">
                <a:latin typeface="+mn-lt"/>
              </a:rPr>
              <a:t>b.</a:t>
            </a:r>
            <a:r>
              <a:rPr lang="en-US" sz="2000">
                <a:latin typeface="+mn-lt"/>
              </a:rPr>
              <a:t> </a:t>
            </a:r>
            <a:r>
              <a:rPr lang="en-IL" sz="2000">
                <a:latin typeface="+mn-lt"/>
              </a:rPr>
              <a:t>Therefore, </a:t>
            </a:r>
            <a:r>
              <a:rPr lang="en-IL" sz="2000">
                <a:solidFill>
                  <a:srgbClr val="FF0000"/>
                </a:solidFill>
                <a:latin typeface="+mn-lt"/>
              </a:rPr>
              <a:t>the undersigned </a:t>
            </a:r>
            <a:r>
              <a:rPr lang="en-IL" sz="2000">
                <a:latin typeface="+mn-lt"/>
              </a:rPr>
              <a:t>bind ourselves unto Joseph McCarl in sum</a:t>
            </a:r>
            <a:r>
              <a:rPr lang="en-US" sz="2000">
                <a:latin typeface="+mn-lt"/>
              </a:rPr>
              <a:t> </a:t>
            </a:r>
            <a:r>
              <a:rPr lang="en-IL" sz="2000">
                <a:latin typeface="+mn-lt"/>
              </a:rPr>
              <a:t>of $400.00...	</a:t>
            </a:r>
            <a:br>
              <a:rPr lang="en-IL" sz="2000">
                <a:latin typeface="+mn-lt"/>
              </a:rPr>
            </a:br>
            <a:r>
              <a:rPr lang="en-US" sz="2000">
                <a:latin typeface="+mn-lt"/>
              </a:rPr>
              <a:t>       </a:t>
            </a:r>
            <a:r>
              <a:rPr lang="en-IL" sz="2000">
                <a:latin typeface="+mn-lt"/>
              </a:rPr>
              <a:t>c.</a:t>
            </a:r>
            <a:r>
              <a:rPr lang="en-US" sz="2000">
                <a:latin typeface="+mn-lt"/>
              </a:rPr>
              <a:t> </a:t>
            </a:r>
            <a:r>
              <a:rPr lang="en-IL" sz="2000">
                <a:solidFill>
                  <a:srgbClr val="FF0000"/>
                </a:solidFill>
                <a:latin typeface="+mn-lt"/>
              </a:rPr>
              <a:t>Daddy</a:t>
            </a:r>
            <a:r>
              <a:rPr lang="en-IL" sz="2000">
                <a:latin typeface="+mn-lt"/>
              </a:rPr>
              <a:t> is enjoying himself/*myself.		</a:t>
            </a:r>
            <a:br>
              <a:rPr lang="en-IL" sz="2000">
                <a:latin typeface="+mn-lt"/>
              </a:rPr>
            </a:br>
            <a:r>
              <a:rPr lang="en-US" sz="2000">
                <a:latin typeface="+mn-lt"/>
              </a:rPr>
              <a:t>       </a:t>
            </a:r>
            <a:r>
              <a:rPr lang="en-IL" sz="2000">
                <a:latin typeface="+mn-lt"/>
              </a:rPr>
              <a:t>d.</a:t>
            </a:r>
            <a:r>
              <a:rPr lang="en-US" sz="2000">
                <a:latin typeface="+mn-lt"/>
              </a:rPr>
              <a:t> </a:t>
            </a:r>
            <a:r>
              <a:rPr lang="en-IL" sz="2000">
                <a:solidFill>
                  <a:srgbClr val="FF0000"/>
                </a:solidFill>
                <a:latin typeface="+mn-lt"/>
              </a:rPr>
              <a:t>Daddy</a:t>
            </a:r>
            <a:r>
              <a:rPr lang="en-IL" sz="2000">
                <a:latin typeface="+mn-lt"/>
              </a:rPr>
              <a:t> and Mommy will behave ourselves in the Bahamas.</a:t>
            </a:r>
            <a:r>
              <a:rPr lang="en-US" sz="2000">
                <a:latin typeface="+mn-lt"/>
              </a:rPr>
              <a:t>	  </a:t>
            </a:r>
            <a:br>
              <a:rPr lang="en-IL" sz="2000">
                <a:latin typeface="+mn-lt"/>
              </a:rPr>
            </a:br>
            <a:r>
              <a:rPr lang="en-US" sz="2000">
                <a:latin typeface="+mn-lt"/>
              </a:rPr>
              <a:t> </a:t>
            </a:r>
            <a:br>
              <a:rPr lang="en-IL" sz="2000">
                <a:latin typeface="+mn-lt"/>
              </a:rPr>
            </a:br>
            <a:r>
              <a:rPr lang="en-US" sz="2000">
                <a:latin typeface="+mn-lt"/>
              </a:rPr>
              <a:t>Crucially, the notion of </a:t>
            </a:r>
            <a:r>
              <a:rPr lang="en-US" sz="2000" i="1">
                <a:latin typeface="+mn-lt"/>
              </a:rPr>
              <a:t>imposter</a:t>
            </a:r>
            <a:r>
              <a:rPr lang="en-US" sz="2000">
                <a:latin typeface="+mn-lt"/>
              </a:rPr>
              <a:t> is independent of agreement. Sometimes, the notional [person] affects (1</a:t>
            </a:r>
            <a:r>
              <a:rPr lang="en-US" sz="2000" baseline="30000">
                <a:latin typeface="+mn-lt"/>
              </a:rPr>
              <a:t>st</a:t>
            </a:r>
            <a:r>
              <a:rPr lang="en-US" sz="2000">
                <a:latin typeface="+mn-lt"/>
              </a:rPr>
              <a:t> or 2</a:t>
            </a:r>
            <a:r>
              <a:rPr lang="en-US" sz="2000" baseline="30000">
                <a:latin typeface="+mn-lt"/>
              </a:rPr>
              <a:t>nd</a:t>
            </a:r>
            <a:r>
              <a:rPr lang="en-US" sz="2000">
                <a:latin typeface="+mn-lt"/>
              </a:rPr>
              <a:t>) </a:t>
            </a:r>
            <a:r>
              <a:rPr lang="en-US" sz="2000">
                <a:latin typeface="+mn-lt"/>
                <a:sym typeface="Symbol" panose="05050102010706020507" pitchFamily="18" charset="2"/>
              </a:rPr>
              <a:t>-agreement, as English plural imposters do for most speakers, (49b,d). Sometimes it doesn’t: for most English speakers, singular imposters don’t trigger 1</a:t>
            </a:r>
            <a:r>
              <a:rPr lang="en-US" sz="2000" baseline="30000">
                <a:latin typeface="+mn-lt"/>
                <a:sym typeface="Symbol" panose="05050102010706020507" pitchFamily="18" charset="2"/>
              </a:rPr>
              <a:t>st</a:t>
            </a:r>
            <a:r>
              <a:rPr lang="en-US" sz="2000">
                <a:latin typeface="+mn-lt"/>
                <a:sym typeface="Symbol" panose="05050102010706020507" pitchFamily="18" charset="2"/>
              </a:rPr>
              <a:t> person agreement (49a,c). In other languages the picture shows much variation, both across speakers and across imposter nouns. </a:t>
            </a:r>
            <a:br>
              <a:rPr lang="en-US" sz="2000">
                <a:latin typeface="+mn-lt"/>
                <a:sym typeface="Symbol" panose="05050102010706020507" pitchFamily="18" charset="2"/>
              </a:rPr>
            </a:br>
            <a:br>
              <a:rPr lang="en-US" sz="2000">
                <a:latin typeface="+mn-lt"/>
                <a:sym typeface="Symbol" panose="05050102010706020507" pitchFamily="18" charset="2"/>
              </a:rPr>
            </a:br>
            <a:r>
              <a:rPr lang="en-US" sz="2000" u="sng">
                <a:latin typeface="+mn-lt"/>
                <a:sym typeface="Symbol" panose="05050102010706020507" pitchFamily="18" charset="2"/>
              </a:rPr>
              <a:t>C&amp;P</a:t>
            </a:r>
            <a:r>
              <a:rPr lang="en-US" sz="2000">
                <a:latin typeface="+mn-lt"/>
                <a:sym typeface="Symbol" panose="05050102010706020507" pitchFamily="18" charset="2"/>
              </a:rPr>
              <a:t>: Lexical NP imposters contain a silent indexical pronoun. But are there </a:t>
            </a:r>
            <a:r>
              <a:rPr lang="en-US" sz="2000" b="1">
                <a:latin typeface="+mn-lt"/>
                <a:sym typeface="Symbol" panose="05050102010706020507" pitchFamily="18" charset="2"/>
              </a:rPr>
              <a:t>pronominal imposters</a:t>
            </a:r>
            <a:r>
              <a:rPr lang="en-US" sz="2000">
                <a:latin typeface="+mn-lt"/>
                <a:sym typeface="Symbol" panose="05050102010706020507" pitchFamily="18" charset="2"/>
              </a:rPr>
              <a:t>?</a:t>
            </a:r>
            <a:endParaRPr lang="en-IL" sz="2000" dirty="0">
              <a:latin typeface="+mn-lt"/>
            </a:endParaRPr>
          </a:p>
        </p:txBody>
      </p:sp>
      <p:sp>
        <p:nvSpPr>
          <p:cNvPr id="7" name="Slide Number Placeholder 6">
            <a:extLst>
              <a:ext uri="{FF2B5EF4-FFF2-40B4-BE49-F238E27FC236}">
                <a16:creationId xmlns:a16="http://schemas.microsoft.com/office/drawing/2014/main" id="{6AA12907-82E5-6CB5-6666-5E7FB0FA72D5}"/>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5686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81C48-B980-CAAE-75A9-63DBEE84AD2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C8FBC08-D099-F8C2-CC9B-0C029180FBDE}"/>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Pronominal imposters</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F32E8B1A-2771-F5C8-B946-4452542A76B1}"/>
              </a:ext>
            </a:extLst>
          </p:cNvPr>
          <p:cNvSpPr>
            <a:spLocks noGrp="1"/>
          </p:cNvSpPr>
          <p:nvPr>
            <p:ph type="title"/>
          </p:nvPr>
        </p:nvSpPr>
        <p:spPr>
          <a:xfrm>
            <a:off x="183572" y="1068709"/>
            <a:ext cx="11649839" cy="5789291"/>
          </a:xfrm>
        </p:spPr>
        <p:txBody>
          <a:bodyPr anchor="t" anchorCtr="0">
            <a:noAutofit/>
          </a:bodyPr>
          <a:lstStyle/>
          <a:p>
            <a:pPr>
              <a:lnSpc>
                <a:spcPts val="3000"/>
              </a:lnSpc>
            </a:pPr>
            <a:r>
              <a:rPr lang="en-US" sz="2000" dirty="0">
                <a:latin typeface="+mn-lt"/>
              </a:rPr>
              <a:t>Two natural candidates: “nurse </a:t>
            </a:r>
            <a:r>
              <a:rPr lang="en-US" sz="2000" i="1" dirty="0">
                <a:latin typeface="+mn-lt"/>
              </a:rPr>
              <a:t>we</a:t>
            </a:r>
            <a:r>
              <a:rPr lang="en-US" sz="2000" dirty="0">
                <a:latin typeface="+mn-lt"/>
              </a:rPr>
              <a:t>” (50a) (referring exclusively to the addressee) and 3</a:t>
            </a:r>
            <a:r>
              <a:rPr lang="en-US" sz="2000" baseline="30000" dirty="0">
                <a:latin typeface="+mn-lt"/>
              </a:rPr>
              <a:t>rd</a:t>
            </a:r>
            <a:r>
              <a:rPr lang="en-US" sz="2000" dirty="0">
                <a:latin typeface="+mn-lt"/>
              </a:rPr>
              <a:t> person pronouns anteceded by imposters (50b) (where </a:t>
            </a:r>
            <a:r>
              <a:rPr lang="en-US" sz="2000" i="1" dirty="0">
                <a:latin typeface="+mn-lt"/>
              </a:rPr>
              <a:t>Daddy</a:t>
            </a:r>
            <a:r>
              <a:rPr lang="en-US" sz="2000" dirty="0">
                <a:latin typeface="+mn-lt"/>
              </a:rPr>
              <a:t> refers to the speaker). </a:t>
            </a:r>
            <a:br>
              <a:rPr lang="en-US" sz="2000" dirty="0">
                <a:latin typeface="+mn-lt"/>
              </a:rPr>
            </a:br>
            <a:br>
              <a:rPr lang="en-IL" sz="2000" dirty="0">
                <a:latin typeface="+mn-lt"/>
              </a:rPr>
            </a:br>
            <a:r>
              <a:rPr lang="en-US" sz="2000" dirty="0">
                <a:latin typeface="+mn-lt"/>
              </a:rPr>
              <a:t>(50)</a:t>
            </a:r>
            <a:r>
              <a:rPr lang="en-IL" sz="2000" dirty="0">
                <a:latin typeface="+mn-lt"/>
              </a:rPr>
              <a:t> a. Are </a:t>
            </a:r>
            <a:r>
              <a:rPr lang="en-IL" sz="2000" dirty="0">
                <a:solidFill>
                  <a:srgbClr val="FF0000"/>
                </a:solidFill>
                <a:latin typeface="+mn-lt"/>
              </a:rPr>
              <a:t>we </a:t>
            </a:r>
            <a:r>
              <a:rPr lang="en-IL" sz="2000" dirty="0">
                <a:latin typeface="+mn-lt"/>
              </a:rPr>
              <a:t>taking good care of ourselves today?	</a:t>
            </a:r>
            <a:r>
              <a:rPr lang="en-US" sz="2000" dirty="0">
                <a:latin typeface="+mn-lt"/>
              </a:rPr>
              <a:t>       b. </a:t>
            </a:r>
            <a:r>
              <a:rPr lang="en-US" sz="2000" dirty="0" err="1">
                <a:latin typeface="+mn-lt"/>
              </a:rPr>
              <a:t>Daddy</a:t>
            </a:r>
            <a:r>
              <a:rPr lang="en-US" sz="2000" baseline="-25000" dirty="0" err="1">
                <a:latin typeface="+mn-lt"/>
              </a:rPr>
              <a:t>i</a:t>
            </a:r>
            <a:r>
              <a:rPr lang="en-US" sz="2000" dirty="0">
                <a:latin typeface="+mn-lt"/>
              </a:rPr>
              <a:t> said that </a:t>
            </a:r>
            <a:r>
              <a:rPr lang="en-US" sz="2000" dirty="0">
                <a:solidFill>
                  <a:srgbClr val="FF0000"/>
                </a:solidFill>
                <a:latin typeface="+mn-lt"/>
              </a:rPr>
              <a:t>he</a:t>
            </a:r>
            <a:r>
              <a:rPr lang="en-US" sz="2000" baseline="-25000" dirty="0"/>
              <a:t>i</a:t>
            </a:r>
            <a:r>
              <a:rPr lang="en-US" sz="2000" dirty="0">
                <a:latin typeface="+mn-lt"/>
              </a:rPr>
              <a:t> needs to leave early.	</a:t>
            </a:r>
            <a:br>
              <a:rPr lang="en-US" sz="2000" dirty="0">
                <a:latin typeface="+mn-lt"/>
              </a:rPr>
            </a:br>
            <a:br>
              <a:rPr lang="en-US" sz="2000" dirty="0">
                <a:latin typeface="+mn-lt"/>
              </a:rPr>
            </a:br>
            <a:r>
              <a:rPr lang="en-US" sz="2000" dirty="0">
                <a:latin typeface="+mn-lt"/>
              </a:rPr>
              <a:t>                 </a:t>
            </a:r>
            <a:r>
              <a:rPr lang="en-US" sz="2000" i="1" dirty="0">
                <a:latin typeface="+mn-lt"/>
              </a:rPr>
              <a:t>We    </a:t>
            </a:r>
            <a:r>
              <a:rPr lang="en-US" sz="1800" dirty="0">
                <a:latin typeface="+mn-lt"/>
              </a:rPr>
              <a:t>PERSON</a:t>
            </a:r>
            <a:r>
              <a:rPr lang="en-US" sz="2000" dirty="0">
                <a:latin typeface="+mn-lt"/>
              </a:rPr>
              <a:t>       1</a:t>
            </a:r>
            <a:r>
              <a:rPr lang="en-US" sz="2000" i="1" dirty="0">
                <a:latin typeface="+mn-lt"/>
              </a:rPr>
              <a:t> 				         he 	  </a:t>
            </a:r>
            <a:r>
              <a:rPr lang="en-US" sz="1800" dirty="0">
                <a:latin typeface="+mn-lt"/>
              </a:rPr>
              <a:t>PERSON</a:t>
            </a:r>
            <a:r>
              <a:rPr lang="en-US" sz="2000" dirty="0">
                <a:latin typeface="+mn-lt"/>
              </a:rPr>
              <a:t>      3</a:t>
            </a:r>
            <a:br>
              <a:rPr lang="en-US" sz="2000" dirty="0">
                <a:latin typeface="+mn-lt"/>
              </a:rPr>
            </a:br>
            <a:r>
              <a:rPr lang="en-US" sz="2000" dirty="0">
                <a:latin typeface="+mn-lt"/>
              </a:rPr>
              <a:t>	           </a:t>
            </a:r>
            <a:r>
              <a:rPr lang="en-US" sz="1800" dirty="0">
                <a:latin typeface="+mn-lt"/>
              </a:rPr>
              <a:t>C-INDICES    </a:t>
            </a:r>
            <a:r>
              <a:rPr lang="en-US" sz="2000" dirty="0">
                <a:latin typeface="+mn-lt"/>
              </a:rPr>
              <a:t>2					  </a:t>
            </a:r>
            <a:r>
              <a:rPr lang="en-US" sz="1800" dirty="0">
                <a:latin typeface="+mn-lt"/>
              </a:rPr>
              <a:t>C-INDICES   </a:t>
            </a:r>
            <a:r>
              <a:rPr lang="en-US" sz="2000" dirty="0">
                <a:latin typeface="+mn-lt"/>
              </a:rPr>
              <a:t>1</a:t>
            </a:r>
            <a:br>
              <a:rPr lang="en-US" sz="2000" dirty="0">
                <a:latin typeface="+mn-lt"/>
              </a:rPr>
            </a:br>
            <a:br>
              <a:rPr lang="en-US" sz="2000" dirty="0">
                <a:latin typeface="+mn-lt"/>
              </a:rPr>
            </a:br>
            <a:r>
              <a:rPr lang="en-US" sz="2000" b="1" dirty="0">
                <a:latin typeface="+mn-lt"/>
              </a:rPr>
              <a:t>C&amp;P</a:t>
            </a:r>
            <a:r>
              <a:rPr lang="en-US" sz="2000" dirty="0">
                <a:latin typeface="+mn-lt"/>
              </a:rPr>
              <a:t>: “There is no reason to postulate that </a:t>
            </a:r>
            <a:r>
              <a:rPr lang="en-US" sz="2000" i="1" dirty="0">
                <a:latin typeface="+mn-lt"/>
              </a:rPr>
              <a:t>he</a:t>
            </a:r>
            <a:r>
              <a:rPr lang="en-US" sz="2000" dirty="0">
                <a:latin typeface="+mn-lt"/>
              </a:rPr>
              <a:t> in [50b] has the complex internal structure of </a:t>
            </a:r>
            <a:r>
              <a:rPr lang="en-US" sz="2000" dirty="0" err="1">
                <a:latin typeface="+mn-lt"/>
              </a:rPr>
              <a:t>nonpronominal</a:t>
            </a:r>
            <a:r>
              <a:rPr lang="en-US" sz="2000" dirty="0">
                <a:latin typeface="+mn-lt"/>
              </a:rPr>
              <a:t> imposter DPs… such examples raise the question of whether any pronouns not having imposter antecedents are pronominal imposters.” (p. 217)</a:t>
            </a:r>
            <a:br>
              <a:rPr lang="en-US" sz="2000" dirty="0">
                <a:latin typeface="+mn-lt"/>
              </a:rPr>
            </a:br>
            <a:r>
              <a:rPr lang="en-US" sz="2000" b="1" dirty="0">
                <a:latin typeface="+mn-lt"/>
              </a:rPr>
              <a:t>Answer</a:t>
            </a:r>
            <a:r>
              <a:rPr lang="en-US" sz="2000" dirty="0">
                <a:latin typeface="+mn-lt"/>
              </a:rPr>
              <a:t>: Yes, “nurse-</a:t>
            </a:r>
            <a:r>
              <a:rPr lang="en-US" sz="2000" i="1" dirty="0">
                <a:latin typeface="+mn-lt"/>
              </a:rPr>
              <a:t>we</a:t>
            </a:r>
            <a:r>
              <a:rPr lang="en-US" sz="2000" dirty="0">
                <a:latin typeface="+mn-lt"/>
              </a:rPr>
              <a:t>” is one type, and the indexical </a:t>
            </a:r>
            <a:r>
              <a:rPr lang="en-US" sz="2000" i="1" dirty="0">
                <a:latin typeface="+mn-lt"/>
              </a:rPr>
              <a:t>pro </a:t>
            </a:r>
            <a:r>
              <a:rPr lang="en-US" sz="2000" dirty="0">
                <a:latin typeface="+mn-lt"/>
              </a:rPr>
              <a:t>in [</a:t>
            </a:r>
            <a:r>
              <a:rPr lang="en-US" sz="2000" dirty="0" err="1">
                <a:latin typeface="+mn-lt"/>
              </a:rPr>
              <a:t>Spec,MoodP</a:t>
            </a:r>
            <a:r>
              <a:rPr lang="en-US" sz="2000" dirty="0">
                <a:latin typeface="+mn-lt"/>
              </a:rPr>
              <a:t>] in attitude OC is another type, of a pronominal imposter without an imposter antecedent!</a:t>
            </a:r>
            <a:br>
              <a:rPr lang="en-IL" sz="2000" dirty="0">
                <a:latin typeface="+mn-lt"/>
              </a:rPr>
            </a:br>
            <a:br>
              <a:rPr lang="en-US" sz="2000" dirty="0">
                <a:latin typeface="+mn-lt"/>
              </a:rPr>
            </a:br>
            <a:r>
              <a:rPr lang="en-US" sz="2000" dirty="0">
                <a:latin typeface="+mn-lt"/>
              </a:rPr>
              <a:t>51. </a:t>
            </a:r>
            <a:r>
              <a:rPr lang="en-US" sz="2000" i="1" dirty="0">
                <a:latin typeface="+mn-lt"/>
              </a:rPr>
              <a:t>Bill promised </a:t>
            </a:r>
            <a:r>
              <a:rPr lang="en-US" sz="2000" dirty="0">
                <a:latin typeface="+mn-lt"/>
              </a:rPr>
              <a:t>[ </a:t>
            </a:r>
            <a:r>
              <a:rPr lang="en-US" sz="2000" i="1" dirty="0" err="1">
                <a:solidFill>
                  <a:srgbClr val="FF0000"/>
                </a:solidFill>
                <a:latin typeface="+mn-lt"/>
              </a:rPr>
              <a:t>pro</a:t>
            </a:r>
            <a:r>
              <a:rPr lang="en-US" sz="2000" baseline="-25000" dirty="0" err="1">
                <a:solidFill>
                  <a:srgbClr val="FF0000"/>
                </a:solidFill>
                <a:latin typeface="+mn-lt"/>
              </a:rPr>
              <a:t>AU</a:t>
            </a:r>
            <a:r>
              <a:rPr lang="en-US" sz="2000" dirty="0">
                <a:latin typeface="+mn-lt"/>
              </a:rPr>
              <a:t> [ </a:t>
            </a:r>
            <a:r>
              <a:rPr lang="en-US" sz="2000" dirty="0" err="1">
                <a:latin typeface="+mn-lt"/>
              </a:rPr>
              <a:t>Mood</a:t>
            </a:r>
            <a:r>
              <a:rPr lang="en-US" sz="2000" baseline="-25000" dirty="0" err="1">
                <a:latin typeface="+mn-lt"/>
              </a:rPr>
              <a:t>PROM</a:t>
            </a:r>
            <a:r>
              <a:rPr lang="en-US" sz="2000" dirty="0">
                <a:latin typeface="+mn-lt"/>
              </a:rPr>
              <a:t> [PRO </a:t>
            </a:r>
            <a:r>
              <a:rPr lang="en-US" sz="2000" i="1" dirty="0">
                <a:latin typeface="+mn-lt"/>
              </a:rPr>
              <a:t>to</a:t>
            </a:r>
            <a:r>
              <a:rPr lang="en-US" sz="2000" dirty="0">
                <a:latin typeface="+mn-lt"/>
              </a:rPr>
              <a:t> [</a:t>
            </a:r>
            <a:r>
              <a:rPr lang="en-US" sz="2000" strike="sngStrike" dirty="0">
                <a:latin typeface="+mn-lt"/>
              </a:rPr>
              <a:t>PRO</a:t>
            </a:r>
            <a:r>
              <a:rPr lang="en-US" sz="2000" dirty="0">
                <a:latin typeface="+mn-lt"/>
              </a:rPr>
              <a:t> </a:t>
            </a:r>
            <a:r>
              <a:rPr lang="en-US" sz="2000" i="1" dirty="0">
                <a:latin typeface="+mn-lt"/>
              </a:rPr>
              <a:t>leave early by himself</a:t>
            </a:r>
            <a:r>
              <a:rPr lang="en-US" sz="2000" dirty="0">
                <a:latin typeface="+mn-lt"/>
              </a:rPr>
              <a:t>]]]].</a:t>
            </a:r>
            <a:br>
              <a:rPr lang="en-IL" sz="2000" dirty="0">
                <a:latin typeface="+mn-lt"/>
              </a:rPr>
            </a:br>
            <a:r>
              <a:rPr lang="en-US" sz="2000" dirty="0">
                <a:latin typeface="+mn-lt"/>
              </a:rPr>
              <a:t>	</a:t>
            </a:r>
            <a:endParaRPr lang="en-IL" sz="2000" dirty="0">
              <a:latin typeface="+mn-lt"/>
            </a:endParaRPr>
          </a:p>
        </p:txBody>
      </p:sp>
      <p:sp>
        <p:nvSpPr>
          <p:cNvPr id="7" name="Slide Number Placeholder 6">
            <a:extLst>
              <a:ext uri="{FF2B5EF4-FFF2-40B4-BE49-F238E27FC236}">
                <a16:creationId xmlns:a16="http://schemas.microsoft.com/office/drawing/2014/main" id="{A50A7837-F4A0-3BD9-7E22-F4492C959A6A}"/>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4" name="Double Bracket 13">
            <a:extLst>
              <a:ext uri="{FF2B5EF4-FFF2-40B4-BE49-F238E27FC236}">
                <a16:creationId xmlns:a16="http://schemas.microsoft.com/office/drawing/2014/main" id="{4DC9BCDD-63B5-C8CF-2ECD-561AC2F8EB61}"/>
              </a:ext>
            </a:extLst>
          </p:cNvPr>
          <p:cNvSpPr/>
          <p:nvPr/>
        </p:nvSpPr>
        <p:spPr>
          <a:xfrm>
            <a:off x="1661533" y="3021551"/>
            <a:ext cx="1616926" cy="925552"/>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noFill/>
            </a:endParaRPr>
          </a:p>
        </p:txBody>
      </p:sp>
      <p:sp>
        <p:nvSpPr>
          <p:cNvPr id="15" name="Double Bracket 14">
            <a:extLst>
              <a:ext uri="{FF2B5EF4-FFF2-40B4-BE49-F238E27FC236}">
                <a16:creationId xmlns:a16="http://schemas.microsoft.com/office/drawing/2014/main" id="{AD5D9447-2254-196F-391E-D047A2C1930F}"/>
              </a:ext>
            </a:extLst>
          </p:cNvPr>
          <p:cNvSpPr/>
          <p:nvPr/>
        </p:nvSpPr>
        <p:spPr>
          <a:xfrm>
            <a:off x="7579113" y="2977375"/>
            <a:ext cx="1616926" cy="925552"/>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noFill/>
            </a:endParaRPr>
          </a:p>
        </p:txBody>
      </p:sp>
    </p:spTree>
    <p:extLst>
      <p:ext uri="{BB962C8B-B14F-4D97-AF65-F5344CB8AC3E}">
        <p14:creationId xmlns:p14="http://schemas.microsoft.com/office/powerpoint/2010/main" val="197657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2AECE-E68D-99C4-F5AA-5B68ECA48FB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DECF454-B108-658B-9475-0FAD11D80E51}"/>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A connection with Jussive subjects</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88ED32E3-F6A5-7013-60E5-6DB1C6DF1580}"/>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dirty="0">
                <a:latin typeface="+mn-lt"/>
              </a:rPr>
              <a:t>An important precursor of the CESA theory is Pak et al.’s (2008) treatment of Korean OC as embedded Jussive clauses (</a:t>
            </a:r>
            <a:r>
              <a:rPr lang="en-US" sz="2000" dirty="0" err="1">
                <a:latin typeface="+mn-lt"/>
              </a:rPr>
              <a:t>promissive</a:t>
            </a:r>
            <a:r>
              <a:rPr lang="en-US" sz="2000" dirty="0">
                <a:latin typeface="+mn-lt"/>
              </a:rPr>
              <a:t>, imperative, exhortative). </a:t>
            </a:r>
            <a:r>
              <a:rPr lang="en-US" sz="2000" dirty="0" err="1">
                <a:latin typeface="+mn-lt"/>
              </a:rPr>
              <a:t>Zanuttini’s</a:t>
            </a:r>
            <a:r>
              <a:rPr lang="en-US" sz="2000" dirty="0">
                <a:latin typeface="+mn-lt"/>
              </a:rPr>
              <a:t> (2008) work on imperatives emphasizes that the source of the notional </a:t>
            </a:r>
            <a:r>
              <a:rPr lang="en-US" sz="1800" dirty="0">
                <a:latin typeface="+mn-lt"/>
              </a:rPr>
              <a:t>ADDRESSEE</a:t>
            </a:r>
            <a:r>
              <a:rPr lang="en-US" sz="2000" dirty="0">
                <a:latin typeface="+mn-lt"/>
              </a:rPr>
              <a:t> is the Jussive head (our Mood head), not the surface subject.</a:t>
            </a:r>
            <a:br>
              <a:rPr lang="en-US" sz="2000" dirty="0">
                <a:latin typeface="+mn-lt"/>
              </a:rPr>
            </a:br>
            <a:r>
              <a:rPr lang="en-US" sz="2000" dirty="0">
                <a:latin typeface="+mn-lt"/>
              </a:rPr>
              <a:t> </a:t>
            </a:r>
            <a:br>
              <a:rPr lang="en-US" sz="2000" dirty="0">
                <a:latin typeface="+mn-lt"/>
              </a:rPr>
            </a:br>
            <a:r>
              <a:rPr lang="en-US" sz="2000" dirty="0">
                <a:latin typeface="+mn-lt"/>
              </a:rPr>
              <a:t>52. </a:t>
            </a:r>
            <a:r>
              <a:rPr lang="en-IL" sz="2000" dirty="0">
                <a:latin typeface="+mn-lt"/>
              </a:rPr>
              <a:t>a. </a:t>
            </a:r>
            <a:r>
              <a:rPr lang="en-IL" sz="2000" dirty="0">
                <a:solidFill>
                  <a:srgbClr val="FF0000"/>
                </a:solidFill>
                <a:latin typeface="+mn-lt"/>
              </a:rPr>
              <a:t>Dani</a:t>
            </a:r>
            <a:r>
              <a:rPr lang="en-IL" sz="2000" dirty="0">
                <a:latin typeface="+mn-lt"/>
              </a:rPr>
              <a:t> sit by the tree, </a:t>
            </a:r>
            <a:r>
              <a:rPr lang="en-IL" sz="2000" dirty="0">
                <a:solidFill>
                  <a:srgbClr val="FF0000"/>
                </a:solidFill>
                <a:latin typeface="+mn-lt"/>
              </a:rPr>
              <a:t>Gabriel</a:t>
            </a:r>
            <a:r>
              <a:rPr lang="en-IL" sz="2000" dirty="0">
                <a:latin typeface="+mn-lt"/>
              </a:rPr>
              <a:t> stand by the door!</a:t>
            </a:r>
            <a:br>
              <a:rPr lang="en-IL" sz="2000" dirty="0">
                <a:latin typeface="+mn-lt"/>
              </a:rPr>
            </a:br>
            <a:r>
              <a:rPr lang="en-US" sz="2000" dirty="0">
                <a:latin typeface="+mn-lt"/>
              </a:rPr>
              <a:t>      </a:t>
            </a:r>
            <a:r>
              <a:rPr lang="en-IL" sz="2000" dirty="0">
                <a:latin typeface="+mn-lt"/>
              </a:rPr>
              <a:t>b. </a:t>
            </a:r>
            <a:r>
              <a:rPr lang="en-IL" sz="2000" dirty="0">
                <a:solidFill>
                  <a:srgbClr val="FF0000"/>
                </a:solidFill>
                <a:latin typeface="+mn-lt"/>
              </a:rPr>
              <a:t>Passengers with tickets </a:t>
            </a:r>
            <a:r>
              <a:rPr lang="en-IL" sz="2000" dirty="0">
                <a:latin typeface="+mn-lt"/>
              </a:rPr>
              <a:t>go to their seats, </a:t>
            </a:r>
            <a:r>
              <a:rPr lang="en-IL" sz="2000" dirty="0">
                <a:solidFill>
                  <a:srgbClr val="FF0000"/>
                </a:solidFill>
                <a:latin typeface="+mn-lt"/>
              </a:rPr>
              <a:t>passengers without </a:t>
            </a:r>
            <a:r>
              <a:rPr lang="en-IL" sz="2000" dirty="0">
                <a:latin typeface="+mn-lt"/>
              </a:rPr>
              <a:t>be patient!	</a:t>
            </a:r>
            <a:r>
              <a:rPr lang="en-US" sz="2000" dirty="0">
                <a:latin typeface="+mn-lt"/>
              </a:rPr>
              <a:t>         </a:t>
            </a:r>
            <a:r>
              <a:rPr lang="en-US" sz="2000" dirty="0">
                <a:solidFill>
                  <a:srgbClr val="00B0F0"/>
                </a:solidFill>
                <a:latin typeface="+mn-lt"/>
              </a:rPr>
              <a:t>These are all</a:t>
            </a:r>
            <a:br>
              <a:rPr lang="en-IL" sz="2000" dirty="0">
                <a:latin typeface="+mn-lt"/>
              </a:rPr>
            </a:br>
            <a:r>
              <a:rPr lang="en-US" sz="2000" dirty="0">
                <a:latin typeface="+mn-lt"/>
              </a:rPr>
              <a:t>      </a:t>
            </a:r>
            <a:r>
              <a:rPr lang="en-IL" sz="2000" dirty="0">
                <a:latin typeface="+mn-lt"/>
              </a:rPr>
              <a:t>c.</a:t>
            </a:r>
            <a:r>
              <a:rPr lang="en-US" sz="2000" dirty="0">
                <a:latin typeface="+mn-lt"/>
              </a:rPr>
              <a:t> </a:t>
            </a:r>
            <a:r>
              <a:rPr lang="en-IL" sz="2000" dirty="0">
                <a:solidFill>
                  <a:srgbClr val="FF0000"/>
                </a:solidFill>
                <a:latin typeface="+mn-lt"/>
              </a:rPr>
              <a:t>Everyone</a:t>
            </a:r>
            <a:r>
              <a:rPr lang="en-IL" sz="2000" i="1" dirty="0">
                <a:latin typeface="+mn-lt"/>
              </a:rPr>
              <a:t> </a:t>
            </a:r>
            <a:r>
              <a:rPr lang="en-IL" sz="2000" dirty="0">
                <a:latin typeface="+mn-lt"/>
              </a:rPr>
              <a:t>raise your</a:t>
            </a:r>
            <a:r>
              <a:rPr lang="en-IL" sz="2000" i="1" dirty="0">
                <a:latin typeface="+mn-lt"/>
              </a:rPr>
              <a:t> </a:t>
            </a:r>
            <a:r>
              <a:rPr lang="en-IL" sz="2000" dirty="0">
                <a:latin typeface="+mn-lt"/>
              </a:rPr>
              <a:t>hand!	</a:t>
            </a:r>
            <a:r>
              <a:rPr lang="en-US" sz="2000" dirty="0">
                <a:latin typeface="+mn-lt"/>
              </a:rPr>
              <a:t>					         </a:t>
            </a:r>
            <a:r>
              <a:rPr lang="en-US" sz="2000" dirty="0">
                <a:solidFill>
                  <a:srgbClr val="00B0F0"/>
                </a:solidFill>
                <a:latin typeface="+mn-lt"/>
              </a:rPr>
              <a:t>Imposter subjects!</a:t>
            </a:r>
            <a:r>
              <a:rPr lang="en-US" sz="2000" dirty="0">
                <a:latin typeface="+mn-lt"/>
              </a:rPr>
              <a:t> 				</a:t>
            </a:r>
            <a:br>
              <a:rPr lang="en-IL" sz="2000" dirty="0">
                <a:latin typeface="+mn-lt"/>
              </a:rPr>
            </a:br>
            <a:r>
              <a:rPr lang="en-US" sz="2000" dirty="0">
                <a:latin typeface="+mn-lt"/>
              </a:rPr>
              <a:t>So, independently of OC:</a:t>
            </a:r>
            <a:br>
              <a:rPr lang="en-US" sz="2000" dirty="0">
                <a:latin typeface="+mn-lt"/>
              </a:rPr>
            </a:br>
            <a:r>
              <a:rPr lang="en-US" sz="2000" dirty="0">
                <a:latin typeface="+mn-lt"/>
                <a:sym typeface="Wingdings" panose="05000000000000000000" pitchFamily="2" charset="2"/>
              </a:rPr>
              <a:t> Mood heads can “impose” an indexical interpretation </a:t>
            </a:r>
            <a:br>
              <a:rPr lang="en-US" sz="2000" dirty="0">
                <a:latin typeface="+mn-lt"/>
                <a:sym typeface="Wingdings" panose="05000000000000000000" pitchFamily="2" charset="2"/>
              </a:rPr>
            </a:br>
            <a:r>
              <a:rPr lang="en-US" sz="2000" dirty="0">
                <a:latin typeface="+mn-lt"/>
                <a:sym typeface="Wingdings" panose="05000000000000000000" pitchFamily="2" charset="2"/>
              </a:rPr>
              <a:t>     on non-indexical subjects  imposters</a:t>
            </a:r>
            <a:br>
              <a:rPr lang="en-US" sz="2000" dirty="0">
                <a:latin typeface="+mn-lt"/>
                <a:sym typeface="Wingdings" panose="05000000000000000000" pitchFamily="2" charset="2"/>
              </a:rPr>
            </a:br>
            <a:r>
              <a:rPr lang="en-US" sz="2000" dirty="0">
                <a:latin typeface="+mn-lt"/>
                <a:sym typeface="Wingdings" panose="05000000000000000000" pitchFamily="2" charset="2"/>
              </a:rPr>
              <a:t> Pronouns can be imposters</a:t>
            </a:r>
            <a:br>
              <a:rPr lang="en-US" sz="2000" dirty="0">
                <a:latin typeface="+mn-lt"/>
                <a:sym typeface="Wingdings" panose="05000000000000000000" pitchFamily="2" charset="2"/>
              </a:rPr>
            </a:br>
            <a:r>
              <a:rPr lang="en-US" sz="2000" dirty="0">
                <a:latin typeface="+mn-lt"/>
                <a:sym typeface="Wingdings" panose="05000000000000000000" pitchFamily="2" charset="2"/>
              </a:rPr>
              <a:t> Pronouns can be (context-)shifted</a:t>
            </a:r>
            <a:br>
              <a:rPr lang="en-US" sz="2000" dirty="0">
                <a:latin typeface="+mn-lt"/>
                <a:sym typeface="Wingdings" panose="05000000000000000000" pitchFamily="2" charset="2"/>
              </a:rPr>
            </a:br>
            <a:r>
              <a:rPr lang="en-US" sz="2000" dirty="0">
                <a:latin typeface="+mn-lt"/>
                <a:sym typeface="Symbol" panose="05050102010706020507" pitchFamily="18" charset="2"/>
              </a:rPr>
              <a:t> </a:t>
            </a:r>
            <a:r>
              <a:rPr lang="en-US" sz="2000" i="1" dirty="0">
                <a:latin typeface="+mn-lt"/>
                <a:sym typeface="Symbol" panose="05050102010706020507" pitchFamily="18" charset="2"/>
              </a:rPr>
              <a:t>Shifted imposter pronouns </a:t>
            </a:r>
            <a:r>
              <a:rPr lang="en-US" sz="2000" dirty="0">
                <a:latin typeface="+mn-lt"/>
                <a:sym typeface="Symbol" panose="05050102010706020507" pitchFamily="18" charset="2"/>
              </a:rPr>
              <a:t>are a </a:t>
            </a:r>
            <a:br>
              <a:rPr lang="en-US" sz="2000" dirty="0">
                <a:latin typeface="+mn-lt"/>
                <a:sym typeface="Symbol" panose="05050102010706020507" pitchFamily="18" charset="2"/>
              </a:rPr>
            </a:br>
            <a:r>
              <a:rPr lang="en-US" sz="2000" dirty="0">
                <a:latin typeface="+mn-lt"/>
                <a:sym typeface="Symbol" panose="05050102010706020507" pitchFamily="18" charset="2"/>
              </a:rPr>
              <a:t>     combinatoric outcome </a:t>
            </a:r>
            <a:r>
              <a:rPr lang="en-US" sz="2000" dirty="0">
                <a:latin typeface="+mn-lt"/>
                <a:sym typeface="Wingdings" panose="05000000000000000000" pitchFamily="2" charset="2"/>
              </a:rPr>
              <a:t> </a:t>
            </a:r>
            <a:r>
              <a:rPr lang="en-US" sz="2000" i="1" dirty="0" err="1">
                <a:latin typeface="+mn-lt"/>
                <a:sym typeface="Wingdings" panose="05000000000000000000" pitchFamily="2" charset="2"/>
              </a:rPr>
              <a:t>pro</a:t>
            </a:r>
            <a:r>
              <a:rPr lang="en-US" sz="2000" baseline="-25000" dirty="0" err="1">
                <a:latin typeface="+mn-lt"/>
                <a:sym typeface="Wingdings" panose="05000000000000000000" pitchFamily="2" charset="2"/>
              </a:rPr>
              <a:t>AU</a:t>
            </a:r>
            <a:r>
              <a:rPr lang="en-US" sz="2000" baseline="-25000" dirty="0">
                <a:latin typeface="+mn-lt"/>
                <a:sym typeface="Wingdings" panose="05000000000000000000" pitchFamily="2" charset="2"/>
              </a:rPr>
              <a:t>/AD</a:t>
            </a:r>
            <a:r>
              <a:rPr lang="en-US" sz="2000" dirty="0">
                <a:latin typeface="+mn-lt"/>
                <a:sym typeface="Wingdings" panose="05000000000000000000" pitchFamily="2" charset="2"/>
              </a:rPr>
              <a:t> in attitude OC</a:t>
            </a:r>
            <a:endParaRPr lang="en-IL" sz="2000" dirty="0">
              <a:latin typeface="+mn-lt"/>
            </a:endParaRPr>
          </a:p>
        </p:txBody>
      </p:sp>
      <p:sp>
        <p:nvSpPr>
          <p:cNvPr id="7" name="Slide Number Placeholder 6">
            <a:extLst>
              <a:ext uri="{FF2B5EF4-FFF2-40B4-BE49-F238E27FC236}">
                <a16:creationId xmlns:a16="http://schemas.microsoft.com/office/drawing/2014/main" id="{96441429-99F0-AB70-42BC-9853631B92E4}"/>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Right Brace 1">
            <a:extLst>
              <a:ext uri="{FF2B5EF4-FFF2-40B4-BE49-F238E27FC236}">
                <a16:creationId xmlns:a16="http://schemas.microsoft.com/office/drawing/2014/main" id="{1CF0393C-CCB8-7887-5A26-1E884EC67CA9}"/>
              </a:ext>
            </a:extLst>
          </p:cNvPr>
          <p:cNvSpPr/>
          <p:nvPr/>
        </p:nvSpPr>
        <p:spPr>
          <a:xfrm>
            <a:off x="8541834" y="2743200"/>
            <a:ext cx="278781" cy="1245466"/>
          </a:xfrm>
          <a:prstGeom prst="rightBrace">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4" name="TextBox 3">
            <a:extLst>
              <a:ext uri="{FF2B5EF4-FFF2-40B4-BE49-F238E27FC236}">
                <a16:creationId xmlns:a16="http://schemas.microsoft.com/office/drawing/2014/main" id="{AB4407E5-DC33-DB4D-847A-DDDE84FCE717}"/>
              </a:ext>
            </a:extLst>
          </p:cNvPr>
          <p:cNvSpPr txBox="1"/>
          <p:nvPr/>
        </p:nvSpPr>
        <p:spPr>
          <a:xfrm>
            <a:off x="6822827" y="4678737"/>
            <a:ext cx="4740523" cy="1996700"/>
          </a:xfrm>
          <a:prstGeom prst="rect">
            <a:avLst/>
          </a:prstGeom>
          <a:noFill/>
          <a:ln>
            <a:solidFill>
              <a:srgbClr val="00B0F0"/>
            </a:solidFill>
          </a:ln>
        </p:spPr>
        <p:txBody>
          <a:bodyPr wrap="square" rtlCol="0">
            <a:spAutoFit/>
          </a:bodyPr>
          <a:lstStyle/>
          <a:p>
            <a:pPr>
              <a:lnSpc>
                <a:spcPts val="2500"/>
              </a:lnSpc>
            </a:pPr>
            <a:r>
              <a:rPr lang="en-GB">
                <a:solidFill>
                  <a:srgbClr val="00B0F0"/>
                </a:solidFill>
              </a:rPr>
              <a:t>	            Notionally       morphologically </a:t>
            </a:r>
            <a:br>
              <a:rPr lang="en-GB">
                <a:solidFill>
                  <a:srgbClr val="00B0F0"/>
                </a:solidFill>
              </a:rPr>
            </a:br>
            <a:br>
              <a:rPr lang="en-GB">
                <a:solidFill>
                  <a:srgbClr val="00B0F0"/>
                </a:solidFill>
              </a:rPr>
            </a:br>
            <a:r>
              <a:rPr lang="en-US" i="1">
                <a:sym typeface="Wingdings" panose="05000000000000000000" pitchFamily="2" charset="2"/>
              </a:rPr>
              <a:t>pro</a:t>
            </a:r>
            <a:r>
              <a:rPr lang="en-US" baseline="-25000">
                <a:sym typeface="Wingdings" panose="05000000000000000000" pitchFamily="2" charset="2"/>
              </a:rPr>
              <a:t>AU/AD</a:t>
            </a:r>
            <a:r>
              <a:rPr lang="en-US">
                <a:solidFill>
                  <a:srgbClr val="00B0F0"/>
                </a:solidFill>
                <a:sym typeface="Wingdings" panose="05000000000000000000" pitchFamily="2" charset="2"/>
              </a:rPr>
              <a:t>                indexical	     nonindexical</a:t>
            </a:r>
            <a:endParaRPr lang="en-GB" baseline="-25000">
              <a:solidFill>
                <a:srgbClr val="00B0F0"/>
              </a:solidFill>
              <a:sym typeface="Wingdings" panose="05000000000000000000" pitchFamily="2" charset="2"/>
            </a:endParaRPr>
          </a:p>
          <a:p>
            <a:pPr>
              <a:lnSpc>
                <a:spcPts val="2500"/>
              </a:lnSpc>
            </a:pPr>
            <a:r>
              <a:rPr lang="en-GB"/>
              <a:t>fake indexical</a:t>
            </a:r>
            <a:r>
              <a:rPr lang="en-GB">
                <a:solidFill>
                  <a:srgbClr val="00B0F0"/>
                </a:solidFill>
              </a:rPr>
              <a:t>   nonindexical           indexical</a:t>
            </a:r>
          </a:p>
          <a:p>
            <a:pPr>
              <a:lnSpc>
                <a:spcPts val="2500"/>
              </a:lnSpc>
            </a:pPr>
            <a:endParaRPr lang="en-GB">
              <a:solidFill>
                <a:srgbClr val="00B0F0"/>
              </a:solidFill>
            </a:endParaRPr>
          </a:p>
          <a:p>
            <a:pPr>
              <a:lnSpc>
                <a:spcPts val="2500"/>
              </a:lnSpc>
            </a:pPr>
            <a:r>
              <a:rPr lang="en-GB">
                <a:solidFill>
                  <a:srgbClr val="00B0F0"/>
                </a:solidFill>
              </a:rPr>
              <a:t>53. Only I did </a:t>
            </a:r>
            <a:r>
              <a:rPr lang="en-GB">
                <a:solidFill>
                  <a:srgbClr val="FF0000"/>
                </a:solidFill>
              </a:rPr>
              <a:t>my </a:t>
            </a:r>
            <a:r>
              <a:rPr lang="en-GB">
                <a:solidFill>
                  <a:srgbClr val="00B0F0"/>
                </a:solidFill>
              </a:rPr>
              <a:t>homework. </a:t>
            </a:r>
            <a:endParaRPr lang="en-GB" dirty="0">
              <a:solidFill>
                <a:srgbClr val="00B0F0"/>
              </a:solidFill>
            </a:endParaRPr>
          </a:p>
        </p:txBody>
      </p:sp>
      <p:cxnSp>
        <p:nvCxnSpPr>
          <p:cNvPr id="8" name="Straight Connector 7">
            <a:extLst>
              <a:ext uri="{FF2B5EF4-FFF2-40B4-BE49-F238E27FC236}">
                <a16:creationId xmlns:a16="http://schemas.microsoft.com/office/drawing/2014/main" id="{B30B1447-5BA2-6708-90C2-D172CCD40005}"/>
              </a:ext>
            </a:extLst>
          </p:cNvPr>
          <p:cNvCxnSpPr/>
          <p:nvPr/>
        </p:nvCxnSpPr>
        <p:spPr>
          <a:xfrm>
            <a:off x="6924675" y="5238750"/>
            <a:ext cx="43719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DF302B5-A1FC-84D6-39CF-155B56EEE06C}"/>
              </a:ext>
            </a:extLst>
          </p:cNvPr>
          <p:cNvCxnSpPr>
            <a:cxnSpLocks/>
          </p:cNvCxnSpPr>
          <p:nvPr/>
        </p:nvCxnSpPr>
        <p:spPr>
          <a:xfrm>
            <a:off x="8239125" y="4819650"/>
            <a:ext cx="0" cy="12096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29366E8-37EA-E2B9-E5A5-CD1897C122D8}"/>
              </a:ext>
            </a:extLst>
          </p:cNvPr>
          <p:cNvCxnSpPr>
            <a:cxnSpLocks/>
          </p:cNvCxnSpPr>
          <p:nvPr/>
        </p:nvCxnSpPr>
        <p:spPr>
          <a:xfrm>
            <a:off x="9648825" y="4819650"/>
            <a:ext cx="0" cy="1209675"/>
          </a:xfrm>
          <a:prstGeom prst="line">
            <a:avLst/>
          </a:prstGeom>
        </p:spPr>
        <p:style>
          <a:lnRef idx="1">
            <a:schemeClr val="accent1"/>
          </a:lnRef>
          <a:fillRef idx="0">
            <a:schemeClr val="accent1"/>
          </a:fillRef>
          <a:effectRef idx="0">
            <a:schemeClr val="accent1"/>
          </a:effectRef>
          <a:fontRef idx="minor">
            <a:schemeClr val="tx1"/>
          </a:fontRef>
        </p:style>
      </p:cxnSp>
      <p:sp>
        <p:nvSpPr>
          <p:cNvPr id="16" name="Freeform: Shape 15">
            <a:extLst>
              <a:ext uri="{FF2B5EF4-FFF2-40B4-BE49-F238E27FC236}">
                <a16:creationId xmlns:a16="http://schemas.microsoft.com/office/drawing/2014/main" id="{A4A1A7A8-351E-7C78-B2B9-CCC9E4C27B16}"/>
              </a:ext>
            </a:extLst>
          </p:cNvPr>
          <p:cNvSpPr/>
          <p:nvPr/>
        </p:nvSpPr>
        <p:spPr>
          <a:xfrm>
            <a:off x="7394938" y="5981700"/>
            <a:ext cx="1044428" cy="361950"/>
          </a:xfrm>
          <a:custGeom>
            <a:avLst/>
            <a:gdLst>
              <a:gd name="csX0" fmla="*/ 91712 w 1044428"/>
              <a:gd name="csY0" fmla="*/ 0 h 361950"/>
              <a:gd name="csX1" fmla="*/ 82187 w 1044428"/>
              <a:gd name="csY1" fmla="*/ 219075 h 361950"/>
              <a:gd name="csX2" fmla="*/ 968012 w 1044428"/>
              <a:gd name="csY2" fmla="*/ 142875 h 361950"/>
              <a:gd name="csX3" fmla="*/ 939437 w 1044428"/>
              <a:gd name="csY3" fmla="*/ 361950 h 361950"/>
            </a:gdLst>
            <a:ahLst/>
            <a:cxnLst>
              <a:cxn ang="0">
                <a:pos x="csX0" y="csY0"/>
              </a:cxn>
              <a:cxn ang="0">
                <a:pos x="csX1" y="csY1"/>
              </a:cxn>
              <a:cxn ang="0">
                <a:pos x="csX2" y="csY2"/>
              </a:cxn>
              <a:cxn ang="0">
                <a:pos x="csX3" y="csY3"/>
              </a:cxn>
            </a:cxnLst>
            <a:rect l="l" t="t" r="r" b="b"/>
            <a:pathLst>
              <a:path w="1044428" h="361950">
                <a:moveTo>
                  <a:pt x="91712" y="0"/>
                </a:moveTo>
                <a:cubicBezTo>
                  <a:pt x="13924" y="97631"/>
                  <a:pt x="-63863" y="195263"/>
                  <a:pt x="82187" y="219075"/>
                </a:cubicBezTo>
                <a:cubicBezTo>
                  <a:pt x="228237" y="242887"/>
                  <a:pt x="825137" y="119063"/>
                  <a:pt x="968012" y="142875"/>
                </a:cubicBezTo>
                <a:cubicBezTo>
                  <a:pt x="1110887" y="166687"/>
                  <a:pt x="1025162" y="264318"/>
                  <a:pt x="939437" y="361950"/>
                </a:cubicBezTo>
              </a:path>
            </a:pathLst>
          </a:custGeom>
          <a:noFill/>
          <a:ln>
            <a:solidFill>
              <a:schemeClr val="tx1"/>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11383019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4E841-57EB-FF55-B5BF-75A6D361FF3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84C4B23-C2D9-D99B-CCD7-955B5FD089A0}"/>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Agreement in OC is </a:t>
            </a:r>
            <a:r>
              <a:rPr lang="en-US" sz="4000" b="1" i="1">
                <a:solidFill>
                  <a:prstClr val="black"/>
                </a:solidFill>
                <a:latin typeface="Calibri" panose="020F0502020204030204"/>
              </a:rPr>
              <a:t>syntactic</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650A27A6-676F-8951-3A8C-D36296524353}"/>
              </a:ext>
            </a:extLst>
          </p:cNvPr>
          <p:cNvSpPr>
            <a:spLocks noGrp="1"/>
          </p:cNvSpPr>
          <p:nvPr>
            <p:ph type="title"/>
          </p:nvPr>
        </p:nvSpPr>
        <p:spPr>
          <a:xfrm>
            <a:off x="81117" y="1110738"/>
            <a:ext cx="12029766" cy="5756787"/>
          </a:xfrm>
        </p:spPr>
        <p:txBody>
          <a:bodyPr anchor="t" anchorCtr="0">
            <a:noAutofit/>
          </a:bodyPr>
          <a:lstStyle/>
          <a:p>
            <a:pPr>
              <a:lnSpc>
                <a:spcPts val="3000"/>
              </a:lnSpc>
            </a:pPr>
            <a:r>
              <a:rPr lang="en-US" sz="2000">
                <a:latin typeface="+mn-lt"/>
              </a:rPr>
              <a:t>A fundamental property of all OC constructions is the obligatory agreement between the controller and PRO – which, by hypothesis, is mediated by </a:t>
            </a:r>
            <a:r>
              <a:rPr lang="en-US" sz="2000" i="1">
                <a:latin typeface="+mn-lt"/>
              </a:rPr>
              <a:t>pro</a:t>
            </a:r>
            <a:r>
              <a:rPr lang="en-US" sz="2000" baseline="-25000">
                <a:latin typeface="+mn-lt"/>
              </a:rPr>
              <a:t>IND</a:t>
            </a:r>
            <a:r>
              <a:rPr lang="en-US" sz="2000">
                <a:latin typeface="+mn-lt"/>
              </a:rPr>
              <a:t> in attitude OC. This is a formal property that is </a:t>
            </a:r>
            <a:r>
              <a:rPr lang="en-US" sz="2000" b="1">
                <a:latin typeface="+mn-lt"/>
              </a:rPr>
              <a:t>not reducible </a:t>
            </a:r>
            <a:r>
              <a:rPr lang="en-US" sz="2000">
                <a:latin typeface="+mn-lt"/>
              </a:rPr>
              <a:t>to semantics, as seen in cases where the relevant </a:t>
            </a:r>
            <a:r>
              <a:rPr lang="en-US" sz="2000">
                <a:latin typeface="+mn-lt"/>
                <a:sym typeface="Symbol" panose="05050102010706020507" pitchFamily="18" charset="2"/>
              </a:rPr>
              <a:t>-features are uninterpretable.</a:t>
            </a:r>
            <a:br>
              <a:rPr lang="en-US" sz="2000">
                <a:latin typeface="+mn-lt"/>
                <a:sym typeface="Symbol" panose="05050102010706020507" pitchFamily="18" charset="2"/>
              </a:rPr>
            </a:br>
            <a:br>
              <a:rPr lang="en-US" sz="2000">
                <a:latin typeface="+mn-lt"/>
                <a:sym typeface="Symbol" panose="05050102010706020507" pitchFamily="18" charset="2"/>
              </a:rPr>
            </a:br>
            <a:r>
              <a:rPr lang="en-US" sz="2000">
                <a:latin typeface="+mn-lt"/>
                <a:sym typeface="Symbol" panose="05050102010706020507" pitchFamily="18" charset="2"/>
              </a:rPr>
              <a:t>(53) a. </a:t>
            </a:r>
            <a:r>
              <a:rPr lang="en-US" sz="2000">
                <a:latin typeface="+mn-lt"/>
              </a:rPr>
              <a:t>Mary</a:t>
            </a:r>
            <a:r>
              <a:rPr lang="en-US" sz="2000" baseline="-25000">
                <a:latin typeface="+mn-lt"/>
              </a:rPr>
              <a:t>i</a:t>
            </a:r>
            <a:r>
              <a:rPr lang="en-US" sz="2000">
                <a:latin typeface="+mn-lt"/>
              </a:rPr>
              <a:t> does not intend [PRO</a:t>
            </a:r>
            <a:r>
              <a:rPr lang="en-US" sz="2000" baseline="-25000">
                <a:latin typeface="+mn-lt"/>
              </a:rPr>
              <a:t>i</a:t>
            </a:r>
            <a:r>
              <a:rPr lang="en-US" sz="2000">
                <a:latin typeface="+mn-lt"/>
              </a:rPr>
              <a:t> to perjure </a:t>
            </a:r>
            <a:r>
              <a:rPr lang="en-US" sz="2000">
                <a:solidFill>
                  <a:srgbClr val="FF0000"/>
                </a:solidFill>
                <a:latin typeface="+mn-lt"/>
              </a:rPr>
              <a:t>herself</a:t>
            </a:r>
            <a:r>
              <a:rPr lang="en-US" sz="2000">
                <a:latin typeface="+mn-lt"/>
              </a:rPr>
              <a:t>/*myself]. 			         (non-denoting </a:t>
            </a:r>
            <a:r>
              <a:rPr lang="en-US" sz="1800">
                <a:latin typeface="+mn-lt"/>
              </a:rPr>
              <a:t>REFL</a:t>
            </a:r>
            <a:r>
              <a:rPr lang="en-US" sz="2000">
                <a:latin typeface="+mn-lt"/>
              </a:rPr>
              <a:t>)</a:t>
            </a:r>
            <a:br>
              <a:rPr lang="en-US" sz="2000">
                <a:latin typeface="+mn-lt"/>
                <a:sym typeface="Symbol" panose="05050102010706020507" pitchFamily="18" charset="2"/>
              </a:rPr>
            </a:br>
            <a:r>
              <a:rPr lang="en-US" sz="2000">
                <a:latin typeface="+mn-lt"/>
                <a:sym typeface="Symbol" panose="05050102010706020507" pitchFamily="18" charset="2"/>
              </a:rPr>
              <a:t>        </a:t>
            </a:r>
            <a:r>
              <a:rPr lang="en-GB" sz="2000">
                <a:latin typeface="+mn-lt"/>
                <a:sym typeface="Symbol" panose="05050102010706020507" pitchFamily="18" charset="2"/>
              </a:rPr>
              <a:t>b</a:t>
            </a:r>
            <a:r>
              <a:rPr lang="en-GB" sz="2000">
                <a:latin typeface="+mn-lt"/>
              </a:rPr>
              <a:t>. </a:t>
            </a:r>
            <a:r>
              <a:rPr lang="en-GB" sz="2000">
                <a:solidFill>
                  <a:srgbClr val="FF0000"/>
                </a:solidFill>
                <a:latin typeface="+mn-lt"/>
              </a:rPr>
              <a:t>The present authors</a:t>
            </a:r>
            <a:r>
              <a:rPr lang="en-GB" sz="2000" baseline="-25000">
                <a:solidFill>
                  <a:srgbClr val="FF0000"/>
                </a:solidFill>
                <a:latin typeface="+mn-lt"/>
              </a:rPr>
              <a:t>i</a:t>
            </a:r>
            <a:r>
              <a:rPr lang="en-GB" sz="2000">
                <a:solidFill>
                  <a:srgbClr val="FF0000"/>
                </a:solidFill>
                <a:latin typeface="+mn-lt"/>
              </a:rPr>
              <a:t> </a:t>
            </a:r>
            <a:r>
              <a:rPr lang="en-GB" sz="2000">
                <a:latin typeface="+mn-lt"/>
              </a:rPr>
              <a:t>plan [PRO</a:t>
            </a:r>
            <a:r>
              <a:rPr lang="en-GB" sz="2000" baseline="-25000">
                <a:latin typeface="+mn-lt"/>
              </a:rPr>
              <a:t>i</a:t>
            </a:r>
            <a:r>
              <a:rPr lang="en-GB" sz="2000">
                <a:latin typeface="+mn-lt"/>
              </a:rPr>
              <a:t> to devote </a:t>
            </a:r>
            <a:r>
              <a:rPr lang="en-GB" sz="2000">
                <a:solidFill>
                  <a:srgbClr val="FF0000"/>
                </a:solidFill>
                <a:latin typeface="+mn-lt"/>
              </a:rPr>
              <a:t>themselves</a:t>
            </a:r>
            <a:r>
              <a:rPr lang="en-GB" sz="2000">
                <a:latin typeface="+mn-lt"/>
              </a:rPr>
              <a:t>/ourselves	 to ecology].	         (</a:t>
            </a:r>
            <a:r>
              <a:rPr lang="en-GB" sz="2000" i="1">
                <a:latin typeface="+mn-lt"/>
              </a:rPr>
              <a:t>imposter</a:t>
            </a:r>
            <a:r>
              <a:rPr lang="en-GB" sz="2000">
                <a:latin typeface="+mn-lt"/>
              </a:rPr>
              <a:t>)</a:t>
            </a:r>
            <a:r>
              <a:rPr lang="en-US" sz="2000">
                <a:latin typeface="+mn-lt"/>
              </a:rPr>
              <a:t>	</a:t>
            </a:r>
            <a:br>
              <a:rPr lang="en-US" sz="2000">
                <a:latin typeface="+mn-lt"/>
              </a:rPr>
            </a:br>
            <a:r>
              <a:rPr lang="en-US" sz="2000">
                <a:latin typeface="+mn-lt"/>
              </a:rPr>
              <a:t>        c</a:t>
            </a:r>
            <a:r>
              <a:rPr lang="en-US" sz="2000">
                <a:solidFill>
                  <a:srgbClr val="FF0000"/>
                </a:solidFill>
                <a:latin typeface="+mn-lt"/>
              </a:rPr>
              <a:t>. Das</a:t>
            </a:r>
            <a:r>
              <a:rPr lang="en-IL" sz="2000">
                <a:solidFill>
                  <a:srgbClr val="FF0000"/>
                </a:solidFill>
                <a:latin typeface="+mn-lt"/>
              </a:rPr>
              <a:t> Mädchen </a:t>
            </a:r>
            <a:r>
              <a:rPr lang="en-IL" sz="2000">
                <a:latin typeface="+mn-lt"/>
              </a:rPr>
              <a:t>hat</a:t>
            </a:r>
            <a:r>
              <a:rPr lang="en-US" sz="2000">
                <a:latin typeface="+mn-lt"/>
              </a:rPr>
              <a:t>  </a:t>
            </a:r>
            <a:r>
              <a:rPr lang="en-GB" sz="2000">
                <a:latin typeface="+mn-lt"/>
              </a:rPr>
              <a:t>versprochen</a:t>
            </a:r>
            <a:r>
              <a:rPr lang="en-IL" sz="2000">
                <a:latin typeface="+mn-lt"/>
              </a:rPr>
              <a:t>, </a:t>
            </a:r>
            <a:r>
              <a:rPr lang="en-GB" sz="2000">
                <a:latin typeface="+mn-lt"/>
              </a:rPr>
              <a:t>[PRO</a:t>
            </a:r>
            <a:r>
              <a:rPr lang="en-GB" sz="2000" baseline="-25000">
                <a:latin typeface="+mn-lt"/>
              </a:rPr>
              <a:t>i</a:t>
            </a:r>
            <a:r>
              <a:rPr lang="en-IL" sz="2000">
                <a:latin typeface="+mn-lt"/>
              </a:rPr>
              <a:t> </a:t>
            </a:r>
            <a:r>
              <a:rPr lang="en-IL" sz="2000">
                <a:solidFill>
                  <a:srgbClr val="FF0000"/>
                </a:solidFill>
                <a:latin typeface="+mn-lt"/>
              </a:rPr>
              <a:t>sein</a:t>
            </a:r>
            <a:r>
              <a:rPr lang="en-US" sz="2000">
                <a:latin typeface="+mn-lt"/>
              </a:rPr>
              <a:t>/ihr</a:t>
            </a:r>
            <a:r>
              <a:rPr lang="en-IL" sz="2000">
                <a:latin typeface="+mn-lt"/>
              </a:rPr>
              <a:t> Bestes zu geben].</a:t>
            </a:r>
            <a:r>
              <a:rPr lang="en-US" sz="2000">
                <a:latin typeface="+mn-lt"/>
              </a:rPr>
              <a:t>			         (</a:t>
            </a:r>
            <a:r>
              <a:rPr lang="en-US" sz="2000" i="1">
                <a:latin typeface="+mn-lt"/>
              </a:rPr>
              <a:t>German hybrid N</a:t>
            </a:r>
            <a:r>
              <a:rPr lang="en-US" sz="2000">
                <a:latin typeface="+mn-lt"/>
              </a:rPr>
              <a:t>)</a:t>
            </a:r>
            <a:br>
              <a:rPr lang="en-US" sz="2000">
                <a:latin typeface="+mn-lt"/>
              </a:rPr>
            </a:br>
            <a:r>
              <a:rPr lang="en-US" sz="2000">
                <a:latin typeface="+mn-lt"/>
              </a:rPr>
              <a:t>            the </a:t>
            </a:r>
            <a:r>
              <a:rPr lang="en-IL" sz="2000">
                <a:latin typeface="+mn-lt"/>
              </a:rPr>
              <a:t>girl </a:t>
            </a:r>
            <a:r>
              <a:rPr lang="en-US" sz="2000">
                <a:latin typeface="+mn-lt"/>
              </a:rPr>
              <a:t>            </a:t>
            </a:r>
            <a:r>
              <a:rPr lang="en-IL" sz="2000">
                <a:latin typeface="+mn-lt"/>
              </a:rPr>
              <a:t>has </a:t>
            </a:r>
            <a:r>
              <a:rPr lang="en-US" sz="2000">
                <a:latin typeface="+mn-lt"/>
              </a:rPr>
              <a:t> promised</a:t>
            </a:r>
            <a:r>
              <a:rPr lang="en-IL" sz="2000">
                <a:latin typeface="+mn-lt"/>
              </a:rPr>
              <a:t>, </a:t>
            </a:r>
            <a:r>
              <a:rPr lang="en-US" sz="2000">
                <a:latin typeface="+mn-lt"/>
              </a:rPr>
              <a:t>   	 </a:t>
            </a:r>
            <a:r>
              <a:rPr lang="en-IL" sz="2000">
                <a:latin typeface="+mn-lt"/>
              </a:rPr>
              <a:t>its</a:t>
            </a:r>
            <a:r>
              <a:rPr lang="en-US" sz="2000">
                <a:latin typeface="+mn-lt"/>
              </a:rPr>
              <a:t>/her   </a:t>
            </a:r>
            <a:r>
              <a:rPr lang="en-IL" sz="2000">
                <a:latin typeface="+mn-lt"/>
              </a:rPr>
              <a:t>best </a:t>
            </a:r>
            <a:r>
              <a:rPr lang="en-US" sz="2000">
                <a:latin typeface="+mn-lt"/>
              </a:rPr>
              <a:t>    </a:t>
            </a:r>
            <a:r>
              <a:rPr lang="en-IL" sz="2000">
                <a:latin typeface="+mn-lt"/>
              </a:rPr>
              <a:t>to</a:t>
            </a:r>
            <a:r>
              <a:rPr lang="en-US" sz="2000">
                <a:latin typeface="+mn-lt"/>
              </a:rPr>
              <a:t> </a:t>
            </a:r>
            <a:r>
              <a:rPr lang="en-IL" sz="2000">
                <a:latin typeface="+mn-lt"/>
              </a:rPr>
              <a:t>give 	</a:t>
            </a:r>
            <a:r>
              <a:rPr lang="en-US" sz="2000">
                <a:latin typeface="+mn-lt"/>
              </a:rPr>
              <a:t>	 </a:t>
            </a:r>
            <a:br>
              <a:rPr lang="en-US" sz="2000">
                <a:latin typeface="+mn-lt"/>
              </a:rPr>
            </a:br>
            <a:r>
              <a:rPr lang="en-US" sz="2000">
                <a:latin typeface="+mn-lt"/>
              </a:rPr>
              <a:t>            ‘The girl promised</a:t>
            </a:r>
            <a:r>
              <a:rPr lang="en-IL" sz="2000">
                <a:latin typeface="+mn-lt"/>
              </a:rPr>
              <a:t> to do her best.</a:t>
            </a:r>
            <a:r>
              <a:rPr lang="en-US" sz="2000">
                <a:latin typeface="+mn-lt"/>
              </a:rPr>
              <a:t>’	</a:t>
            </a:r>
            <a:br>
              <a:rPr lang="en-US" sz="2000">
                <a:latin typeface="+mn-lt"/>
              </a:rPr>
            </a:br>
            <a:r>
              <a:rPr lang="en-US" sz="2000">
                <a:latin typeface="+mn-lt"/>
              </a:rPr>
              <a:t>        d. </a:t>
            </a:r>
            <a:r>
              <a:rPr lang="he-IL" sz="2000">
                <a:latin typeface="+mn-lt"/>
                <a:cs typeface="Times New Roman" panose="02020603050405020304" pitchFamily="18" charset="0"/>
              </a:rPr>
              <a:t> </a:t>
            </a:r>
            <a:r>
              <a:rPr lang="en-US" sz="2000">
                <a:latin typeface="+mn-lt"/>
                <a:cs typeface="Times New Roman" panose="02020603050405020304" pitchFamily="18" charset="0"/>
              </a:rPr>
              <a:t>šixnati               et   [ha-</a:t>
            </a:r>
            <a:r>
              <a:rPr lang="en-US" sz="2000">
                <a:solidFill>
                  <a:srgbClr val="FF0000"/>
                </a:solidFill>
                <a:latin typeface="+mn-lt"/>
                <a:cs typeface="Times New Roman" panose="02020603050405020304" pitchFamily="18" charset="0"/>
              </a:rPr>
              <a:t>be’alim </a:t>
            </a:r>
            <a:r>
              <a:rPr lang="en-US" sz="2000">
                <a:latin typeface="+mn-lt"/>
                <a:cs typeface="Times New Roman" panose="02020603050405020304" pitchFamily="18" charset="0"/>
              </a:rPr>
              <a:t> šel ha-dira]</a:t>
            </a:r>
            <a:r>
              <a:rPr lang="en-US" sz="2000" baseline="-25000">
                <a:latin typeface="+mn-lt"/>
                <a:cs typeface="Times New Roman" panose="02020603050405020304" pitchFamily="18" charset="0"/>
              </a:rPr>
              <a:t>i</a:t>
            </a:r>
            <a:r>
              <a:rPr lang="en-US" sz="2000">
                <a:latin typeface="+mn-lt"/>
                <a:cs typeface="Times New Roman" panose="02020603050405020304" pitchFamily="18" charset="0"/>
              </a:rPr>
              <a:t> [PRO</a:t>
            </a:r>
            <a:r>
              <a:rPr lang="en-US" sz="2000" baseline="-25000">
                <a:cs typeface="Times New Roman" panose="02020603050405020304" pitchFamily="18" charset="0"/>
              </a:rPr>
              <a:t>i</a:t>
            </a:r>
            <a:r>
              <a:rPr lang="en-US" sz="2000">
                <a:latin typeface="+mn-lt"/>
                <a:cs typeface="Times New Roman" panose="02020603050405020304" pitchFamily="18" charset="0"/>
              </a:rPr>
              <a:t>  lihyot </a:t>
            </a:r>
            <a:r>
              <a:rPr lang="en-US" sz="2000">
                <a:solidFill>
                  <a:srgbClr val="FF0000"/>
                </a:solidFill>
                <a:latin typeface="+mn-lt"/>
                <a:cs typeface="Times New Roman" panose="02020603050405020304" pitchFamily="18" charset="0"/>
              </a:rPr>
              <a:t>hognim</a:t>
            </a:r>
            <a:r>
              <a:rPr lang="en-US" sz="2000">
                <a:latin typeface="+mn-lt"/>
                <a:cs typeface="Times New Roman" panose="02020603050405020304" pitchFamily="18" charset="0"/>
              </a:rPr>
              <a:t>/hogen/hogenet klapay].  (</a:t>
            </a:r>
            <a:r>
              <a:rPr lang="en-US" sz="2000" i="1">
                <a:latin typeface="+mn-lt"/>
                <a:cs typeface="Times New Roman" panose="02020603050405020304" pitchFamily="18" charset="0"/>
              </a:rPr>
              <a:t>Hebrew hybrid N</a:t>
            </a:r>
            <a:r>
              <a:rPr lang="en-US" sz="2000">
                <a:latin typeface="+mn-lt"/>
                <a:cs typeface="Times New Roman" panose="02020603050405020304" pitchFamily="18" charset="0"/>
              </a:rPr>
              <a:t>)</a:t>
            </a:r>
            <a:br>
              <a:rPr lang="en-US" sz="2000">
                <a:latin typeface="+mn-lt"/>
                <a:cs typeface="Times New Roman" panose="02020603050405020304" pitchFamily="18" charset="0"/>
              </a:rPr>
            </a:br>
            <a:r>
              <a:rPr lang="en-US" sz="2000">
                <a:latin typeface="+mn-lt"/>
                <a:cs typeface="Times New Roman" panose="02020603050405020304" pitchFamily="18" charset="0"/>
              </a:rPr>
              <a:t>             convinced.1</a:t>
            </a:r>
            <a:r>
              <a:rPr lang="en-US" sz="1800">
                <a:latin typeface="+mn-lt"/>
                <a:cs typeface="Times New Roman" panose="02020603050405020304" pitchFamily="18" charset="0"/>
              </a:rPr>
              <a:t>SG ACC </a:t>
            </a:r>
            <a:r>
              <a:rPr lang="en-US" sz="2000">
                <a:latin typeface="+mn-lt"/>
                <a:cs typeface="Times New Roman" panose="02020603050405020304" pitchFamily="18" charset="0"/>
              </a:rPr>
              <a:t>the-owner of  the-apartment to.be   fair.</a:t>
            </a:r>
            <a:r>
              <a:rPr lang="en-US" sz="1800">
                <a:latin typeface="+mn-lt"/>
                <a:cs typeface="Times New Roman" panose="02020603050405020304" pitchFamily="18" charset="0"/>
              </a:rPr>
              <a:t>PL.M/SG.M/SG.F</a:t>
            </a:r>
            <a:r>
              <a:rPr lang="en-US" sz="2000">
                <a:latin typeface="+mn-lt"/>
                <a:cs typeface="Times New Roman" panose="02020603050405020304" pitchFamily="18" charset="0"/>
              </a:rPr>
              <a:t>          towards-me</a:t>
            </a:r>
            <a:br>
              <a:rPr lang="en-US" sz="2000">
                <a:latin typeface="+mn-lt"/>
                <a:cs typeface="Times New Roman" panose="02020603050405020304" pitchFamily="18" charset="0"/>
              </a:rPr>
            </a:br>
            <a:r>
              <a:rPr lang="en-US" sz="2000">
                <a:latin typeface="+mn-lt"/>
                <a:cs typeface="Times New Roman" panose="02020603050405020304" pitchFamily="18" charset="0"/>
              </a:rPr>
              <a:t>             ‘I convinced the owner(s) (male or female) of the apartment to be fair to me.’</a:t>
            </a:r>
            <a:br>
              <a:rPr lang="en-IL" sz="2000">
                <a:latin typeface="+mn-lt"/>
              </a:rPr>
            </a:br>
            <a:br>
              <a:rPr lang="en-US" sz="2000">
                <a:latin typeface="+mn-lt"/>
              </a:rPr>
            </a:br>
            <a:r>
              <a:rPr lang="en-US" sz="2000" b="1">
                <a:solidFill>
                  <a:srgbClr val="00B0F0"/>
                </a:solidFill>
                <a:latin typeface="+mn-lt"/>
              </a:rPr>
              <a:t>Logic</a:t>
            </a:r>
            <a:r>
              <a:rPr lang="en-US" sz="2000">
                <a:solidFill>
                  <a:srgbClr val="00B0F0"/>
                </a:solidFill>
                <a:latin typeface="+mn-lt"/>
              </a:rPr>
              <a:t>: Semantically motivated agreement does not demonstrate agreement outside syntax (because the semantic features may be syntactic too); but semantically </a:t>
            </a:r>
            <a:r>
              <a:rPr lang="en-US" sz="2000" b="1">
                <a:solidFill>
                  <a:srgbClr val="00B0F0"/>
                </a:solidFill>
                <a:latin typeface="+mn-lt"/>
              </a:rPr>
              <a:t>UN</a:t>
            </a:r>
            <a:r>
              <a:rPr lang="en-US" sz="2000">
                <a:solidFill>
                  <a:srgbClr val="00B0F0"/>
                </a:solidFill>
                <a:latin typeface="+mn-lt"/>
              </a:rPr>
              <a:t>motivated agreement does demonstrate syntactic agreement.</a:t>
            </a:r>
            <a:endParaRPr lang="en-IL" sz="2000" dirty="0">
              <a:solidFill>
                <a:srgbClr val="00B0F0"/>
              </a:solidFill>
              <a:latin typeface="+mn-lt"/>
            </a:endParaRPr>
          </a:p>
        </p:txBody>
      </p:sp>
      <p:sp>
        <p:nvSpPr>
          <p:cNvPr id="7" name="Slide Number Placeholder 6">
            <a:extLst>
              <a:ext uri="{FF2B5EF4-FFF2-40B4-BE49-F238E27FC236}">
                <a16:creationId xmlns:a16="http://schemas.microsoft.com/office/drawing/2014/main" id="{B6EEC95C-9107-F127-D359-53B82F62C98C}"/>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332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4C86E-F778-1975-7107-84E9A693D02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9C1390A-C7E2-2E15-64F9-7CFA4CE5CC82}"/>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4400" b="1" i="0" u="none" strike="noStrike" kern="1200" cap="none" spc="0" normalizeH="0" baseline="0" noProof="0">
                <a:ln>
                  <a:noFill/>
                </a:ln>
                <a:solidFill>
                  <a:prstClr val="black"/>
                </a:solidFill>
                <a:effectLst/>
                <a:uLnTx/>
                <a:uFillTx/>
                <a:latin typeface="Calibri" panose="020F0502020204030204"/>
                <a:ea typeface="+mj-ea"/>
                <a:cs typeface="+mj-cs"/>
              </a:rPr>
              <a:t>What is control?         </a:t>
            </a:r>
            <a:r>
              <a:rPr kumimoji="0" lang="en-US" sz="3200" b="1" i="0" u="none" strike="noStrike" kern="1200" cap="none" spc="0" normalizeH="0" baseline="0" noProof="0">
                <a:ln>
                  <a:noFill/>
                </a:ln>
                <a:solidFill>
                  <a:prstClr val="black"/>
                </a:solidFill>
                <a:effectLst/>
                <a:uLnTx/>
                <a:uFillTx/>
                <a:latin typeface="Calibri" panose="020F0502020204030204"/>
                <a:ea typeface="+mj-ea"/>
                <a:cs typeface="+mj-cs"/>
              </a:rPr>
              <a:t>Tom</a:t>
            </a:r>
            <a:r>
              <a:rPr lang="en-GB" sz="3200" baseline="-25000"/>
              <a:t>i</a:t>
            </a:r>
            <a:r>
              <a:rPr kumimoji="0" lang="en-US" sz="3200" b="1" i="0" u="none" strike="noStrike" kern="1200" cap="none" spc="0" normalizeH="0" baseline="0" noProof="0">
                <a:ln>
                  <a:noFill/>
                </a:ln>
                <a:solidFill>
                  <a:prstClr val="black"/>
                </a:solidFill>
                <a:effectLst/>
                <a:uLnTx/>
                <a:uFillTx/>
                <a:latin typeface="Calibri" panose="020F0502020204030204"/>
                <a:ea typeface="+mj-ea"/>
                <a:cs typeface="+mj-cs"/>
              </a:rPr>
              <a:t> … [</a:t>
            </a:r>
            <a:r>
              <a:rPr lang="en-GB" sz="3200"/>
              <a:t>Δ</a:t>
            </a:r>
            <a:r>
              <a:rPr lang="en-GB" sz="3200" baseline="-25000"/>
              <a:t>i</a:t>
            </a:r>
            <a:r>
              <a:rPr lang="en-GB" sz="3200"/>
              <a:t> …]</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1E4F56D3-FE90-74FE-F988-90F0799D2C73}"/>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b="1" dirty="0">
                <a:latin typeface="+mn-lt"/>
              </a:rPr>
              <a:t>Three fundamental questions</a:t>
            </a:r>
            <a:br>
              <a:rPr lang="en-US" sz="2000" dirty="0">
                <a:latin typeface="+mn-lt"/>
              </a:rPr>
            </a:br>
            <a:r>
              <a:rPr lang="en-US" sz="2000" dirty="0">
                <a:latin typeface="+mn-lt"/>
              </a:rPr>
              <a:t>						</a:t>
            </a:r>
            <a:br>
              <a:rPr lang="en-US" sz="2000" dirty="0">
                <a:latin typeface="+mn-lt"/>
              </a:rPr>
            </a:br>
            <a:r>
              <a:rPr lang="en-GB" sz="2000" dirty="0">
                <a:latin typeface="+mn-lt"/>
              </a:rPr>
              <a:t>What is the nature of the controlled category?	</a:t>
            </a:r>
            <a:br>
              <a:rPr lang="en-GB" sz="2000" dirty="0">
                <a:latin typeface="+mn-lt"/>
              </a:rPr>
            </a:br>
            <a:br>
              <a:rPr lang="en-GB" sz="2000" dirty="0">
                <a:latin typeface="+mn-lt"/>
              </a:rPr>
            </a:br>
            <a:br>
              <a:rPr lang="en-GB" sz="2000" dirty="0">
                <a:latin typeface="+mn-lt"/>
              </a:rPr>
            </a:br>
            <a:br>
              <a:rPr lang="en-GB" sz="2000" dirty="0">
                <a:latin typeface="+mn-lt"/>
              </a:rPr>
            </a:br>
            <a:r>
              <a:rPr lang="en-GB" sz="2000" dirty="0">
                <a:latin typeface="+mn-lt"/>
              </a:rPr>
              <a:t>What is the nature of the relation between the controller and the </a:t>
            </a:r>
            <a:r>
              <a:rPr lang="en-GB" sz="2000" dirty="0" err="1">
                <a:latin typeface="+mn-lt"/>
              </a:rPr>
              <a:t>controllee</a:t>
            </a:r>
            <a:r>
              <a:rPr lang="en-GB" sz="2000" dirty="0">
                <a:latin typeface="+mn-lt"/>
              </a:rPr>
              <a:t>?</a:t>
            </a:r>
            <a:br>
              <a:rPr lang="en-GB" sz="2000" dirty="0">
                <a:latin typeface="+mn-lt"/>
              </a:rPr>
            </a:br>
            <a:br>
              <a:rPr lang="en-GB" sz="2000" dirty="0">
                <a:latin typeface="+mn-lt"/>
              </a:rPr>
            </a:br>
            <a:br>
              <a:rPr lang="en-GB" sz="2000" dirty="0">
                <a:latin typeface="+mn-lt"/>
              </a:rPr>
            </a:br>
            <a:r>
              <a:rPr lang="en-GB" sz="2000" dirty="0">
                <a:latin typeface="+mn-lt"/>
              </a:rPr>
              <a:t>How is the controller determined?	</a:t>
            </a:r>
            <a:br>
              <a:rPr lang="en-US" sz="2000" b="1" dirty="0">
                <a:latin typeface="+mn-lt"/>
              </a:rPr>
            </a:br>
            <a:br>
              <a:rPr lang="en-US" sz="2000" b="1" dirty="0">
                <a:latin typeface="+mn-lt"/>
              </a:rPr>
            </a:br>
            <a:br>
              <a:rPr lang="en-US" sz="2000" b="1" dirty="0">
                <a:latin typeface="+mn-lt"/>
              </a:rPr>
            </a:br>
            <a:r>
              <a:rPr lang="en-US" sz="2000" b="1" dirty="0">
                <a:latin typeface="+mn-lt"/>
              </a:rPr>
              <a:t>Coming up: </a:t>
            </a:r>
            <a:r>
              <a:rPr lang="en-US" sz="2000" dirty="0">
                <a:latin typeface="+mn-lt"/>
              </a:rPr>
              <a:t>Evidence that the controlled element is (i) syntactically </a:t>
            </a:r>
            <a:r>
              <a:rPr lang="en-US" sz="2000" b="1" dirty="0">
                <a:latin typeface="+mn-lt"/>
              </a:rPr>
              <a:t>present </a:t>
            </a:r>
            <a:r>
              <a:rPr lang="en-US" sz="2000" dirty="0">
                <a:latin typeface="+mn-lt"/>
              </a:rPr>
              <a:t>(ruling out purely lexicalist accounts); (ii) </a:t>
            </a:r>
            <a:r>
              <a:rPr lang="en-US" sz="2000" b="1" dirty="0">
                <a:latin typeface="+mn-lt"/>
              </a:rPr>
              <a:t>pronominal </a:t>
            </a:r>
            <a:r>
              <a:rPr lang="en-US" sz="2000" dirty="0">
                <a:latin typeface="+mn-lt"/>
              </a:rPr>
              <a:t>(ruling out a full-copy analysis, in analogy to Raising). The evidence narrows down the analytic space but still leaves open the verdict on questions II and III.</a:t>
            </a:r>
            <a:endParaRPr lang="en-IL" sz="2000" b="1" dirty="0">
              <a:latin typeface="+mn-lt"/>
            </a:endParaRPr>
          </a:p>
        </p:txBody>
      </p:sp>
      <p:sp>
        <p:nvSpPr>
          <p:cNvPr id="7" name="Slide Number Placeholder 6">
            <a:extLst>
              <a:ext uri="{FF2B5EF4-FFF2-40B4-BE49-F238E27FC236}">
                <a16:creationId xmlns:a16="http://schemas.microsoft.com/office/drawing/2014/main" id="{C46BDC76-6AAE-6DAD-9C21-AFE761B2F465}"/>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Freeform: Shape 1">
            <a:extLst>
              <a:ext uri="{FF2B5EF4-FFF2-40B4-BE49-F238E27FC236}">
                <a16:creationId xmlns:a16="http://schemas.microsoft.com/office/drawing/2014/main" id="{7DC9EF0F-5742-3344-2FB0-D5A7F81C2617}"/>
              </a:ext>
            </a:extLst>
          </p:cNvPr>
          <p:cNvSpPr/>
          <p:nvPr/>
        </p:nvSpPr>
        <p:spPr>
          <a:xfrm>
            <a:off x="5553307" y="289785"/>
            <a:ext cx="1126273" cy="334683"/>
          </a:xfrm>
          <a:custGeom>
            <a:avLst/>
            <a:gdLst>
              <a:gd name="csX0" fmla="*/ 0 w 1126273"/>
              <a:gd name="csY0" fmla="*/ 334683 h 334683"/>
              <a:gd name="csX1" fmla="*/ 457200 w 1126273"/>
              <a:gd name="csY1" fmla="*/ 147 h 334683"/>
              <a:gd name="csX2" fmla="*/ 1126273 w 1126273"/>
              <a:gd name="csY2" fmla="*/ 301230 h 334683"/>
            </a:gdLst>
            <a:ahLst/>
            <a:cxnLst>
              <a:cxn ang="0">
                <a:pos x="csX0" y="csY0"/>
              </a:cxn>
              <a:cxn ang="0">
                <a:pos x="csX1" y="csY1"/>
              </a:cxn>
              <a:cxn ang="0">
                <a:pos x="csX2" y="csY2"/>
              </a:cxn>
            </a:cxnLst>
            <a:rect l="l" t="t" r="r" b="b"/>
            <a:pathLst>
              <a:path w="1126273" h="334683">
                <a:moveTo>
                  <a:pt x="0" y="334683"/>
                </a:moveTo>
                <a:cubicBezTo>
                  <a:pt x="134744" y="170202"/>
                  <a:pt x="269488" y="5722"/>
                  <a:pt x="457200" y="147"/>
                </a:cubicBezTo>
                <a:cubicBezTo>
                  <a:pt x="644912" y="-5428"/>
                  <a:pt x="885592" y="147901"/>
                  <a:pt x="1126273" y="301230"/>
                </a:cubicBezTo>
              </a:path>
            </a:pathLst>
          </a:custGeom>
          <a:noFill/>
          <a:ln>
            <a:solidFill>
              <a:srgbClr val="00B0F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1" name="Right Brace 20">
            <a:extLst>
              <a:ext uri="{FF2B5EF4-FFF2-40B4-BE49-F238E27FC236}">
                <a16:creationId xmlns:a16="http://schemas.microsoft.com/office/drawing/2014/main" id="{9FEE10EB-BF1F-538E-A4AB-FF179BE3802E}"/>
              </a:ext>
            </a:extLst>
          </p:cNvPr>
          <p:cNvSpPr/>
          <p:nvPr/>
        </p:nvSpPr>
        <p:spPr>
          <a:xfrm>
            <a:off x="5229922" y="1494263"/>
            <a:ext cx="323385" cy="124546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22" name="TextBox 21">
            <a:extLst>
              <a:ext uri="{FF2B5EF4-FFF2-40B4-BE49-F238E27FC236}">
                <a16:creationId xmlns:a16="http://schemas.microsoft.com/office/drawing/2014/main" id="{19E26AD9-388E-B46A-5EDD-700F3015B087}"/>
              </a:ext>
            </a:extLst>
          </p:cNvPr>
          <p:cNvSpPr txBox="1"/>
          <p:nvPr/>
        </p:nvSpPr>
        <p:spPr>
          <a:xfrm>
            <a:off x="5848813" y="1494262"/>
            <a:ext cx="3063743" cy="1323439"/>
          </a:xfrm>
          <a:prstGeom prst="rect">
            <a:avLst/>
          </a:prstGeom>
          <a:noFill/>
        </p:spPr>
        <p:txBody>
          <a:bodyPr wrap="square" rtlCol="0">
            <a:spAutoFit/>
          </a:bodyPr>
          <a:lstStyle/>
          <a:p>
            <a:r>
              <a:rPr lang="en-US" sz="2000"/>
              <a:t>semantic variable?</a:t>
            </a:r>
            <a:br>
              <a:rPr lang="en-US" sz="2000"/>
            </a:br>
            <a:r>
              <a:rPr lang="en-US" sz="2000">
                <a:sym typeface="Symbol" panose="05050102010706020507" pitchFamily="18" charset="2"/>
              </a:rPr>
              <a:t>-role?</a:t>
            </a:r>
            <a:br>
              <a:rPr lang="en-US" sz="2000">
                <a:sym typeface="Symbol" panose="05050102010706020507" pitchFamily="18" charset="2"/>
              </a:rPr>
            </a:br>
            <a:r>
              <a:rPr lang="en-US" sz="2000">
                <a:sym typeface="Symbol" panose="05050102010706020507" pitchFamily="18" charset="2"/>
              </a:rPr>
              <a:t>Null pronoun/reflexive?</a:t>
            </a:r>
            <a:br>
              <a:rPr lang="en-US" sz="2000">
                <a:sym typeface="Symbol" panose="05050102010706020507" pitchFamily="18" charset="2"/>
              </a:rPr>
            </a:br>
            <a:r>
              <a:rPr lang="en-US" sz="2000">
                <a:sym typeface="Symbol" panose="05050102010706020507" pitchFamily="18" charset="2"/>
              </a:rPr>
              <a:t>Full copy of the controller?</a:t>
            </a:r>
            <a:endParaRPr lang="en-IL" sz="2000"/>
          </a:p>
        </p:txBody>
      </p:sp>
      <p:sp>
        <p:nvSpPr>
          <p:cNvPr id="23" name="Right Brace 22">
            <a:extLst>
              <a:ext uri="{FF2B5EF4-FFF2-40B4-BE49-F238E27FC236}">
                <a16:creationId xmlns:a16="http://schemas.microsoft.com/office/drawing/2014/main" id="{836A6902-6322-1E5D-E45A-FA998EF5682D}"/>
              </a:ext>
            </a:extLst>
          </p:cNvPr>
          <p:cNvSpPr/>
          <p:nvPr/>
        </p:nvSpPr>
        <p:spPr>
          <a:xfrm>
            <a:off x="8374565" y="2979490"/>
            <a:ext cx="323385" cy="124546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24" name="TextBox 23">
            <a:extLst>
              <a:ext uri="{FF2B5EF4-FFF2-40B4-BE49-F238E27FC236}">
                <a16:creationId xmlns:a16="http://schemas.microsoft.com/office/drawing/2014/main" id="{CEA3433C-64B2-3E8F-F5AA-020A0D2CB903}"/>
              </a:ext>
            </a:extLst>
          </p:cNvPr>
          <p:cNvSpPr txBox="1"/>
          <p:nvPr/>
        </p:nvSpPr>
        <p:spPr>
          <a:xfrm>
            <a:off x="8912556" y="2940503"/>
            <a:ext cx="2849137" cy="1323439"/>
          </a:xfrm>
          <a:prstGeom prst="rect">
            <a:avLst/>
          </a:prstGeom>
          <a:noFill/>
        </p:spPr>
        <p:txBody>
          <a:bodyPr wrap="square" rtlCol="0">
            <a:spAutoFit/>
          </a:bodyPr>
          <a:lstStyle/>
          <a:p>
            <a:r>
              <a:rPr lang="en-US" sz="2000"/>
              <a:t>syntactic?</a:t>
            </a:r>
            <a:br>
              <a:rPr lang="en-US" sz="2000"/>
            </a:br>
            <a:r>
              <a:rPr lang="en-US" sz="2000"/>
              <a:t>lexical-semantic?</a:t>
            </a:r>
            <a:br>
              <a:rPr lang="en-US" sz="2000"/>
            </a:br>
            <a:r>
              <a:rPr lang="en-US" sz="2000"/>
              <a:t>pragmatic?</a:t>
            </a:r>
            <a:br>
              <a:rPr lang="en-US" sz="2000"/>
            </a:br>
            <a:r>
              <a:rPr lang="en-US" sz="2000"/>
              <a:t>a combination?</a:t>
            </a:r>
            <a:endParaRPr lang="en-IL" sz="2000"/>
          </a:p>
        </p:txBody>
      </p:sp>
      <p:sp>
        <p:nvSpPr>
          <p:cNvPr id="25" name="Right Brace 24">
            <a:extLst>
              <a:ext uri="{FF2B5EF4-FFF2-40B4-BE49-F238E27FC236}">
                <a16:creationId xmlns:a16="http://schemas.microsoft.com/office/drawing/2014/main" id="{F0172821-FF4B-1C03-DB51-32211B91568B}"/>
              </a:ext>
            </a:extLst>
          </p:cNvPr>
          <p:cNvSpPr/>
          <p:nvPr/>
        </p:nvSpPr>
        <p:spPr>
          <a:xfrm>
            <a:off x="4117376" y="4224956"/>
            <a:ext cx="323385" cy="124546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26" name="TextBox 25">
            <a:extLst>
              <a:ext uri="{FF2B5EF4-FFF2-40B4-BE49-F238E27FC236}">
                <a16:creationId xmlns:a16="http://schemas.microsoft.com/office/drawing/2014/main" id="{E68D5155-A969-E6E1-16AF-64045CCCAC8C}"/>
              </a:ext>
            </a:extLst>
          </p:cNvPr>
          <p:cNvSpPr txBox="1"/>
          <p:nvPr/>
        </p:nvSpPr>
        <p:spPr>
          <a:xfrm>
            <a:off x="4714099" y="4325315"/>
            <a:ext cx="2849137" cy="1015663"/>
          </a:xfrm>
          <a:prstGeom prst="rect">
            <a:avLst/>
          </a:prstGeom>
          <a:noFill/>
        </p:spPr>
        <p:txBody>
          <a:bodyPr wrap="square" rtlCol="0">
            <a:spAutoFit/>
          </a:bodyPr>
          <a:lstStyle/>
          <a:p>
            <a:r>
              <a:rPr lang="en-US" sz="2000"/>
              <a:t>Lexical entailment?</a:t>
            </a:r>
            <a:br>
              <a:rPr lang="en-US" sz="2000"/>
            </a:br>
            <a:r>
              <a:rPr lang="en-US" sz="2000"/>
              <a:t>syntactic locality?</a:t>
            </a:r>
            <a:br>
              <a:rPr lang="en-US" sz="2000"/>
            </a:br>
            <a:r>
              <a:rPr lang="en-US" sz="2000"/>
              <a:t>Principles of speech acts?</a:t>
            </a:r>
            <a:endParaRPr lang="en-IL" sz="2000"/>
          </a:p>
        </p:txBody>
      </p:sp>
    </p:spTree>
    <p:extLst>
      <p:ext uri="{BB962C8B-B14F-4D97-AF65-F5344CB8AC3E}">
        <p14:creationId xmlns:p14="http://schemas.microsoft.com/office/powerpoint/2010/main" val="4256887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6F532-DE3C-0542-EB78-B2AF9D01E43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D6A0849-B6BD-D3B0-6867-E54667454E44}"/>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How to implement agreement in OC?</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38790706-855E-4F76-0D55-F5671EFA3835}"/>
              </a:ext>
            </a:extLst>
          </p:cNvPr>
          <p:cNvSpPr>
            <a:spLocks noGrp="1"/>
          </p:cNvSpPr>
          <p:nvPr>
            <p:ph type="title"/>
          </p:nvPr>
        </p:nvSpPr>
        <p:spPr>
          <a:xfrm>
            <a:off x="183572" y="1101213"/>
            <a:ext cx="11824856" cy="5756787"/>
          </a:xfrm>
        </p:spPr>
        <p:txBody>
          <a:bodyPr anchor="t" anchorCtr="0">
            <a:noAutofit/>
          </a:bodyPr>
          <a:lstStyle/>
          <a:p>
            <a:pPr>
              <a:lnSpc>
                <a:spcPts val="3000"/>
              </a:lnSpc>
            </a:pPr>
            <a:r>
              <a:rPr lang="en-US" sz="2000" b="1">
                <a:latin typeface="+mn-lt"/>
              </a:rPr>
              <a:t>Agree-based models</a:t>
            </a:r>
            <a:r>
              <a:rPr lang="en-US" sz="2000">
                <a:latin typeface="+mn-lt"/>
              </a:rPr>
              <a:t>: PRO is </a:t>
            </a:r>
            <a:r>
              <a:rPr lang="en-US" sz="2000">
                <a:latin typeface="+mn-lt"/>
                <a:sym typeface="Symbol" panose="05050102010706020507" pitchFamily="18" charset="2"/>
              </a:rPr>
              <a:t>-defective (being a minimal pronoun); it probes upwards to the matrix clause and copies the features of controller DP.*   [… DP … [PRO</a:t>
            </a:r>
            <a:r>
              <a:rPr lang="en-US" sz="2000" baseline="-25000">
                <a:latin typeface="+mn-lt"/>
                <a:sym typeface="Symbol" panose="05050102010706020507" pitchFamily="18" charset="2"/>
              </a:rPr>
              <a:t>[:__]</a:t>
            </a:r>
            <a:r>
              <a:rPr lang="en-US" sz="2000">
                <a:latin typeface="+mn-lt"/>
                <a:sym typeface="Symbol" panose="05050102010706020507" pitchFamily="18" charset="2"/>
              </a:rPr>
              <a:t> …]]</a:t>
            </a:r>
            <a:br>
              <a:rPr lang="en-US" sz="2000">
                <a:latin typeface="+mn-lt"/>
                <a:sym typeface="Symbol" panose="05050102010706020507" pitchFamily="18" charset="2"/>
              </a:rPr>
            </a:br>
            <a:r>
              <a:rPr lang="en-US" sz="2000">
                <a:latin typeface="+mn-lt"/>
                <a:sym typeface="Symbol" panose="05050102010706020507" pitchFamily="18" charset="2"/>
              </a:rPr>
              <a:t>				     </a:t>
            </a:r>
            <a:r>
              <a:rPr lang="en-US" sz="1600" b="1">
                <a:latin typeface="+mn-lt"/>
                <a:sym typeface="Symbol" panose="05050102010706020507" pitchFamily="18" charset="2"/>
              </a:rPr>
              <a:t>Agree</a:t>
            </a:r>
            <a:br>
              <a:rPr lang="en-US" sz="1600" b="1">
                <a:latin typeface="+mn-lt"/>
                <a:sym typeface="Symbol" panose="05050102010706020507" pitchFamily="18" charset="2"/>
              </a:rPr>
            </a:br>
            <a:br>
              <a:rPr lang="en-US" sz="1600" b="1">
                <a:latin typeface="+mn-lt"/>
                <a:sym typeface="Symbol" panose="05050102010706020507" pitchFamily="18" charset="2"/>
              </a:rPr>
            </a:br>
            <a:r>
              <a:rPr lang="en-US" sz="2000">
                <a:latin typeface="+mn-lt"/>
                <a:sym typeface="Symbol" panose="05050102010706020507" pitchFamily="18" charset="2"/>
              </a:rPr>
              <a:t>(54)    * Jane promised Peter [PRO to behave himself].</a:t>
            </a:r>
            <a:br>
              <a:rPr lang="en-US" sz="2000">
                <a:latin typeface="+mn-lt"/>
                <a:sym typeface="Symbol" panose="05050102010706020507" pitchFamily="18" charset="2"/>
              </a:rPr>
            </a:br>
            <a:br>
              <a:rPr lang="en-US" sz="2000">
                <a:latin typeface="+mn-lt"/>
                <a:sym typeface="Symbol" panose="05050102010706020507" pitchFamily="18" charset="2"/>
              </a:rPr>
            </a:br>
            <a:br>
              <a:rPr lang="en-US" sz="2000">
                <a:latin typeface="+mn-lt"/>
                <a:sym typeface="Symbol" panose="05050102010706020507" pitchFamily="18" charset="2"/>
              </a:rPr>
            </a:br>
            <a:br>
              <a:rPr lang="en-US" sz="2000">
                <a:latin typeface="+mn-lt"/>
                <a:sym typeface="Symbol" panose="05050102010706020507" pitchFamily="18" charset="2"/>
              </a:rPr>
            </a:br>
            <a:r>
              <a:rPr lang="en-US" sz="2000" b="1">
                <a:latin typeface="+mn-lt"/>
                <a:sym typeface="Symbol" panose="05050102010706020507" pitchFamily="18" charset="2"/>
              </a:rPr>
              <a:t>Problems</a:t>
            </a:r>
            <a:r>
              <a:rPr lang="en-US" sz="2000">
                <a:latin typeface="+mn-lt"/>
                <a:sym typeface="Symbol" panose="05050102010706020507" pitchFamily="18" charset="2"/>
              </a:rPr>
              <a:t>: (i) Agree alone cannot account for the range of “indexical effects” in attitude OC.</a:t>
            </a:r>
            <a:br>
              <a:rPr lang="en-US" sz="2000">
                <a:latin typeface="+mn-lt"/>
                <a:sym typeface="Symbol" panose="05050102010706020507" pitchFamily="18" charset="2"/>
              </a:rPr>
            </a:br>
            <a:r>
              <a:rPr lang="en-US" sz="2000">
                <a:latin typeface="+mn-lt"/>
                <a:sym typeface="Symbol" panose="05050102010706020507" pitchFamily="18" charset="2"/>
              </a:rPr>
              <a:t>                   (ii) There is certainly nothing wrong with more-local Agree rather than less-local Agree; what blocks</a:t>
            </a:r>
            <a:br>
              <a:rPr lang="en-US" sz="2000">
                <a:latin typeface="+mn-lt"/>
                <a:sym typeface="Symbol" panose="05050102010706020507" pitchFamily="18" charset="2"/>
              </a:rPr>
            </a:br>
            <a:r>
              <a:rPr lang="en-US" sz="2000">
                <a:latin typeface="+mn-lt"/>
                <a:sym typeface="Symbol" panose="05050102010706020507" pitchFamily="18" charset="2"/>
              </a:rPr>
              <a:t>                         object control in (54) (and other MDP-violations)? It must be the meaning. Well, If controller </a:t>
            </a:r>
            <a:br>
              <a:rPr lang="en-US" sz="2000">
                <a:latin typeface="+mn-lt"/>
                <a:sym typeface="Symbol" panose="05050102010706020507" pitchFamily="18" charset="2"/>
              </a:rPr>
            </a:br>
            <a:r>
              <a:rPr lang="en-US" sz="2000">
                <a:latin typeface="+mn-lt"/>
                <a:sym typeface="Symbol" panose="05050102010706020507" pitchFamily="18" charset="2"/>
              </a:rPr>
              <a:t>                         choice anyway appeals to semantics, Agree is </a:t>
            </a:r>
            <a:r>
              <a:rPr lang="en-US" sz="2000" b="1">
                <a:latin typeface="+mn-lt"/>
                <a:sym typeface="Symbol" panose="05050102010706020507" pitchFamily="18" charset="2"/>
              </a:rPr>
              <a:t>not </a:t>
            </a:r>
            <a:r>
              <a:rPr lang="en-US" sz="2000">
                <a:latin typeface="+mn-lt"/>
                <a:sym typeface="Symbol" panose="05050102010706020507" pitchFamily="18" charset="2"/>
              </a:rPr>
              <a:t>required for establishing semantic antecedence. </a:t>
            </a:r>
            <a:br>
              <a:rPr lang="en-US" sz="2000">
                <a:latin typeface="+mn-lt"/>
                <a:sym typeface="Symbol" panose="05050102010706020507" pitchFamily="18" charset="2"/>
              </a:rPr>
            </a:br>
            <a:r>
              <a:rPr lang="en-US" sz="2000">
                <a:latin typeface="+mn-lt"/>
                <a:sym typeface="Symbol" panose="05050102010706020507" pitchFamily="18" charset="2"/>
              </a:rPr>
              <a:t>                  (iii) Oblique control violates standard restrictions on Agree </a:t>
            </a:r>
            <a:br>
              <a:rPr lang="en-US" sz="2000">
                <a:latin typeface="+mn-lt"/>
                <a:sym typeface="Symbol" panose="05050102010706020507" pitchFamily="18" charset="2"/>
              </a:rPr>
            </a:br>
            <a:r>
              <a:rPr lang="en-US" sz="2000">
                <a:latin typeface="+mn-lt"/>
                <a:sym typeface="Symbol" panose="05050102010706020507" pitchFamily="18" charset="2"/>
              </a:rPr>
              <a:t>                         (e.g., </a:t>
            </a:r>
            <a:r>
              <a:rPr lang="en-US" sz="2000" i="1">
                <a:latin typeface="+mn-lt"/>
                <a:sym typeface="Symbol" panose="05050102010706020507" pitchFamily="18" charset="2"/>
              </a:rPr>
              <a:t>They imposed [upon my aunt] [PRO to perjure herself]</a:t>
            </a:r>
            <a:r>
              <a:rPr lang="en-US" sz="2000">
                <a:latin typeface="+mn-lt"/>
                <a:sym typeface="Symbol" panose="05050102010706020507" pitchFamily="18" charset="2"/>
              </a:rPr>
              <a:t>).  </a:t>
            </a:r>
            <a:br>
              <a:rPr lang="en-US" sz="2000">
                <a:latin typeface="+mn-lt"/>
                <a:sym typeface="Symbol" panose="05050102010706020507" pitchFamily="18" charset="2"/>
              </a:rPr>
            </a:br>
            <a:r>
              <a:rPr lang="en-US" sz="2000">
                <a:latin typeface="+mn-lt"/>
                <a:sym typeface="Symbol" panose="05050102010706020507" pitchFamily="18" charset="2"/>
              </a:rPr>
              <a:t>                                                 </a:t>
            </a:r>
            <a:r>
              <a:rPr lang="en-US" sz="1800">
                <a:solidFill>
                  <a:schemeClr val="bg2">
                    <a:lumMod val="75000"/>
                  </a:schemeClr>
                </a:solidFill>
                <a:latin typeface="+mn-lt"/>
                <a:sym typeface="Symbol" panose="05050102010706020507" pitchFamily="18" charset="2"/>
              </a:rPr>
              <a:t>*(Landau 2000, 2004, 2006, Sheehan 2012, 2018, Fischer 2018, McFadden &amp; Sundaresan 2018)</a:t>
            </a:r>
            <a:endParaRPr lang="en-IL" sz="1800" dirty="0">
              <a:solidFill>
                <a:schemeClr val="bg2">
                  <a:lumMod val="75000"/>
                </a:schemeClr>
              </a:solidFill>
              <a:latin typeface="+mn-lt"/>
            </a:endParaRPr>
          </a:p>
        </p:txBody>
      </p:sp>
      <p:sp>
        <p:nvSpPr>
          <p:cNvPr id="7" name="Slide Number Placeholder 6">
            <a:extLst>
              <a:ext uri="{FF2B5EF4-FFF2-40B4-BE49-F238E27FC236}">
                <a16:creationId xmlns:a16="http://schemas.microsoft.com/office/drawing/2014/main" id="{E32D717E-DF88-3D2A-315C-B812FFD37931}"/>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Freeform: Shape 1">
            <a:extLst>
              <a:ext uri="{FF2B5EF4-FFF2-40B4-BE49-F238E27FC236}">
                <a16:creationId xmlns:a16="http://schemas.microsoft.com/office/drawing/2014/main" id="{8E93E3B1-7E84-6D8E-B56A-B9BF3B552381}"/>
              </a:ext>
            </a:extLst>
          </p:cNvPr>
          <p:cNvSpPr/>
          <p:nvPr/>
        </p:nvSpPr>
        <p:spPr>
          <a:xfrm>
            <a:off x="4667250" y="1885950"/>
            <a:ext cx="847725" cy="361993"/>
          </a:xfrm>
          <a:custGeom>
            <a:avLst/>
            <a:gdLst>
              <a:gd name="csX0" fmla="*/ 847725 w 847725"/>
              <a:gd name="csY0" fmla="*/ 0 h 361993"/>
              <a:gd name="csX1" fmla="*/ 400050 w 847725"/>
              <a:gd name="csY1" fmla="*/ 361950 h 361993"/>
              <a:gd name="csX2" fmla="*/ 0 w 847725"/>
              <a:gd name="csY2" fmla="*/ 19050 h 361993"/>
            </a:gdLst>
            <a:ahLst/>
            <a:cxnLst>
              <a:cxn ang="0">
                <a:pos x="csX0" y="csY0"/>
              </a:cxn>
              <a:cxn ang="0">
                <a:pos x="csX1" y="csY1"/>
              </a:cxn>
              <a:cxn ang="0">
                <a:pos x="csX2" y="csY2"/>
              </a:cxn>
            </a:cxnLst>
            <a:rect l="l" t="t" r="r" b="b"/>
            <a:pathLst>
              <a:path w="847725" h="361993">
                <a:moveTo>
                  <a:pt x="847725" y="0"/>
                </a:moveTo>
                <a:cubicBezTo>
                  <a:pt x="694531" y="179387"/>
                  <a:pt x="541337" y="358775"/>
                  <a:pt x="400050" y="361950"/>
                </a:cubicBezTo>
                <a:cubicBezTo>
                  <a:pt x="258763" y="365125"/>
                  <a:pt x="129381" y="192087"/>
                  <a:pt x="0" y="19050"/>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 name="Freeform: Shape 3">
            <a:extLst>
              <a:ext uri="{FF2B5EF4-FFF2-40B4-BE49-F238E27FC236}">
                <a16:creationId xmlns:a16="http://schemas.microsoft.com/office/drawing/2014/main" id="{B843BA25-7738-673A-ECE5-3D80CB136B34}"/>
              </a:ext>
            </a:extLst>
          </p:cNvPr>
          <p:cNvSpPr/>
          <p:nvPr/>
        </p:nvSpPr>
        <p:spPr>
          <a:xfrm>
            <a:off x="2834965" y="2516220"/>
            <a:ext cx="733425" cy="190694"/>
          </a:xfrm>
          <a:custGeom>
            <a:avLst/>
            <a:gdLst>
              <a:gd name="csX0" fmla="*/ 733425 w 733425"/>
              <a:gd name="csY0" fmla="*/ 162119 h 190694"/>
              <a:gd name="csX1" fmla="*/ 361950 w 733425"/>
              <a:gd name="csY1" fmla="*/ 194 h 190694"/>
              <a:gd name="csX2" fmla="*/ 0 w 733425"/>
              <a:gd name="csY2" fmla="*/ 190694 h 190694"/>
            </a:gdLst>
            <a:ahLst/>
            <a:cxnLst>
              <a:cxn ang="0">
                <a:pos x="csX0" y="csY0"/>
              </a:cxn>
              <a:cxn ang="0">
                <a:pos x="csX1" y="csY1"/>
              </a:cxn>
              <a:cxn ang="0">
                <a:pos x="csX2" y="csY2"/>
              </a:cxn>
            </a:cxnLst>
            <a:rect l="l" t="t" r="r" b="b"/>
            <a:pathLst>
              <a:path w="733425" h="190694">
                <a:moveTo>
                  <a:pt x="733425" y="162119"/>
                </a:moveTo>
                <a:cubicBezTo>
                  <a:pt x="608806" y="78775"/>
                  <a:pt x="484187" y="-4568"/>
                  <a:pt x="361950" y="194"/>
                </a:cubicBezTo>
                <a:cubicBezTo>
                  <a:pt x="239713" y="4956"/>
                  <a:pt x="119856" y="97825"/>
                  <a:pt x="0" y="190694"/>
                </a:cubicBezTo>
              </a:path>
            </a:pathLst>
          </a:custGeom>
          <a:noFill/>
          <a:ln>
            <a:solidFill>
              <a:srgbClr val="FF0000"/>
            </a:solidFill>
            <a:headEnd type="oval"/>
            <a:tail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TextBox 5">
            <a:extLst>
              <a:ext uri="{FF2B5EF4-FFF2-40B4-BE49-F238E27FC236}">
                <a16:creationId xmlns:a16="http://schemas.microsoft.com/office/drawing/2014/main" id="{16776A3C-224B-5D5B-77DE-78C7FDD3EF53}"/>
              </a:ext>
            </a:extLst>
          </p:cNvPr>
          <p:cNvSpPr txBox="1"/>
          <p:nvPr/>
        </p:nvSpPr>
        <p:spPr>
          <a:xfrm>
            <a:off x="2875039" y="2166554"/>
            <a:ext cx="769435" cy="338554"/>
          </a:xfrm>
          <a:prstGeom prst="rect">
            <a:avLst/>
          </a:prstGeom>
          <a:noFill/>
        </p:spPr>
        <p:txBody>
          <a:bodyPr wrap="square" rtlCol="0">
            <a:spAutoFit/>
          </a:bodyPr>
          <a:lstStyle/>
          <a:p>
            <a:r>
              <a:rPr lang="en-US" sz="1600" b="1"/>
              <a:t>Agree</a:t>
            </a:r>
            <a:endParaRPr lang="en-IL" sz="1600" b="1"/>
          </a:p>
        </p:txBody>
      </p:sp>
      <p:sp>
        <p:nvSpPr>
          <p:cNvPr id="8" name="Freeform: Shape 7">
            <a:extLst>
              <a:ext uri="{FF2B5EF4-FFF2-40B4-BE49-F238E27FC236}">
                <a16:creationId xmlns:a16="http://schemas.microsoft.com/office/drawing/2014/main" id="{7083EBB0-AAE2-C4E6-3B27-BCB6E849EEBC}"/>
              </a:ext>
            </a:extLst>
          </p:cNvPr>
          <p:cNvSpPr/>
          <p:nvPr/>
        </p:nvSpPr>
        <p:spPr>
          <a:xfrm>
            <a:off x="1359751" y="3060260"/>
            <a:ext cx="2207941" cy="245415"/>
          </a:xfrm>
          <a:custGeom>
            <a:avLst/>
            <a:gdLst>
              <a:gd name="csX0" fmla="*/ 0 w 2207941"/>
              <a:gd name="csY0" fmla="*/ 22303 h 245415"/>
              <a:gd name="csX1" fmla="*/ 970156 w 2207941"/>
              <a:gd name="csY1" fmla="*/ 245327 h 245415"/>
              <a:gd name="csX2" fmla="*/ 2207941 w 2207941"/>
              <a:gd name="csY2" fmla="*/ 0 h 245415"/>
            </a:gdLst>
            <a:ahLst/>
            <a:cxnLst>
              <a:cxn ang="0">
                <a:pos x="csX0" y="csY0"/>
              </a:cxn>
              <a:cxn ang="0">
                <a:pos x="csX1" y="csY1"/>
              </a:cxn>
              <a:cxn ang="0">
                <a:pos x="csX2" y="csY2"/>
              </a:cxn>
            </a:cxnLst>
            <a:rect l="l" t="t" r="r" b="b"/>
            <a:pathLst>
              <a:path w="2207941" h="245415">
                <a:moveTo>
                  <a:pt x="0" y="22303"/>
                </a:moveTo>
                <a:cubicBezTo>
                  <a:pt x="301083" y="135673"/>
                  <a:pt x="602166" y="249044"/>
                  <a:pt x="970156" y="245327"/>
                </a:cubicBezTo>
                <a:cubicBezTo>
                  <a:pt x="1338146" y="241610"/>
                  <a:pt x="1773043" y="120805"/>
                  <a:pt x="2207941" y="0"/>
                </a:cubicBezTo>
              </a:path>
            </a:pathLst>
          </a:custGeom>
          <a:noFill/>
          <a:ln>
            <a:solidFill>
              <a:srgbClr val="FF0000"/>
            </a:solidFill>
            <a:headEnd type="oval"/>
            <a:tail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TextBox 8">
            <a:extLst>
              <a:ext uri="{FF2B5EF4-FFF2-40B4-BE49-F238E27FC236}">
                <a16:creationId xmlns:a16="http://schemas.microsoft.com/office/drawing/2014/main" id="{193346EC-704B-FDB0-E08F-983AC23F89E2}"/>
              </a:ext>
            </a:extLst>
          </p:cNvPr>
          <p:cNvSpPr txBox="1"/>
          <p:nvPr/>
        </p:nvSpPr>
        <p:spPr>
          <a:xfrm>
            <a:off x="1741723" y="3350730"/>
            <a:ext cx="1310269" cy="338554"/>
          </a:xfrm>
          <a:prstGeom prst="rect">
            <a:avLst/>
          </a:prstGeom>
          <a:noFill/>
        </p:spPr>
        <p:txBody>
          <a:bodyPr wrap="square" rtlCol="0">
            <a:spAutoFit/>
          </a:bodyPr>
          <a:lstStyle/>
          <a:p>
            <a:r>
              <a:rPr lang="en-US" sz="1600" b="1"/>
              <a:t>Antecedence</a:t>
            </a:r>
            <a:endParaRPr lang="en-IL" sz="1600" b="1"/>
          </a:p>
        </p:txBody>
      </p:sp>
      <p:sp>
        <p:nvSpPr>
          <p:cNvPr id="10" name="TextBox 9">
            <a:extLst>
              <a:ext uri="{FF2B5EF4-FFF2-40B4-BE49-F238E27FC236}">
                <a16:creationId xmlns:a16="http://schemas.microsoft.com/office/drawing/2014/main" id="{97A3652C-2B6D-CF42-A374-3A5C5454F323}"/>
              </a:ext>
            </a:extLst>
          </p:cNvPr>
          <p:cNvSpPr txBox="1"/>
          <p:nvPr/>
        </p:nvSpPr>
        <p:spPr>
          <a:xfrm>
            <a:off x="7511112" y="1792796"/>
            <a:ext cx="4250581" cy="1987467"/>
          </a:xfrm>
          <a:prstGeom prst="rect">
            <a:avLst/>
          </a:prstGeom>
          <a:noFill/>
          <a:ln>
            <a:solidFill>
              <a:schemeClr val="accent1">
                <a:shade val="15000"/>
              </a:schemeClr>
            </a:solidFill>
          </a:ln>
        </p:spPr>
        <p:txBody>
          <a:bodyPr wrap="square" rtlCol="0">
            <a:spAutoFit/>
          </a:bodyPr>
          <a:lstStyle/>
          <a:p>
            <a:pPr>
              <a:lnSpc>
                <a:spcPts val="3000"/>
              </a:lnSpc>
            </a:pPr>
            <a:r>
              <a:rPr lang="en-US" sz="2000" b="1">
                <a:sym typeface="Symbol" panose="05050102010706020507" pitchFamily="18" charset="2"/>
              </a:rPr>
              <a:t>          Problem: </a:t>
            </a:r>
            <a:r>
              <a:rPr lang="en-US" sz="2000">
                <a:sym typeface="Symbol" panose="05050102010706020507" pitchFamily="18" charset="2"/>
              </a:rPr>
              <a:t>How to guarantee that Agree matches </a:t>
            </a:r>
            <a:r>
              <a:rPr lang="en-US" sz="2000" i="1">
                <a:sym typeface="Symbol" panose="05050102010706020507" pitchFamily="18" charset="2"/>
              </a:rPr>
              <a:t>semantic </a:t>
            </a:r>
            <a:r>
              <a:rPr lang="en-US" sz="2000">
                <a:sym typeface="Symbol" panose="05050102010706020507" pitchFamily="18" charset="2"/>
              </a:rPr>
              <a:t>antecedence?</a:t>
            </a:r>
          </a:p>
          <a:p>
            <a:pPr>
              <a:lnSpc>
                <a:spcPts val="3000"/>
              </a:lnSpc>
            </a:pPr>
            <a:endParaRPr lang="en-US" sz="2000">
              <a:sym typeface="Symbol" panose="05050102010706020507" pitchFamily="18" charset="2"/>
            </a:endParaRPr>
          </a:p>
          <a:p>
            <a:pPr>
              <a:lnSpc>
                <a:spcPts val="3000"/>
              </a:lnSpc>
            </a:pPr>
            <a:r>
              <a:rPr lang="en-US" sz="2000" b="1">
                <a:sym typeface="Symbol" panose="05050102010706020507" pitchFamily="18" charset="2"/>
              </a:rPr>
              <a:t>Common response</a:t>
            </a:r>
            <a:r>
              <a:rPr lang="en-US" sz="2000">
                <a:sym typeface="Symbol" panose="05050102010706020507" pitchFamily="18" charset="2"/>
              </a:rPr>
              <a:t>: It is Agree that </a:t>
            </a:r>
            <a:r>
              <a:rPr lang="en-US" sz="2000" i="1">
                <a:sym typeface="Symbol" panose="05050102010706020507" pitchFamily="18" charset="2"/>
              </a:rPr>
              <a:t>esbalishes </a:t>
            </a:r>
            <a:r>
              <a:rPr lang="en-US" sz="2000">
                <a:sym typeface="Symbol" panose="05050102010706020507" pitchFamily="18" charset="2"/>
              </a:rPr>
              <a:t>semantic antecedence.</a:t>
            </a:r>
          </a:p>
        </p:txBody>
      </p:sp>
      <p:sp>
        <p:nvSpPr>
          <p:cNvPr id="11" name="Arrow: Right 10">
            <a:extLst>
              <a:ext uri="{FF2B5EF4-FFF2-40B4-BE49-F238E27FC236}">
                <a16:creationId xmlns:a16="http://schemas.microsoft.com/office/drawing/2014/main" id="{D2F33AA7-6E71-BF1E-00F7-4EB4128956E6}"/>
              </a:ext>
            </a:extLst>
          </p:cNvPr>
          <p:cNvSpPr/>
          <p:nvPr/>
        </p:nvSpPr>
        <p:spPr>
          <a:xfrm>
            <a:off x="7639255" y="1941705"/>
            <a:ext cx="446049" cy="18099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15" name="Straight Connector 14">
            <a:extLst>
              <a:ext uri="{FF2B5EF4-FFF2-40B4-BE49-F238E27FC236}">
                <a16:creationId xmlns:a16="http://schemas.microsoft.com/office/drawing/2014/main" id="{BDA8273B-7320-9D05-5937-AD3834BD4A30}"/>
              </a:ext>
            </a:extLst>
          </p:cNvPr>
          <p:cNvCxnSpPr/>
          <p:nvPr/>
        </p:nvCxnSpPr>
        <p:spPr>
          <a:xfrm>
            <a:off x="7981950" y="3780263"/>
            <a:ext cx="0" cy="2488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AA19582-FF52-CE0C-932F-33BBCEA3A063}"/>
              </a:ext>
            </a:extLst>
          </p:cNvPr>
          <p:cNvCxnSpPr/>
          <p:nvPr/>
        </p:nvCxnSpPr>
        <p:spPr>
          <a:xfrm flipH="1">
            <a:off x="733425" y="4029075"/>
            <a:ext cx="72485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3395434-B4A6-9761-DF58-9D3ED1C51999}"/>
              </a:ext>
            </a:extLst>
          </p:cNvPr>
          <p:cNvCxnSpPr/>
          <p:nvPr/>
        </p:nvCxnSpPr>
        <p:spPr>
          <a:xfrm>
            <a:off x="733425" y="4029075"/>
            <a:ext cx="0" cy="2381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3550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03AF4-DED9-07B8-0A4C-66326DD086C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6AFB2D0-E6B6-215E-E603-00766B13F2E6}"/>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Anchoring Agree to [</a:t>
            </a:r>
            <a:r>
              <a:rPr lang="en-US" sz="3600" b="1">
                <a:solidFill>
                  <a:prstClr val="black"/>
                </a:solidFill>
                <a:latin typeface="Calibri" panose="020F0502020204030204"/>
              </a:rPr>
              <a:t>C-INDICES</a:t>
            </a:r>
            <a:r>
              <a:rPr lang="en-US" sz="4000" b="1">
                <a:solidFill>
                  <a:prstClr val="black"/>
                </a:solidFill>
                <a:latin typeface="Calibri" panose="020F0502020204030204"/>
              </a:rPr>
              <a:t>]</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AF0ED3E2-3146-27A9-F102-6642D1CD7931}"/>
              </a:ext>
            </a:extLst>
          </p:cNvPr>
          <p:cNvSpPr>
            <a:spLocks noGrp="1"/>
          </p:cNvSpPr>
          <p:nvPr>
            <p:ph type="title"/>
          </p:nvPr>
        </p:nvSpPr>
        <p:spPr>
          <a:xfrm>
            <a:off x="183572" y="1101213"/>
            <a:ext cx="11649839" cy="5756787"/>
          </a:xfrm>
          <a:ln>
            <a:solidFill>
              <a:srgbClr val="FF0000"/>
            </a:solidFill>
          </a:ln>
        </p:spPr>
        <p:txBody>
          <a:bodyPr anchor="t" anchorCtr="0">
            <a:noAutofit/>
          </a:bodyPr>
          <a:lstStyle/>
          <a:p>
            <a:pPr>
              <a:lnSpc>
                <a:spcPts val="3000"/>
              </a:lnSpc>
            </a:pPr>
            <a:r>
              <a:rPr lang="en-US" sz="2000" b="1" dirty="0">
                <a:latin typeface="+mn-lt"/>
              </a:rPr>
              <a:t>Conclusion</a:t>
            </a:r>
            <a:r>
              <a:rPr lang="en-US" sz="2000" dirty="0">
                <a:latin typeface="+mn-lt"/>
              </a:rPr>
              <a:t>: Agree must track some feature that encodes the choice of controller.</a:t>
            </a:r>
            <a:br>
              <a:rPr lang="en-US" sz="2000" dirty="0">
                <a:latin typeface="+mn-lt"/>
              </a:rPr>
            </a:br>
            <a:br>
              <a:rPr lang="en-US" sz="2000" dirty="0">
                <a:latin typeface="+mn-lt"/>
              </a:rPr>
            </a:br>
            <a:r>
              <a:rPr lang="en-US" sz="2000" dirty="0">
                <a:latin typeface="+mn-lt"/>
              </a:rPr>
              <a:t>In the CESA theory, such features already exist: [</a:t>
            </a:r>
            <a:r>
              <a:rPr lang="en-US" sz="1800" dirty="0">
                <a:latin typeface="+mn-lt"/>
              </a:rPr>
              <a:t>C-INDICES</a:t>
            </a:r>
            <a:r>
              <a:rPr lang="en-US" sz="2000" dirty="0">
                <a:latin typeface="+mn-lt"/>
              </a:rPr>
              <a:t>: </a:t>
            </a:r>
            <a:r>
              <a:rPr lang="en-US" sz="1800" i="1" dirty="0">
                <a:latin typeface="+mn-lt"/>
              </a:rPr>
              <a:t>AU/AD</a:t>
            </a:r>
            <a:r>
              <a:rPr lang="en-US" sz="2000" dirty="0">
                <a:latin typeface="+mn-lt"/>
              </a:rPr>
              <a:t>]. They are “overlayed” above </a:t>
            </a:r>
            <a:r>
              <a:rPr lang="en-US" sz="2000" dirty="0">
                <a:latin typeface="+mn-lt"/>
                <a:sym typeface="Symbol" panose="05050102010706020507" pitchFamily="18" charset="2"/>
              </a:rPr>
              <a:t>-roles and identify the </a:t>
            </a:r>
            <a:r>
              <a:rPr lang="en-US" sz="2000" b="1" dirty="0">
                <a:latin typeface="+mn-lt"/>
                <a:sym typeface="Symbol" panose="05050102010706020507" pitchFamily="18" charset="2"/>
              </a:rPr>
              <a:t>participant</a:t>
            </a:r>
            <a:r>
              <a:rPr lang="en-US" sz="2000" dirty="0">
                <a:latin typeface="+mn-lt"/>
                <a:sym typeface="Symbol" panose="05050102010706020507" pitchFamily="18" charset="2"/>
              </a:rPr>
              <a:t> role in the speech/mental act. We proposed that </a:t>
            </a:r>
            <a:r>
              <a:rPr lang="en-US" sz="2000" i="1" dirty="0" err="1">
                <a:latin typeface="+mn-lt"/>
                <a:sym typeface="Symbol" panose="05050102010706020507" pitchFamily="18" charset="2"/>
              </a:rPr>
              <a:t>pro</a:t>
            </a:r>
            <a:r>
              <a:rPr lang="en-US" sz="2000" baseline="-25000" dirty="0" err="1">
                <a:latin typeface="+mn-lt"/>
                <a:sym typeface="Symbol" panose="05050102010706020507" pitchFamily="18" charset="2"/>
              </a:rPr>
              <a:t>IND</a:t>
            </a:r>
            <a:r>
              <a:rPr lang="en-US" sz="2000" baseline="-25000" dirty="0">
                <a:latin typeface="+mn-lt"/>
                <a:sym typeface="Symbol" panose="05050102010706020507" pitchFamily="18" charset="2"/>
              </a:rPr>
              <a:t> </a:t>
            </a:r>
            <a:r>
              <a:rPr lang="en-US" sz="2000" dirty="0">
                <a:latin typeface="+mn-lt"/>
                <a:sym typeface="Symbol" panose="05050102010706020507" pitchFamily="18" charset="2"/>
              </a:rPr>
              <a:t>in [</a:t>
            </a:r>
            <a:r>
              <a:rPr lang="en-US" sz="2000" dirty="0" err="1">
                <a:latin typeface="+mn-lt"/>
                <a:sym typeface="Symbol" panose="05050102010706020507" pitchFamily="18" charset="2"/>
              </a:rPr>
              <a:t>Spec,MoodP</a:t>
            </a:r>
            <a:r>
              <a:rPr lang="en-US" sz="2000" dirty="0">
                <a:latin typeface="+mn-lt"/>
                <a:sym typeface="Symbol" panose="05050102010706020507" pitchFamily="18" charset="2"/>
              </a:rPr>
              <a:t>] has this feature, but the null hypothesis should be that </a:t>
            </a:r>
            <a:r>
              <a:rPr lang="en-US" sz="2000" i="1" dirty="0">
                <a:latin typeface="+mn-lt"/>
                <a:sym typeface="Symbol" panose="05050102010706020507" pitchFamily="18" charset="2"/>
              </a:rPr>
              <a:t>any</a:t>
            </a:r>
            <a:r>
              <a:rPr lang="en-US" sz="2000" dirty="0">
                <a:latin typeface="+mn-lt"/>
                <a:sym typeface="Symbol" panose="05050102010706020507" pitchFamily="18" charset="2"/>
              </a:rPr>
              <a:t> argument participating in a speech/mental act is assigned a value for this feature (when? Maybe at the phase level). </a:t>
            </a:r>
            <a:br>
              <a:rPr lang="en-US" sz="2000" dirty="0">
                <a:latin typeface="+mn-lt"/>
                <a:sym typeface="Symbol" panose="05050102010706020507" pitchFamily="18" charset="2"/>
              </a:rPr>
            </a:br>
            <a:br>
              <a:rPr lang="en-US" sz="2000" dirty="0">
                <a:latin typeface="+mn-lt"/>
                <a:sym typeface="Symbol" panose="05050102010706020507" pitchFamily="18" charset="2"/>
              </a:rPr>
            </a:br>
            <a:r>
              <a:rPr lang="en-US" sz="2000" dirty="0">
                <a:latin typeface="+mn-lt"/>
                <a:sym typeface="Symbol" panose="05050102010706020507" pitchFamily="18" charset="2"/>
              </a:rPr>
              <a:t>55. </a:t>
            </a:r>
            <a:r>
              <a:rPr lang="en-GB" sz="2000" dirty="0">
                <a:latin typeface="+mn-lt"/>
              </a:rPr>
              <a:t>Janet</a:t>
            </a:r>
            <a:r>
              <a:rPr lang="en-GB" sz="2000" baseline="-25000" dirty="0">
                <a:latin typeface="+mn-lt"/>
              </a:rPr>
              <a:t>[</a:t>
            </a:r>
            <a:r>
              <a:rPr lang="en-GB" sz="2000" baseline="-25000" dirty="0">
                <a:solidFill>
                  <a:srgbClr val="FF0000"/>
                </a:solidFill>
                <a:latin typeface="+mn-lt"/>
              </a:rPr>
              <a:t>AU</a:t>
            </a:r>
            <a:r>
              <a:rPr lang="en-GB" sz="2000" baseline="-25000" dirty="0">
                <a:latin typeface="+mn-lt"/>
              </a:rPr>
              <a:t>]</a:t>
            </a:r>
            <a:r>
              <a:rPr lang="en-GB" sz="2000" dirty="0">
                <a:latin typeface="+mn-lt"/>
              </a:rPr>
              <a:t> promised Dave</a:t>
            </a:r>
            <a:r>
              <a:rPr lang="en-GB" sz="2000" baseline="-25000" dirty="0">
                <a:latin typeface="+mn-lt"/>
              </a:rPr>
              <a:t>[</a:t>
            </a:r>
            <a:r>
              <a:rPr lang="en-GB" sz="2000" baseline="-25000" dirty="0">
                <a:solidFill>
                  <a:srgbClr val="FF0000"/>
                </a:solidFill>
                <a:latin typeface="+mn-lt"/>
              </a:rPr>
              <a:t>AD</a:t>
            </a:r>
            <a:r>
              <a:rPr lang="en-GB" sz="2000" baseline="-25000" dirty="0">
                <a:latin typeface="+mn-lt"/>
              </a:rPr>
              <a:t>]</a:t>
            </a:r>
            <a:r>
              <a:rPr lang="en-GB" sz="2000" dirty="0">
                <a:latin typeface="+mn-lt"/>
              </a:rPr>
              <a:t> a raise.</a:t>
            </a:r>
            <a:br>
              <a:rPr lang="en-GB" sz="2000" dirty="0">
                <a:latin typeface="+mn-lt"/>
              </a:rPr>
            </a:br>
            <a:br>
              <a:rPr lang="en-GB" sz="2000" dirty="0">
                <a:latin typeface="+mn-lt"/>
              </a:rPr>
            </a:br>
            <a:r>
              <a:rPr lang="en-GB" sz="2000" dirty="0">
                <a:latin typeface="+mn-lt"/>
              </a:rPr>
              <a:t>56. Janet</a:t>
            </a:r>
            <a:r>
              <a:rPr lang="en-GB" sz="2000" baseline="-25000" dirty="0">
                <a:latin typeface="+mn-lt"/>
              </a:rPr>
              <a:t>[</a:t>
            </a:r>
            <a:r>
              <a:rPr lang="en-GB" sz="2000" baseline="-25000" dirty="0">
                <a:solidFill>
                  <a:srgbClr val="FF0000"/>
                </a:solidFill>
                <a:latin typeface="+mn-lt"/>
              </a:rPr>
              <a:t>AU</a:t>
            </a:r>
            <a:r>
              <a:rPr lang="en-GB" sz="2000" baseline="-25000" dirty="0">
                <a:latin typeface="+mn-lt"/>
              </a:rPr>
              <a:t>,</a:t>
            </a:r>
            <a:r>
              <a:rPr lang="en-GB" sz="2000" baseline="-25000" dirty="0">
                <a:latin typeface="+mn-lt"/>
                <a:sym typeface="Symbol" panose="05050102010706020507" pitchFamily="18" charset="2"/>
              </a:rPr>
              <a:t></a:t>
            </a:r>
            <a:r>
              <a:rPr lang="en-GB" sz="2000" baseline="-25000" dirty="0">
                <a:latin typeface="+mn-lt"/>
              </a:rPr>
              <a:t>:3Fsg]</a:t>
            </a:r>
            <a:r>
              <a:rPr lang="en-GB" sz="2000" dirty="0">
                <a:latin typeface="+mn-lt"/>
              </a:rPr>
              <a:t> promised the kids</a:t>
            </a:r>
            <a:r>
              <a:rPr lang="en-GB" sz="2000" baseline="-25000" dirty="0">
                <a:latin typeface="+mn-lt"/>
              </a:rPr>
              <a:t>[</a:t>
            </a:r>
            <a:r>
              <a:rPr lang="en-GB" sz="2000" baseline="-25000" dirty="0">
                <a:solidFill>
                  <a:srgbClr val="FF0000"/>
                </a:solidFill>
                <a:latin typeface="+mn-lt"/>
              </a:rPr>
              <a:t>AD</a:t>
            </a:r>
            <a:r>
              <a:rPr lang="en-GB" sz="2000" baseline="-25000" dirty="0">
                <a:latin typeface="+mn-lt"/>
              </a:rPr>
              <a:t>,</a:t>
            </a:r>
            <a:r>
              <a:rPr lang="en-GB" sz="2000" baseline="-25000" dirty="0">
                <a:latin typeface="+mn-lt"/>
                <a:sym typeface="Symbol" panose="05050102010706020507" pitchFamily="18" charset="2"/>
              </a:rPr>
              <a:t></a:t>
            </a:r>
            <a:r>
              <a:rPr lang="en-GB" sz="2000" baseline="-25000" dirty="0">
                <a:latin typeface="+mn-lt"/>
              </a:rPr>
              <a:t>:3pl]</a:t>
            </a:r>
            <a:r>
              <a:rPr lang="en-GB" sz="2000" dirty="0">
                <a:latin typeface="+mn-lt"/>
              </a:rPr>
              <a:t> [</a:t>
            </a:r>
            <a:r>
              <a:rPr lang="en-GB" sz="2000" baseline="-25000" dirty="0">
                <a:latin typeface="+mn-lt"/>
              </a:rPr>
              <a:t>CP</a:t>
            </a:r>
            <a:r>
              <a:rPr lang="en-GB" sz="2000" dirty="0">
                <a:latin typeface="+mn-lt"/>
              </a:rPr>
              <a:t> C [ [</a:t>
            </a:r>
            <a:r>
              <a:rPr lang="en-GB" sz="2000" baseline="-25000" dirty="0">
                <a:latin typeface="+mn-lt"/>
              </a:rPr>
              <a:t>DP</a:t>
            </a:r>
            <a:r>
              <a:rPr lang="en-GB" sz="2000" dirty="0">
                <a:latin typeface="+mn-lt"/>
              </a:rPr>
              <a:t> </a:t>
            </a:r>
            <a:r>
              <a:rPr lang="en-GB" sz="2000" i="1" dirty="0">
                <a:latin typeface="+mn-lt"/>
              </a:rPr>
              <a:t>pro</a:t>
            </a:r>
            <a:r>
              <a:rPr lang="en-GB" sz="2000" baseline="-25000" dirty="0">
                <a:latin typeface="+mn-lt"/>
              </a:rPr>
              <a:t>[</a:t>
            </a:r>
            <a:r>
              <a:rPr lang="en-GB" sz="2000" baseline="-25000" dirty="0">
                <a:solidFill>
                  <a:srgbClr val="FF0000"/>
                </a:solidFill>
                <a:latin typeface="+mn-lt"/>
              </a:rPr>
              <a:t>AU</a:t>
            </a:r>
            <a:r>
              <a:rPr lang="en-GB" sz="2000" baseline="-25000" dirty="0">
                <a:latin typeface="+mn-lt"/>
              </a:rPr>
              <a:t>,</a:t>
            </a:r>
            <a:r>
              <a:rPr lang="en-GB" sz="2000" baseline="-25000" dirty="0">
                <a:latin typeface="+mn-lt"/>
                <a:sym typeface="Symbol" panose="05050102010706020507" pitchFamily="18" charset="2"/>
              </a:rPr>
              <a:t></a:t>
            </a:r>
            <a:r>
              <a:rPr lang="en-GB" sz="2000" baseline="-25000" dirty="0">
                <a:latin typeface="+mn-lt"/>
              </a:rPr>
              <a:t>:__]</a:t>
            </a:r>
            <a:r>
              <a:rPr lang="en-GB" sz="2000" dirty="0">
                <a:latin typeface="+mn-lt"/>
              </a:rPr>
              <a:t>] </a:t>
            </a:r>
            <a:r>
              <a:rPr lang="en-GB" sz="2000" dirty="0" err="1">
                <a:latin typeface="+mn-lt"/>
              </a:rPr>
              <a:t>Mood</a:t>
            </a:r>
            <a:r>
              <a:rPr lang="en-GB" sz="2000" baseline="-25000" dirty="0" err="1">
                <a:solidFill>
                  <a:srgbClr val="FF0000"/>
                </a:solidFill>
                <a:latin typeface="+mn-lt"/>
              </a:rPr>
              <a:t>PROM</a:t>
            </a:r>
            <a:r>
              <a:rPr lang="en-GB" sz="2000" dirty="0">
                <a:latin typeface="+mn-lt"/>
              </a:rPr>
              <a:t> [</a:t>
            </a:r>
            <a:r>
              <a:rPr lang="en-GB" sz="2000" baseline="-25000" dirty="0">
                <a:latin typeface="+mn-lt"/>
              </a:rPr>
              <a:t>TP</a:t>
            </a:r>
            <a:r>
              <a:rPr lang="en-GB" sz="2000" dirty="0">
                <a:latin typeface="+mn-lt"/>
              </a:rPr>
              <a:t> PRO to [</a:t>
            </a:r>
            <a:r>
              <a:rPr lang="en-GB" sz="2000" baseline="-25000" dirty="0" err="1">
                <a:latin typeface="+mn-lt"/>
              </a:rPr>
              <a:t>vP</a:t>
            </a:r>
            <a:r>
              <a:rPr lang="en-GB" sz="2000" dirty="0">
                <a:latin typeface="+mn-lt"/>
              </a:rPr>
              <a:t> </a:t>
            </a:r>
            <a:r>
              <a:rPr lang="en-GB" sz="2000" strike="sngStrike" dirty="0">
                <a:latin typeface="+mn-lt"/>
              </a:rPr>
              <a:t>PRO</a:t>
            </a:r>
            <a:r>
              <a:rPr lang="en-GB" sz="2000" dirty="0">
                <a:latin typeface="+mn-lt"/>
              </a:rPr>
              <a:t> play by herself/]]]].</a:t>
            </a:r>
            <a:br>
              <a:rPr lang="en-GB" sz="2000" dirty="0">
                <a:latin typeface="+mn-lt"/>
              </a:rPr>
            </a:br>
            <a:br>
              <a:rPr lang="en-GB" sz="2000" dirty="0">
                <a:latin typeface="+mn-lt"/>
              </a:rPr>
            </a:br>
            <a:r>
              <a:rPr lang="en-GB" sz="2000" b="1" dirty="0">
                <a:latin typeface="+mn-lt"/>
              </a:rPr>
              <a:t>Advantages</a:t>
            </a:r>
            <a:r>
              <a:rPr lang="en-GB" sz="2000" dirty="0">
                <a:latin typeface="+mn-lt"/>
              </a:rPr>
              <a:t> </a:t>
            </a:r>
            <a:br>
              <a:rPr lang="en-IL" sz="2000" dirty="0">
                <a:latin typeface="+mn-lt"/>
              </a:rPr>
            </a:br>
            <a:r>
              <a:rPr lang="en-IL" sz="2000" dirty="0">
                <a:latin typeface="+mn-lt"/>
                <a:sym typeface="Wingdings" panose="05000000000000000000" pitchFamily="2" charset="2"/>
              </a:rPr>
              <a:t></a:t>
            </a:r>
            <a:r>
              <a:rPr lang="en-US" sz="2000" dirty="0">
                <a:latin typeface="+mn-lt"/>
                <a:sym typeface="Wingdings" panose="05000000000000000000" pitchFamily="2" charset="2"/>
              </a:rPr>
              <a:t> Agreement is both formal </a:t>
            </a:r>
            <a:r>
              <a:rPr lang="en-US" sz="2000" i="1" dirty="0">
                <a:latin typeface="+mn-lt"/>
                <a:sym typeface="Wingdings" panose="05000000000000000000" pitchFamily="2" charset="2"/>
              </a:rPr>
              <a:t>and </a:t>
            </a:r>
            <a:r>
              <a:rPr lang="en-US" sz="2000" dirty="0">
                <a:latin typeface="+mn-lt"/>
                <a:sym typeface="Wingdings" panose="05000000000000000000" pitchFamily="2" charset="2"/>
              </a:rPr>
              <a:t>anchored to semantic antecedence</a:t>
            </a:r>
            <a:br>
              <a:rPr lang="en-US" sz="2000" dirty="0">
                <a:latin typeface="+mn-lt"/>
                <a:sym typeface="Wingdings" panose="05000000000000000000" pitchFamily="2" charset="2"/>
              </a:rPr>
            </a:br>
            <a:r>
              <a:rPr lang="en-IL" sz="2000" dirty="0">
                <a:latin typeface="+mn-lt"/>
                <a:sym typeface="Wingdings" panose="05000000000000000000" pitchFamily="2" charset="2"/>
              </a:rPr>
              <a:t></a:t>
            </a:r>
            <a:r>
              <a:rPr lang="en-US" sz="2000" dirty="0">
                <a:latin typeface="+mn-lt"/>
                <a:sym typeface="Wingdings" panose="05000000000000000000" pitchFamily="2" charset="2"/>
              </a:rPr>
              <a:t> No MDP-effects are predicted (minimality relativized to </a:t>
            </a:r>
            <a:r>
              <a:rPr lang="en-US" sz="1800" dirty="0">
                <a:latin typeface="+mn-lt"/>
                <a:sym typeface="Wingdings" panose="05000000000000000000" pitchFamily="2" charset="2"/>
              </a:rPr>
              <a:t>AU</a:t>
            </a:r>
            <a:r>
              <a:rPr lang="en-US" sz="2000" dirty="0">
                <a:latin typeface="+mn-lt"/>
                <a:sym typeface="Wingdings" panose="05000000000000000000" pitchFamily="2" charset="2"/>
              </a:rPr>
              <a:t> or </a:t>
            </a:r>
            <a:r>
              <a:rPr lang="en-US" sz="1800" dirty="0">
                <a:latin typeface="+mn-lt"/>
                <a:sym typeface="Wingdings" panose="05000000000000000000" pitchFamily="2" charset="2"/>
              </a:rPr>
              <a:t>AD</a:t>
            </a:r>
            <a:r>
              <a:rPr lang="en-US" sz="2000" dirty="0">
                <a:latin typeface="+mn-lt"/>
                <a:sym typeface="Wingdings" panose="05000000000000000000" pitchFamily="2" charset="2"/>
              </a:rPr>
              <a:t>)</a:t>
            </a:r>
            <a:br>
              <a:rPr lang="en-US" sz="2000" dirty="0">
                <a:latin typeface="+mn-lt"/>
                <a:sym typeface="Wingdings" panose="05000000000000000000" pitchFamily="2" charset="2"/>
              </a:rPr>
            </a:br>
            <a:r>
              <a:rPr lang="en-IL" sz="2000" dirty="0">
                <a:latin typeface="+mn-lt"/>
                <a:sym typeface="Wingdings" panose="05000000000000000000" pitchFamily="2" charset="2"/>
              </a:rPr>
              <a:t></a:t>
            </a:r>
            <a:r>
              <a:rPr lang="en-US" sz="2000" dirty="0">
                <a:latin typeface="+mn-lt"/>
                <a:sym typeface="Wingdings" panose="05000000000000000000" pitchFamily="2" charset="2"/>
              </a:rPr>
              <a:t> Default agreement expected when the controller is implicit (e.g., </a:t>
            </a:r>
            <a:r>
              <a:rPr lang="en-US" sz="2000" i="1" dirty="0">
                <a:latin typeface="+mn-lt"/>
                <a:sym typeface="Wingdings" panose="05000000000000000000" pitchFamily="2" charset="2"/>
              </a:rPr>
              <a:t>It was decided PRO to behave oneself</a:t>
            </a:r>
            <a:r>
              <a:rPr lang="en-US" sz="2000" dirty="0">
                <a:latin typeface="+mn-lt"/>
                <a:sym typeface="Wingdings" panose="05000000000000000000" pitchFamily="2" charset="2"/>
              </a:rPr>
              <a:t>).</a:t>
            </a:r>
            <a:endParaRPr lang="en-IL" sz="2000" dirty="0">
              <a:latin typeface="+mn-lt"/>
            </a:endParaRPr>
          </a:p>
        </p:txBody>
      </p:sp>
      <p:sp>
        <p:nvSpPr>
          <p:cNvPr id="7" name="Slide Number Placeholder 6">
            <a:extLst>
              <a:ext uri="{FF2B5EF4-FFF2-40B4-BE49-F238E27FC236}">
                <a16:creationId xmlns:a16="http://schemas.microsoft.com/office/drawing/2014/main" id="{0450C047-5562-9106-7EAE-68A566B341FC}"/>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A815DC2E-A1EE-E1B0-61CB-12D6B2FD5713}"/>
              </a:ext>
            </a:extLst>
          </p:cNvPr>
          <p:cNvSpPr/>
          <p:nvPr/>
        </p:nvSpPr>
        <p:spPr>
          <a:xfrm>
            <a:off x="8496300" y="4371961"/>
            <a:ext cx="2333625" cy="257189"/>
          </a:xfrm>
          <a:custGeom>
            <a:avLst/>
            <a:gdLst>
              <a:gd name="csX0" fmla="*/ 2333625 w 2333625"/>
              <a:gd name="csY0" fmla="*/ 247664 h 257189"/>
              <a:gd name="csX1" fmla="*/ 1181100 w 2333625"/>
              <a:gd name="csY1" fmla="*/ 14 h 257189"/>
              <a:gd name="csX2" fmla="*/ 0 w 2333625"/>
              <a:gd name="csY2" fmla="*/ 257189 h 257189"/>
            </a:gdLst>
            <a:ahLst/>
            <a:cxnLst>
              <a:cxn ang="0">
                <a:pos x="csX0" y="csY0"/>
              </a:cxn>
              <a:cxn ang="0">
                <a:pos x="csX1" y="csY1"/>
              </a:cxn>
              <a:cxn ang="0">
                <a:pos x="csX2" y="csY2"/>
              </a:cxn>
            </a:cxnLst>
            <a:rect l="l" t="t" r="r" b="b"/>
            <a:pathLst>
              <a:path w="2333625" h="257189">
                <a:moveTo>
                  <a:pt x="2333625" y="247664"/>
                </a:moveTo>
                <a:cubicBezTo>
                  <a:pt x="1951831" y="123045"/>
                  <a:pt x="1570037" y="-1573"/>
                  <a:pt x="1181100" y="14"/>
                </a:cubicBezTo>
                <a:cubicBezTo>
                  <a:pt x="792163" y="1601"/>
                  <a:pt x="396081" y="129395"/>
                  <a:pt x="0" y="257189"/>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Freeform: Shape 8">
            <a:extLst>
              <a:ext uri="{FF2B5EF4-FFF2-40B4-BE49-F238E27FC236}">
                <a16:creationId xmlns:a16="http://schemas.microsoft.com/office/drawing/2014/main" id="{C87D6CA3-D922-C9D2-C660-89D484DBD00C}"/>
              </a:ext>
            </a:extLst>
          </p:cNvPr>
          <p:cNvSpPr/>
          <p:nvPr/>
        </p:nvSpPr>
        <p:spPr>
          <a:xfrm>
            <a:off x="5885203" y="4371961"/>
            <a:ext cx="2333625" cy="257189"/>
          </a:xfrm>
          <a:custGeom>
            <a:avLst/>
            <a:gdLst>
              <a:gd name="csX0" fmla="*/ 2333625 w 2333625"/>
              <a:gd name="csY0" fmla="*/ 247664 h 257189"/>
              <a:gd name="csX1" fmla="*/ 1181100 w 2333625"/>
              <a:gd name="csY1" fmla="*/ 14 h 257189"/>
              <a:gd name="csX2" fmla="*/ 0 w 2333625"/>
              <a:gd name="csY2" fmla="*/ 257189 h 257189"/>
            </a:gdLst>
            <a:ahLst/>
            <a:cxnLst>
              <a:cxn ang="0">
                <a:pos x="csX0" y="csY0"/>
              </a:cxn>
              <a:cxn ang="0">
                <a:pos x="csX1" y="csY1"/>
              </a:cxn>
              <a:cxn ang="0">
                <a:pos x="csX2" y="csY2"/>
              </a:cxn>
            </a:cxnLst>
            <a:rect l="l" t="t" r="r" b="b"/>
            <a:pathLst>
              <a:path w="2333625" h="257189">
                <a:moveTo>
                  <a:pt x="2333625" y="247664"/>
                </a:moveTo>
                <a:cubicBezTo>
                  <a:pt x="1951831" y="123045"/>
                  <a:pt x="1570037" y="-1573"/>
                  <a:pt x="1181100" y="14"/>
                </a:cubicBezTo>
                <a:cubicBezTo>
                  <a:pt x="792163" y="1601"/>
                  <a:pt x="396081" y="129395"/>
                  <a:pt x="0" y="257189"/>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 name="Freeform: Shape 9">
            <a:extLst>
              <a:ext uri="{FF2B5EF4-FFF2-40B4-BE49-F238E27FC236}">
                <a16:creationId xmlns:a16="http://schemas.microsoft.com/office/drawing/2014/main" id="{91BB9A2B-6858-0755-2946-C421BA700034}"/>
              </a:ext>
            </a:extLst>
          </p:cNvPr>
          <p:cNvSpPr/>
          <p:nvPr/>
        </p:nvSpPr>
        <p:spPr>
          <a:xfrm>
            <a:off x="1159728" y="4371960"/>
            <a:ext cx="4586740" cy="257189"/>
          </a:xfrm>
          <a:custGeom>
            <a:avLst/>
            <a:gdLst>
              <a:gd name="csX0" fmla="*/ 2333625 w 2333625"/>
              <a:gd name="csY0" fmla="*/ 247664 h 257189"/>
              <a:gd name="csX1" fmla="*/ 1181100 w 2333625"/>
              <a:gd name="csY1" fmla="*/ 14 h 257189"/>
              <a:gd name="csX2" fmla="*/ 0 w 2333625"/>
              <a:gd name="csY2" fmla="*/ 257189 h 257189"/>
            </a:gdLst>
            <a:ahLst/>
            <a:cxnLst>
              <a:cxn ang="0">
                <a:pos x="csX0" y="csY0"/>
              </a:cxn>
              <a:cxn ang="0">
                <a:pos x="csX1" y="csY1"/>
              </a:cxn>
              <a:cxn ang="0">
                <a:pos x="csX2" y="csY2"/>
              </a:cxn>
            </a:cxnLst>
            <a:rect l="l" t="t" r="r" b="b"/>
            <a:pathLst>
              <a:path w="2333625" h="257189">
                <a:moveTo>
                  <a:pt x="2333625" y="247664"/>
                </a:moveTo>
                <a:cubicBezTo>
                  <a:pt x="1951831" y="123045"/>
                  <a:pt x="1570037" y="-1573"/>
                  <a:pt x="1181100" y="14"/>
                </a:cubicBezTo>
                <a:cubicBezTo>
                  <a:pt x="792163" y="1601"/>
                  <a:pt x="396081" y="129395"/>
                  <a:pt x="0" y="257189"/>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TextBox 10">
            <a:extLst>
              <a:ext uri="{FF2B5EF4-FFF2-40B4-BE49-F238E27FC236}">
                <a16:creationId xmlns:a16="http://schemas.microsoft.com/office/drawing/2014/main" id="{05759091-D76A-8AA5-F0AD-51875072AE4C}"/>
              </a:ext>
            </a:extLst>
          </p:cNvPr>
          <p:cNvSpPr txBox="1"/>
          <p:nvPr/>
        </p:nvSpPr>
        <p:spPr>
          <a:xfrm>
            <a:off x="6456554" y="3274805"/>
            <a:ext cx="1539249" cy="584775"/>
          </a:xfrm>
          <a:prstGeom prst="rect">
            <a:avLst/>
          </a:prstGeom>
          <a:noFill/>
        </p:spPr>
        <p:txBody>
          <a:bodyPr wrap="square" rtlCol="0">
            <a:spAutoFit/>
          </a:bodyPr>
          <a:lstStyle/>
          <a:p>
            <a:r>
              <a:rPr lang="en-US" sz="1600" b="1"/>
              <a:t>Feature sharing </a:t>
            </a:r>
            <a:br>
              <a:rPr lang="en-US" sz="1600" b="1"/>
            </a:br>
            <a:r>
              <a:rPr lang="en-US" sz="1600" b="1"/>
              <a:t>by Agree</a:t>
            </a:r>
            <a:endParaRPr lang="en-IL" sz="1600" b="1"/>
          </a:p>
        </p:txBody>
      </p:sp>
      <p:cxnSp>
        <p:nvCxnSpPr>
          <p:cNvPr id="13" name="Straight Arrow Connector 12">
            <a:extLst>
              <a:ext uri="{FF2B5EF4-FFF2-40B4-BE49-F238E27FC236}">
                <a16:creationId xmlns:a16="http://schemas.microsoft.com/office/drawing/2014/main" id="{85F627E9-771A-2CCB-8034-651DA49A3E94}"/>
              </a:ext>
            </a:extLst>
          </p:cNvPr>
          <p:cNvCxnSpPr/>
          <p:nvPr/>
        </p:nvCxnSpPr>
        <p:spPr>
          <a:xfrm flipH="1">
            <a:off x="4984595" y="3859580"/>
            <a:ext cx="1471959" cy="5123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6920777-7A20-F747-1B5B-27D49BDE15E2}"/>
              </a:ext>
            </a:extLst>
          </p:cNvPr>
          <p:cNvCxnSpPr>
            <a:cxnSpLocks/>
          </p:cNvCxnSpPr>
          <p:nvPr/>
        </p:nvCxnSpPr>
        <p:spPr>
          <a:xfrm>
            <a:off x="6958297" y="3859579"/>
            <a:ext cx="0" cy="3847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7FE6980-DC6D-EDAA-F4BA-58637B4E3563}"/>
              </a:ext>
            </a:extLst>
          </p:cNvPr>
          <p:cNvCxnSpPr>
            <a:cxnSpLocks/>
          </p:cNvCxnSpPr>
          <p:nvPr/>
        </p:nvCxnSpPr>
        <p:spPr>
          <a:xfrm>
            <a:off x="7344872" y="3859579"/>
            <a:ext cx="1703624" cy="5123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94727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417C0-027F-42F0-3F6F-AD53ED7AC48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C1F2E3A-914A-4D7F-3F8E-BD755C16823E}"/>
              </a:ext>
            </a:extLst>
          </p:cNvPr>
          <p:cNvSpPr txBox="1">
            <a:spLocks/>
          </p:cNvSpPr>
          <p:nvPr/>
        </p:nvSpPr>
        <p:spPr>
          <a:xfrm>
            <a:off x="350924" y="140031"/>
            <a:ext cx="11650576" cy="12029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ts val="3000"/>
              </a:lnSpc>
              <a:defRPr/>
            </a:pPr>
            <a:r>
              <a:rPr lang="en-US" sz="4000" b="1" dirty="0">
                <a:solidFill>
                  <a:prstClr val="black"/>
                </a:solidFill>
                <a:latin typeface="+mn-lt"/>
              </a:rPr>
              <a:t>Independent support from “ghostly DP constructions</a:t>
            </a:r>
            <a:r>
              <a:rPr lang="en-US" sz="4000" b="1" dirty="0">
                <a:solidFill>
                  <a:prstClr val="black"/>
                </a:solidFill>
              </a:rPr>
              <a:t>”</a:t>
            </a:r>
            <a:endParaRPr kumimoji="0" lang="en-IL" sz="4000" b="1" i="1" u="none" strike="noStrike" kern="1200" cap="none" spc="0" normalizeH="0" baseline="0" noProof="0" dirty="0">
              <a:ln>
                <a:noFill/>
              </a:ln>
              <a:solidFill>
                <a:prstClr val="black"/>
              </a:solidFill>
              <a:effectLst/>
              <a:uLnTx/>
              <a:uFillTx/>
              <a:latin typeface="+mn-lt"/>
              <a:ea typeface="+mj-ea"/>
              <a:cs typeface="+mj-cs"/>
            </a:endParaRPr>
          </a:p>
        </p:txBody>
      </p:sp>
      <p:sp>
        <p:nvSpPr>
          <p:cNvPr id="5" name="Title 4">
            <a:extLst>
              <a:ext uri="{FF2B5EF4-FFF2-40B4-BE49-F238E27FC236}">
                <a16:creationId xmlns:a16="http://schemas.microsoft.com/office/drawing/2014/main" id="{CB9FD8D1-2E5F-4ECD-1B77-DBE0D2540843}"/>
              </a:ext>
            </a:extLst>
          </p:cNvPr>
          <p:cNvSpPr>
            <a:spLocks noGrp="1"/>
          </p:cNvSpPr>
          <p:nvPr>
            <p:ph type="title"/>
          </p:nvPr>
        </p:nvSpPr>
        <p:spPr>
          <a:xfrm>
            <a:off x="-642365" y="658562"/>
            <a:ext cx="13717399" cy="5756787"/>
          </a:xfrm>
        </p:spPr>
        <p:txBody>
          <a:bodyPr anchor="t" anchorCtr="0">
            <a:noAutofit/>
          </a:bodyPr>
          <a:lstStyle/>
          <a:p>
            <a:pPr>
              <a:lnSpc>
                <a:spcPts val="3000"/>
              </a:lnSpc>
            </a:pPr>
            <a:br>
              <a:rPr lang="en-US" sz="2000" dirty="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40B89A9F-9242-BBD7-2893-0FD5E89AD170}"/>
              </a:ext>
            </a:extLst>
          </p:cNvPr>
          <p:cNvSpPr>
            <a:spLocks noGrp="1"/>
          </p:cNvSpPr>
          <p:nvPr>
            <p:ph type="sldNum" sz="quarter" idx="12"/>
          </p:nvPr>
        </p:nvSpPr>
        <p:spPr>
          <a:xfrm>
            <a:off x="8644202" y="6040699"/>
            <a:ext cx="3128038" cy="365125"/>
          </a:xfrm>
        </p:spPr>
        <p:txBody>
          <a:bodyPr/>
          <a:lstStyle/>
          <a:p>
            <a:pPr marL="0" marR="0" lvl="0" indent="0" algn="r" defTabSz="914400" rtl="0" eaLnBrk="1" fontAlgn="auto" latinLnBrk="0" hangingPunct="1">
              <a:lnSpc>
                <a:spcPts val="3000"/>
              </a:lnSpc>
              <a:spcBef>
                <a:spcPts val="0"/>
              </a:spcBef>
              <a:spcAft>
                <a:spcPts val="0"/>
              </a:spcAft>
              <a:buClrTx/>
              <a:buSzTx/>
              <a:buFontTx/>
              <a:buNone/>
              <a:tabLst/>
              <a:defRPr/>
            </a:pPr>
            <a:fld id="{3E7D8B65-79C6-4BC4-97F0-537AC3CE4E3D}" type="slidenum">
              <a:rPr kumimoji="0" lang="en-IL" sz="2000" b="0" i="0" u="none" strike="noStrike" kern="1200" cap="none" spc="0" normalizeH="0" baseline="0" noProof="0" smtClean="0">
                <a:ln>
                  <a:noFill/>
                </a:ln>
                <a:solidFill>
                  <a:prstClr val="black">
                    <a:tint val="75000"/>
                  </a:prstClr>
                </a:solidFill>
                <a:effectLst/>
                <a:uLnTx/>
                <a:uFillTx/>
                <a:ea typeface="+mn-ea"/>
                <a:cs typeface="+mn-cs"/>
              </a:rPr>
              <a:pPr marL="0" marR="0" lvl="0" indent="0" algn="r" defTabSz="914400" rtl="0" eaLnBrk="1" fontAlgn="auto" latinLnBrk="0" hangingPunct="1">
                <a:lnSpc>
                  <a:spcPts val="3000"/>
                </a:lnSpc>
                <a:spcBef>
                  <a:spcPts val="0"/>
                </a:spcBef>
                <a:spcAft>
                  <a:spcPts val="0"/>
                </a:spcAft>
                <a:buClrTx/>
                <a:buSzTx/>
                <a:buFontTx/>
                <a:buNone/>
                <a:tabLst/>
                <a:defRPr/>
              </a:pPr>
              <a:t>42</a:t>
            </a:fld>
            <a:endParaRPr kumimoji="0" lang="en-IL" sz="2000" b="0" i="0" u="none" strike="noStrike" kern="1200" cap="none" spc="0" normalizeH="0" baseline="0" noProof="0" dirty="0">
              <a:ln>
                <a:noFill/>
              </a:ln>
              <a:solidFill>
                <a:prstClr val="black">
                  <a:tint val="75000"/>
                </a:prstClr>
              </a:solidFill>
              <a:effectLst/>
              <a:uLnTx/>
              <a:uFillTx/>
              <a:ea typeface="+mn-ea"/>
              <a:cs typeface="+mn-cs"/>
            </a:endParaRPr>
          </a:p>
        </p:txBody>
      </p:sp>
      <p:pic>
        <p:nvPicPr>
          <p:cNvPr id="4" name="Picture 3">
            <a:extLst>
              <a:ext uri="{FF2B5EF4-FFF2-40B4-BE49-F238E27FC236}">
                <a16:creationId xmlns:a16="http://schemas.microsoft.com/office/drawing/2014/main" id="{3F3D8839-E083-C42E-AF07-1907B61D8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2698" y="4817236"/>
            <a:ext cx="7907587" cy="2040764"/>
          </a:xfrm>
          <a:prstGeom prst="rect">
            <a:avLst/>
          </a:prstGeom>
        </p:spPr>
      </p:pic>
      <p:sp>
        <p:nvSpPr>
          <p:cNvPr id="6" name="TextBox 5">
            <a:extLst>
              <a:ext uri="{FF2B5EF4-FFF2-40B4-BE49-F238E27FC236}">
                <a16:creationId xmlns:a16="http://schemas.microsoft.com/office/drawing/2014/main" id="{2EDC1051-1FE0-CC19-F6D1-B29B5DDAE2E1}"/>
              </a:ext>
            </a:extLst>
          </p:cNvPr>
          <p:cNvSpPr txBox="1"/>
          <p:nvPr/>
        </p:nvSpPr>
        <p:spPr>
          <a:xfrm>
            <a:off x="5311149" y="1135032"/>
            <a:ext cx="6461091" cy="3524363"/>
          </a:xfrm>
          <a:prstGeom prst="rect">
            <a:avLst/>
          </a:prstGeom>
          <a:noFill/>
        </p:spPr>
        <p:txBody>
          <a:bodyPr wrap="square" rtlCol="0">
            <a:spAutoFit/>
          </a:bodyPr>
          <a:lstStyle/>
          <a:p>
            <a:pPr>
              <a:lnSpc>
                <a:spcPts val="3000"/>
              </a:lnSpc>
            </a:pPr>
            <a:r>
              <a:rPr lang="en-US" sz="2000" b="1" dirty="0">
                <a:solidFill>
                  <a:srgbClr val="00B0F0"/>
                </a:solidFill>
                <a:sym typeface="Wingdings" panose="05000000000000000000" pitchFamily="2" charset="2"/>
              </a:rPr>
              <a:t>Ghostly DP constructions</a:t>
            </a:r>
            <a:endParaRPr lang="en-US" sz="2000" dirty="0">
              <a:sym typeface="Wingdings" panose="05000000000000000000" pitchFamily="2" charset="2"/>
            </a:endParaRPr>
          </a:p>
          <a:p>
            <a:pPr>
              <a:lnSpc>
                <a:spcPts val="3000"/>
              </a:lnSpc>
            </a:pPr>
            <a:r>
              <a:rPr lang="en-US" sz="2000" dirty="0">
                <a:sym typeface="Wingdings" panose="05000000000000000000" pitchFamily="2" charset="2"/>
              </a:rPr>
              <a:t> </a:t>
            </a:r>
            <a:r>
              <a:rPr lang="en-US" sz="2000" dirty="0"/>
              <a:t>Upward C-agreement (</a:t>
            </a:r>
            <a:r>
              <a:rPr lang="en-US" sz="2000" dirty="0" err="1"/>
              <a:t>Lubusuku</a:t>
            </a:r>
            <a:r>
              <a:rPr lang="en-US" sz="2000" dirty="0"/>
              <a:t>, </a:t>
            </a:r>
            <a:r>
              <a:rPr lang="en-US" sz="2000" dirty="0" err="1"/>
              <a:t>Linande</a:t>
            </a:r>
            <a:r>
              <a:rPr lang="en-US" sz="2000" dirty="0"/>
              <a:t>, Ibibio, etc.)        </a:t>
            </a:r>
            <a:br>
              <a:rPr lang="en-US" sz="2000" dirty="0"/>
            </a:br>
            <a:r>
              <a:rPr lang="en-US" sz="2000" dirty="0">
                <a:sym typeface="Wingdings" panose="05000000000000000000" pitchFamily="2" charset="2"/>
              </a:rPr>
              <a:t> </a:t>
            </a:r>
            <a:r>
              <a:rPr lang="en-US" sz="2000" dirty="0"/>
              <a:t>Logophoric pronouns (Ewe, Yoruba, Ibibio, etc.) </a:t>
            </a:r>
            <a:br>
              <a:rPr lang="en-US" sz="2000" dirty="0"/>
            </a:br>
            <a:r>
              <a:rPr lang="en-US" sz="2000" dirty="0">
                <a:sym typeface="Wingdings" panose="05000000000000000000" pitchFamily="2" charset="2"/>
              </a:rPr>
              <a:t> </a:t>
            </a:r>
            <a:r>
              <a:rPr lang="en-US" sz="2000" dirty="0" err="1"/>
              <a:t>Allocutive</a:t>
            </a:r>
            <a:r>
              <a:rPr lang="en-US" sz="2000" dirty="0"/>
              <a:t> agreement (Basque, Magahi, etc.)</a:t>
            </a:r>
            <a:r>
              <a:rPr lang="en-US" sz="2000" dirty="0">
                <a:sym typeface="Wingdings" panose="05000000000000000000" pitchFamily="2" charset="2"/>
              </a:rPr>
              <a:t> </a:t>
            </a:r>
            <a:br>
              <a:rPr lang="en-US" sz="2000" dirty="0">
                <a:sym typeface="Wingdings" panose="05000000000000000000" pitchFamily="2" charset="2"/>
              </a:rPr>
            </a:br>
            <a:r>
              <a:rPr lang="en-US" sz="2000" dirty="0">
                <a:sym typeface="Wingdings" panose="05000000000000000000" pitchFamily="2" charset="2"/>
              </a:rPr>
              <a:t> </a:t>
            </a:r>
            <a:r>
              <a:rPr lang="en-US" sz="2000" dirty="0"/>
              <a:t>Long-distance reflexives (Icelandic, French, Japanese, etc.)</a:t>
            </a:r>
            <a:br>
              <a:rPr lang="en-US" sz="2000" dirty="0"/>
            </a:br>
            <a:r>
              <a:rPr lang="en-US" sz="2000" dirty="0">
                <a:sym typeface="Wingdings" panose="05000000000000000000" pitchFamily="2" charset="2"/>
              </a:rPr>
              <a:t> </a:t>
            </a:r>
            <a:r>
              <a:rPr lang="en-US" sz="2000" dirty="0"/>
              <a:t>Indexical shift (Amharic, </a:t>
            </a:r>
            <a:r>
              <a:rPr lang="en-US" sz="2000" dirty="0" err="1"/>
              <a:t>Zazaki</a:t>
            </a:r>
            <a:r>
              <a:rPr lang="en-US" sz="2000" dirty="0"/>
              <a:t>, Uyghur, etc.) </a:t>
            </a:r>
            <a:br>
              <a:rPr lang="en-US" sz="2000" dirty="0"/>
            </a:br>
            <a:r>
              <a:rPr lang="en-US" sz="2000" dirty="0">
                <a:sym typeface="Wingdings" panose="05000000000000000000" pitchFamily="2" charset="2"/>
              </a:rPr>
              <a:t> </a:t>
            </a:r>
            <a:r>
              <a:rPr lang="en-US" sz="2000" dirty="0"/>
              <a:t>Switch reference (Shipibo, Imbabura Quechua, etc.)</a:t>
            </a:r>
            <a:br>
              <a:rPr lang="en-US" sz="2000" dirty="0"/>
            </a:br>
            <a:r>
              <a:rPr lang="en-US" sz="2000" dirty="0">
                <a:sym typeface="Wingdings" panose="05000000000000000000" pitchFamily="2" charset="2"/>
              </a:rPr>
              <a:t> </a:t>
            </a:r>
            <a:r>
              <a:rPr lang="en-US" sz="2000" dirty="0"/>
              <a:t>Monstrous agreement/</a:t>
            </a:r>
            <a:r>
              <a:rPr lang="en-US" sz="2000" dirty="0" err="1"/>
              <a:t>indexiphors</a:t>
            </a:r>
            <a:r>
              <a:rPr lang="en-US" sz="2000" dirty="0"/>
              <a:t> (Tamil, Telugu, etc.) </a:t>
            </a:r>
            <a:br>
              <a:rPr lang="en-US" sz="2000" dirty="0"/>
            </a:br>
            <a:r>
              <a:rPr lang="en-US" sz="2000" dirty="0">
                <a:sym typeface="Wingdings" panose="05000000000000000000" pitchFamily="2" charset="2"/>
              </a:rPr>
              <a:t> </a:t>
            </a:r>
            <a:r>
              <a:rPr lang="en-US" sz="2000" dirty="0"/>
              <a:t>Obligatory control (all over) </a:t>
            </a:r>
            <a:endParaRPr lang="en-IL" sz="2000" dirty="0"/>
          </a:p>
        </p:txBody>
      </p:sp>
      <p:sp>
        <p:nvSpPr>
          <p:cNvPr id="8" name="TextBox 7">
            <a:extLst>
              <a:ext uri="{FF2B5EF4-FFF2-40B4-BE49-F238E27FC236}">
                <a16:creationId xmlns:a16="http://schemas.microsoft.com/office/drawing/2014/main" id="{B1007323-DC32-EDE6-8504-BD9D095818D2}"/>
              </a:ext>
            </a:extLst>
          </p:cNvPr>
          <p:cNvSpPr txBox="1"/>
          <p:nvPr/>
        </p:nvSpPr>
        <p:spPr>
          <a:xfrm>
            <a:off x="350923" y="1135032"/>
            <a:ext cx="4452189" cy="3526350"/>
          </a:xfrm>
          <a:prstGeom prst="rect">
            <a:avLst/>
          </a:prstGeom>
          <a:noFill/>
        </p:spPr>
        <p:txBody>
          <a:bodyPr wrap="square" rtlCol="0">
            <a:spAutoFit/>
          </a:bodyPr>
          <a:lstStyle/>
          <a:p>
            <a:pPr>
              <a:lnSpc>
                <a:spcPts val="3000"/>
              </a:lnSpc>
            </a:pPr>
            <a:r>
              <a:rPr lang="en-US" sz="2000" dirty="0"/>
              <a:t>Introducing [</a:t>
            </a:r>
            <a:r>
              <a:rPr lang="en-US" dirty="0"/>
              <a:t>C-INDICES</a:t>
            </a:r>
            <a:r>
              <a:rPr lang="en-US" sz="2000" dirty="0"/>
              <a:t>] into agreement systems is a significant and controversial step; ideally, it should be motivated by facts outside control. Indeed, there is a natural class of cross-clausal dependencies that calls for just this device; Baker’s monumental (2024) study names them - </a:t>
            </a:r>
            <a:br>
              <a:rPr lang="en-US" sz="2000" dirty="0"/>
            </a:br>
            <a:r>
              <a:rPr lang="en-US" sz="2000" dirty="0">
                <a:solidFill>
                  <a:srgbClr val="FF0000"/>
                </a:solidFill>
              </a:rPr>
              <a:t>“ghostly DPs constructions”</a:t>
            </a:r>
            <a:r>
              <a:rPr lang="en-US" sz="2000" dirty="0"/>
              <a:t>.</a:t>
            </a:r>
            <a:endParaRPr lang="en-IL" sz="2000" dirty="0"/>
          </a:p>
        </p:txBody>
      </p:sp>
      <p:sp>
        <p:nvSpPr>
          <p:cNvPr id="9" name="TextBox 8">
            <a:extLst>
              <a:ext uri="{FF2B5EF4-FFF2-40B4-BE49-F238E27FC236}">
                <a16:creationId xmlns:a16="http://schemas.microsoft.com/office/drawing/2014/main" id="{22A5A6AD-3226-B364-918C-15F04EDAA12A}"/>
              </a:ext>
            </a:extLst>
          </p:cNvPr>
          <p:cNvSpPr txBox="1"/>
          <p:nvPr/>
        </p:nvSpPr>
        <p:spPr>
          <a:xfrm>
            <a:off x="335174" y="5179913"/>
            <a:ext cx="2732886" cy="1218026"/>
          </a:xfrm>
          <a:prstGeom prst="rect">
            <a:avLst/>
          </a:prstGeom>
          <a:noFill/>
          <a:ln>
            <a:solidFill>
              <a:srgbClr val="FF0000"/>
            </a:solidFill>
          </a:ln>
        </p:spPr>
        <p:txBody>
          <a:bodyPr wrap="square" rtlCol="0">
            <a:spAutoFit/>
          </a:bodyPr>
          <a:lstStyle/>
          <a:p>
            <a:pPr>
              <a:lnSpc>
                <a:spcPts val="3000"/>
              </a:lnSpc>
            </a:pPr>
            <a:r>
              <a:rPr lang="en-US" sz="2000" dirty="0">
                <a:solidFill>
                  <a:srgbClr val="FF0000"/>
                </a:solidFill>
                <a:sym typeface="Symbol" panose="05050102010706020507" pitchFamily="18" charset="2"/>
              </a:rPr>
              <a:t>“Control” is Baker’s over-arching term; For me, it’s just Agree.</a:t>
            </a:r>
          </a:p>
        </p:txBody>
      </p:sp>
      <p:cxnSp>
        <p:nvCxnSpPr>
          <p:cNvPr id="12" name="Straight Connector 11">
            <a:extLst>
              <a:ext uri="{FF2B5EF4-FFF2-40B4-BE49-F238E27FC236}">
                <a16:creationId xmlns:a16="http://schemas.microsoft.com/office/drawing/2014/main" id="{234FD94D-B60B-4AA2-0FFF-33A92D85EB48}"/>
              </a:ext>
            </a:extLst>
          </p:cNvPr>
          <p:cNvCxnSpPr>
            <a:cxnSpLocks/>
          </p:cNvCxnSpPr>
          <p:nvPr/>
        </p:nvCxnSpPr>
        <p:spPr>
          <a:xfrm>
            <a:off x="4812737" y="6434599"/>
            <a:ext cx="0" cy="2645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AFE946D-AB84-D886-1B70-15DB9235FA20}"/>
              </a:ext>
            </a:extLst>
          </p:cNvPr>
          <p:cNvCxnSpPr>
            <a:cxnSpLocks/>
          </p:cNvCxnSpPr>
          <p:nvPr/>
        </p:nvCxnSpPr>
        <p:spPr>
          <a:xfrm flipH="1">
            <a:off x="1540042" y="6708809"/>
            <a:ext cx="32726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00DAB26-871A-C5A6-8E59-4942AB4910FE}"/>
              </a:ext>
            </a:extLst>
          </p:cNvPr>
          <p:cNvCxnSpPr/>
          <p:nvPr/>
        </p:nvCxnSpPr>
        <p:spPr>
          <a:xfrm flipV="1">
            <a:off x="1540042" y="6397939"/>
            <a:ext cx="0" cy="301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773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6E140-D551-C822-8FFF-B3E7054844B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296DA36-DF08-E56B-330A-77A387A0805B}"/>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dirty="0">
                <a:solidFill>
                  <a:prstClr val="black"/>
                </a:solidFill>
                <a:latin typeface="Calibri" panose="020F0502020204030204"/>
              </a:rPr>
              <a:t>Consequences I: The [+human] effect</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C1A0C3F4-587A-B48A-CCBB-BE83BA16F142}"/>
              </a:ext>
            </a:extLst>
          </p:cNvPr>
          <p:cNvSpPr>
            <a:spLocks noGrp="1"/>
          </p:cNvSpPr>
          <p:nvPr>
            <p:ph type="title"/>
          </p:nvPr>
        </p:nvSpPr>
        <p:spPr>
          <a:xfrm>
            <a:off x="81117" y="1110738"/>
            <a:ext cx="12029766" cy="5756787"/>
          </a:xfrm>
        </p:spPr>
        <p:txBody>
          <a:bodyPr anchor="t" anchorCtr="0">
            <a:noAutofit/>
          </a:bodyPr>
          <a:lstStyle/>
          <a:p>
            <a:pPr>
              <a:lnSpc>
                <a:spcPts val="3000"/>
              </a:lnSpc>
            </a:pPr>
            <a:r>
              <a:rPr lang="en-US" sz="2000" dirty="0">
                <a:latin typeface="+mn-lt"/>
              </a:rPr>
              <a:t>Landau (2015) pointed out that the mediating role of </a:t>
            </a:r>
            <a:r>
              <a:rPr lang="en-US" sz="2000" i="1" dirty="0" err="1">
                <a:latin typeface="+mn-lt"/>
              </a:rPr>
              <a:t>pro</a:t>
            </a:r>
            <a:r>
              <a:rPr lang="en-US" sz="2000" baseline="-25000" dirty="0" err="1">
                <a:latin typeface="+mn-lt"/>
              </a:rPr>
              <a:t>LOG</a:t>
            </a:r>
            <a:r>
              <a:rPr lang="en-US" sz="2000" dirty="0">
                <a:latin typeface="+mn-lt"/>
              </a:rPr>
              <a:t> in attitude OC forces PRO to be +human </a:t>
            </a:r>
            <a:r>
              <a:rPr lang="en-US" sz="2000" b="1" dirty="0">
                <a:latin typeface="+mn-lt"/>
              </a:rPr>
              <a:t>regardless </a:t>
            </a:r>
            <a:r>
              <a:rPr lang="en-US" sz="2000" dirty="0">
                <a:latin typeface="+mn-lt"/>
              </a:rPr>
              <a:t>of the </a:t>
            </a:r>
            <a:r>
              <a:rPr lang="en-US" sz="2000" dirty="0" err="1">
                <a:latin typeface="+mn-lt"/>
              </a:rPr>
              <a:t>selectional</a:t>
            </a:r>
            <a:r>
              <a:rPr lang="en-US" sz="2000" dirty="0">
                <a:latin typeface="+mn-lt"/>
              </a:rPr>
              <a:t> requirements imposed on the </a:t>
            </a:r>
            <a:r>
              <a:rPr lang="en-US" sz="2000" dirty="0" err="1">
                <a:latin typeface="+mn-lt"/>
              </a:rPr>
              <a:t>coontroller</a:t>
            </a:r>
            <a:r>
              <a:rPr lang="en-US" sz="2000" dirty="0">
                <a:latin typeface="+mn-lt"/>
              </a:rPr>
              <a:t>. The logic carries over to </a:t>
            </a:r>
            <a:r>
              <a:rPr lang="en-US" sz="2000" i="1" dirty="0" err="1">
                <a:latin typeface="+mn-lt"/>
              </a:rPr>
              <a:t>pro</a:t>
            </a:r>
            <a:r>
              <a:rPr lang="en-US" sz="2000" baseline="-25000" dirty="0" err="1">
                <a:latin typeface="+mn-lt"/>
              </a:rPr>
              <a:t>IND</a:t>
            </a:r>
            <a:r>
              <a:rPr lang="en-US" sz="2000" baseline="-25000" dirty="0">
                <a:latin typeface="+mn-lt"/>
              </a:rPr>
              <a:t>,</a:t>
            </a:r>
            <a:r>
              <a:rPr lang="en-US" sz="2000" dirty="0">
                <a:latin typeface="+mn-lt"/>
              </a:rPr>
              <a:t> the intermediary in CESA, which denotes a speech act participant. Factoring out the effects of the controller is difficult, but whenever possible, it allows us to glimpse into the inherent semantics of the </a:t>
            </a:r>
            <a:r>
              <a:rPr lang="en-US" sz="2000" dirty="0" err="1">
                <a:latin typeface="+mn-lt"/>
              </a:rPr>
              <a:t>controllee</a:t>
            </a:r>
            <a:r>
              <a:rPr lang="en-US" sz="2000" dirty="0">
                <a:latin typeface="+mn-lt"/>
              </a:rPr>
              <a:t>.</a:t>
            </a:r>
            <a:br>
              <a:rPr lang="en-US" sz="2000" dirty="0">
                <a:latin typeface="+mn-lt"/>
              </a:rPr>
            </a:br>
            <a:br>
              <a:rPr lang="en-US" sz="2000" dirty="0">
                <a:latin typeface="+mn-lt"/>
              </a:rPr>
            </a:br>
            <a:r>
              <a:rPr lang="en-US" sz="2000" dirty="0">
                <a:latin typeface="+mn-lt"/>
              </a:rPr>
              <a:t>57. a. * The </a:t>
            </a:r>
            <a:r>
              <a:rPr lang="en-US" sz="2000" dirty="0" err="1">
                <a:latin typeface="+mn-lt"/>
              </a:rPr>
              <a:t>contract</a:t>
            </a:r>
            <a:r>
              <a:rPr lang="en-US" sz="2000" baseline="-25000" dirty="0" err="1">
                <a:latin typeface="+mn-lt"/>
              </a:rPr>
              <a:t>i</a:t>
            </a:r>
            <a:r>
              <a:rPr lang="en-US" sz="2000" dirty="0">
                <a:latin typeface="+mn-lt"/>
              </a:rPr>
              <a:t> guaranteed not to be violated.     		</a:t>
            </a:r>
            <a:r>
              <a:rPr lang="en-US" sz="2000" dirty="0">
                <a:solidFill>
                  <a:srgbClr val="FF0000"/>
                </a:solidFill>
                <a:latin typeface="+mn-lt"/>
              </a:rPr>
              <a:t>(</a:t>
            </a:r>
            <a:r>
              <a:rPr lang="en-US" sz="2000" dirty="0" err="1">
                <a:solidFill>
                  <a:srgbClr val="FF0000"/>
                </a:solidFill>
                <a:latin typeface="+mn-lt"/>
              </a:rPr>
              <a:t>Mood</a:t>
            </a:r>
            <a:r>
              <a:rPr lang="en-US" sz="2000" baseline="-25000" dirty="0" err="1">
                <a:solidFill>
                  <a:srgbClr val="FF0000"/>
                </a:solidFill>
                <a:latin typeface="+mn-lt"/>
              </a:rPr>
              <a:t>PROM</a:t>
            </a:r>
            <a:r>
              <a:rPr lang="en-US" sz="2000" dirty="0">
                <a:solidFill>
                  <a:srgbClr val="FF0000"/>
                </a:solidFill>
                <a:latin typeface="+mn-lt"/>
              </a:rPr>
              <a:t>, PRO linked to </a:t>
            </a:r>
            <a:r>
              <a:rPr lang="en-US" sz="2000" i="1" dirty="0" err="1">
                <a:solidFill>
                  <a:srgbClr val="FF0000"/>
                </a:solidFill>
                <a:latin typeface="+mn-lt"/>
              </a:rPr>
              <a:t>pro</a:t>
            </a:r>
            <a:r>
              <a:rPr lang="en-US" sz="2000" baseline="-25000" dirty="0" err="1">
                <a:solidFill>
                  <a:srgbClr val="FF0000"/>
                </a:solidFill>
                <a:latin typeface="+mn-lt"/>
              </a:rPr>
              <a:t>AU</a:t>
            </a:r>
            <a:r>
              <a:rPr lang="en-US" sz="2000" dirty="0">
                <a:solidFill>
                  <a:srgbClr val="FF0000"/>
                </a:solidFill>
                <a:latin typeface="+mn-lt"/>
              </a:rPr>
              <a:t>)</a:t>
            </a:r>
            <a:r>
              <a:rPr lang="en-US" sz="2000" dirty="0">
                <a:latin typeface="+mn-lt"/>
              </a:rPr>
              <a:t>	</a:t>
            </a:r>
            <a:br>
              <a:rPr lang="en-US" sz="2000" dirty="0">
                <a:latin typeface="+mn-lt"/>
              </a:rPr>
            </a:br>
            <a:r>
              <a:rPr lang="en-US" sz="2000" dirty="0">
                <a:latin typeface="+mn-lt"/>
              </a:rPr>
              <a:t>      b.     The </a:t>
            </a:r>
            <a:r>
              <a:rPr lang="en-US" sz="2000" dirty="0" err="1">
                <a:latin typeface="+mn-lt"/>
              </a:rPr>
              <a:t>contract</a:t>
            </a:r>
            <a:r>
              <a:rPr lang="en-US" sz="2000" baseline="-25000" dirty="0" err="1">
                <a:latin typeface="+mn-lt"/>
              </a:rPr>
              <a:t>i</a:t>
            </a:r>
            <a:r>
              <a:rPr lang="en-US" sz="2000" dirty="0">
                <a:latin typeface="+mn-lt"/>
              </a:rPr>
              <a:t> guaranteed </a:t>
            </a:r>
            <a:r>
              <a:rPr lang="en-US" sz="2000" dirty="0" err="1">
                <a:latin typeface="+mn-lt"/>
              </a:rPr>
              <a:t>it</a:t>
            </a:r>
            <a:r>
              <a:rPr lang="en-US" sz="2000" baseline="-25000" dirty="0" err="1">
                <a:latin typeface="+mn-lt"/>
              </a:rPr>
              <a:t>i</a:t>
            </a:r>
            <a:r>
              <a:rPr lang="en-US" sz="2000" dirty="0">
                <a:latin typeface="+mn-lt"/>
              </a:rPr>
              <a:t> would not to be violated.     </a:t>
            </a:r>
            <a:br>
              <a:rPr lang="en-US" sz="2000" dirty="0">
                <a:latin typeface="+mn-lt"/>
              </a:rPr>
            </a:br>
            <a:br>
              <a:rPr lang="en-US" sz="2000" dirty="0">
                <a:latin typeface="+mn-lt"/>
              </a:rPr>
            </a:br>
            <a:r>
              <a:rPr lang="en-US" sz="2000" dirty="0">
                <a:latin typeface="+mn-lt"/>
              </a:rPr>
              <a:t>58 </a:t>
            </a:r>
            <a:r>
              <a:rPr lang="en-IL" sz="2000" dirty="0">
                <a:latin typeface="+mn-lt"/>
              </a:rPr>
              <a:t>a. </a:t>
            </a:r>
            <a:r>
              <a:rPr lang="en-US" sz="2000" dirty="0">
                <a:latin typeface="+mn-lt"/>
              </a:rPr>
              <a:t>Tom and Richard cited each other. 	</a:t>
            </a:r>
            <a:br>
              <a:rPr lang="en-US" sz="2000" dirty="0">
                <a:latin typeface="+mn-lt"/>
              </a:rPr>
            </a:br>
            <a:r>
              <a:rPr lang="en-US" sz="2000" dirty="0">
                <a:latin typeface="+mn-lt"/>
              </a:rPr>
              <a:t>     </a:t>
            </a:r>
            <a:r>
              <a:rPr lang="en-IL" sz="2000" dirty="0">
                <a:latin typeface="+mn-lt"/>
              </a:rPr>
              <a:t>b.</a:t>
            </a:r>
            <a:r>
              <a:rPr lang="en-US" sz="2000" dirty="0">
                <a:latin typeface="+mn-lt"/>
              </a:rPr>
              <a:t> The article in the Times and Richard cited each other.	</a:t>
            </a:r>
            <a:br>
              <a:rPr lang="en-US" sz="2000" dirty="0">
                <a:latin typeface="+mn-lt"/>
              </a:rPr>
            </a:br>
            <a:r>
              <a:rPr lang="en-US" sz="2000" dirty="0">
                <a:latin typeface="+mn-lt"/>
              </a:rPr>
              <a:t>     </a:t>
            </a:r>
            <a:r>
              <a:rPr lang="en-IL" sz="2000" dirty="0">
                <a:latin typeface="+mn-lt"/>
              </a:rPr>
              <a:t>c.</a:t>
            </a:r>
            <a:r>
              <a:rPr lang="en-US" sz="2000" dirty="0">
                <a:latin typeface="+mn-lt"/>
              </a:rPr>
              <a:t> Tom persuaded Richard to cite him. </a:t>
            </a:r>
            <a:br>
              <a:rPr lang="en-US" sz="2000" dirty="0">
                <a:latin typeface="+mn-lt"/>
              </a:rPr>
            </a:br>
            <a:r>
              <a:rPr lang="en-US" sz="2000" dirty="0">
                <a:latin typeface="+mn-lt"/>
              </a:rPr>
              <a:t>     </a:t>
            </a:r>
            <a:r>
              <a:rPr lang="en-IL" sz="2000" dirty="0">
                <a:latin typeface="+mn-lt"/>
              </a:rPr>
              <a:t>d.</a:t>
            </a:r>
            <a:r>
              <a:rPr lang="en-US" sz="2000" dirty="0">
                <a:latin typeface="+mn-lt"/>
              </a:rPr>
              <a:t> The article in the Times persuaded Richard to cite it. 	</a:t>
            </a:r>
            <a:br>
              <a:rPr lang="en-US" sz="2000" dirty="0">
                <a:latin typeface="+mn-lt"/>
              </a:rPr>
            </a:br>
            <a:r>
              <a:rPr lang="en-US" sz="2000" dirty="0">
                <a:latin typeface="+mn-lt"/>
              </a:rPr>
              <a:t>     </a:t>
            </a:r>
            <a:r>
              <a:rPr lang="en-IL" sz="2000" dirty="0">
                <a:latin typeface="+mn-lt"/>
              </a:rPr>
              <a:t>e.</a:t>
            </a:r>
            <a:r>
              <a:rPr lang="en-US" sz="2000" dirty="0">
                <a:latin typeface="+mn-lt"/>
              </a:rPr>
              <a:t> Tom persuaded Richard to cite each other. </a:t>
            </a:r>
            <a:br>
              <a:rPr lang="en-US" sz="2000" dirty="0">
                <a:latin typeface="+mn-lt"/>
              </a:rPr>
            </a:br>
            <a:r>
              <a:rPr lang="en-US" sz="2000" dirty="0">
                <a:latin typeface="+mn-lt"/>
              </a:rPr>
              <a:t>     f. * The article in the Times persuaded Richard to cite each other.	 </a:t>
            </a:r>
            <a:r>
              <a:rPr lang="en-US" sz="2000" dirty="0">
                <a:solidFill>
                  <a:srgbClr val="FF0000"/>
                </a:solidFill>
                <a:latin typeface="+mn-lt"/>
              </a:rPr>
              <a:t>(</a:t>
            </a:r>
            <a:r>
              <a:rPr lang="en-US" sz="2000" dirty="0" err="1">
                <a:solidFill>
                  <a:srgbClr val="FF0000"/>
                </a:solidFill>
                <a:latin typeface="+mn-lt"/>
              </a:rPr>
              <a:t>Mood</a:t>
            </a:r>
            <a:r>
              <a:rPr lang="en-US" sz="2000" baseline="-25000" dirty="0" err="1">
                <a:solidFill>
                  <a:srgbClr val="FF0000"/>
                </a:solidFill>
                <a:latin typeface="+mn-lt"/>
              </a:rPr>
              <a:t>EXH</a:t>
            </a:r>
            <a:r>
              <a:rPr lang="en-US" sz="2000" dirty="0">
                <a:solidFill>
                  <a:srgbClr val="FF0000"/>
                </a:solidFill>
                <a:latin typeface="+mn-lt"/>
              </a:rPr>
              <a:t>, PRO linked to </a:t>
            </a:r>
            <a:r>
              <a:rPr lang="en-US" sz="2000" i="1" dirty="0" err="1">
                <a:solidFill>
                  <a:srgbClr val="FF0000"/>
                </a:solidFill>
                <a:latin typeface="+mn-lt"/>
              </a:rPr>
              <a:t>pro</a:t>
            </a:r>
            <a:r>
              <a:rPr lang="en-US" sz="2000" baseline="-25000" dirty="0" err="1">
                <a:solidFill>
                  <a:srgbClr val="FF0000"/>
                </a:solidFill>
                <a:latin typeface="+mn-lt"/>
              </a:rPr>
              <a:t>AU+AD</a:t>
            </a:r>
            <a:r>
              <a:rPr lang="en-US" sz="2000" dirty="0">
                <a:solidFill>
                  <a:srgbClr val="FF0000"/>
                </a:solidFill>
                <a:latin typeface="+mn-lt"/>
              </a:rPr>
              <a:t>)</a:t>
            </a:r>
            <a:br>
              <a:rPr lang="en-US" sz="2000" dirty="0">
                <a:solidFill>
                  <a:srgbClr val="FF0000"/>
                </a:solidFill>
                <a:latin typeface="+mn-lt"/>
              </a:rPr>
            </a:br>
            <a:br>
              <a:rPr lang="en-US" sz="2000" dirty="0">
                <a:solidFill>
                  <a:srgbClr val="FF0000"/>
                </a:solidFill>
                <a:latin typeface="+mn-lt"/>
              </a:rPr>
            </a:br>
            <a:endParaRPr lang="en-IL" sz="2000" dirty="0">
              <a:solidFill>
                <a:srgbClr val="FF0000"/>
              </a:solidFill>
              <a:latin typeface="+mn-lt"/>
            </a:endParaRPr>
          </a:p>
        </p:txBody>
      </p:sp>
      <p:sp>
        <p:nvSpPr>
          <p:cNvPr id="7" name="Slide Number Placeholder 6">
            <a:extLst>
              <a:ext uri="{FF2B5EF4-FFF2-40B4-BE49-F238E27FC236}">
                <a16:creationId xmlns:a16="http://schemas.microsoft.com/office/drawing/2014/main" id="{DCE3B62A-F28B-2D36-888D-52BB84DEBA09}"/>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3093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23438-3BB7-9171-0140-31EA587F86F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710B167-A124-9DF6-78DC-6D7220192D74}"/>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dirty="0">
                <a:solidFill>
                  <a:prstClr val="black"/>
                </a:solidFill>
                <a:latin typeface="Calibri" panose="020F0502020204030204"/>
              </a:rPr>
              <a:t>Consequences II: Implicit control</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F28540B7-3B80-0C5F-7141-58C3E268C2D2}"/>
              </a:ext>
            </a:extLst>
          </p:cNvPr>
          <p:cNvSpPr>
            <a:spLocks noGrp="1"/>
          </p:cNvSpPr>
          <p:nvPr>
            <p:ph type="title"/>
          </p:nvPr>
        </p:nvSpPr>
        <p:spPr>
          <a:xfrm>
            <a:off x="81117" y="1110738"/>
            <a:ext cx="12029766" cy="5756787"/>
          </a:xfrm>
        </p:spPr>
        <p:txBody>
          <a:bodyPr anchor="t" anchorCtr="0">
            <a:noAutofit/>
          </a:bodyPr>
          <a:lstStyle/>
          <a:p>
            <a:pPr>
              <a:lnSpc>
                <a:spcPts val="3000"/>
              </a:lnSpc>
            </a:pPr>
            <a:r>
              <a:rPr lang="en-US" sz="2000" dirty="0">
                <a:latin typeface="+mn-lt"/>
              </a:rPr>
              <a:t>It is far from obvious whether implicit arguments are somehow represented in the syntax. A line of work suggests that at least qua controllers, they are.* The role of Agree in the CESA theory points to that conclusion too. While arbitrary agreement (arb or 2</a:t>
            </a:r>
            <a:r>
              <a:rPr lang="en-US" sz="2000" baseline="30000" dirty="0">
                <a:latin typeface="+mn-lt"/>
              </a:rPr>
              <a:t>nd</a:t>
            </a:r>
            <a:r>
              <a:rPr lang="en-US" sz="2000" dirty="0">
                <a:latin typeface="+mn-lt"/>
              </a:rPr>
              <a:t> person) can be achieved as default, agreement with a remote controller via a local implicit controller can only succeed if the latter is in the syntax.</a:t>
            </a:r>
            <a:br>
              <a:rPr lang="en-US" sz="2000" dirty="0">
                <a:latin typeface="+mn-lt"/>
              </a:rPr>
            </a:br>
            <a:br>
              <a:rPr lang="en-US" sz="2000" dirty="0">
                <a:latin typeface="+mn-lt"/>
              </a:rPr>
            </a:br>
            <a:r>
              <a:rPr lang="en-US" sz="2000" dirty="0">
                <a:latin typeface="+mn-lt"/>
              </a:rPr>
              <a:t>59. </a:t>
            </a:r>
            <a:r>
              <a:rPr lang="en-US" sz="2000" i="1" dirty="0">
                <a:latin typeface="+mn-lt"/>
              </a:rPr>
              <a:t>It is hard</a:t>
            </a:r>
            <a:r>
              <a:rPr lang="en-US" sz="2000" dirty="0">
                <a:latin typeface="+mn-lt"/>
              </a:rPr>
              <a:t>                      [</a:t>
            </a:r>
            <a:r>
              <a:rPr lang="en-US" sz="2000" i="1" dirty="0" err="1">
                <a:latin typeface="+mn-lt"/>
              </a:rPr>
              <a:t>pro</a:t>
            </a:r>
            <a:r>
              <a:rPr lang="en-US" sz="2000" baseline="-25000" dirty="0" err="1">
                <a:latin typeface="+mn-lt"/>
              </a:rPr>
              <a:t>AU</a:t>
            </a:r>
            <a:r>
              <a:rPr lang="en-US" sz="2000" dirty="0">
                <a:latin typeface="+mn-lt"/>
              </a:rPr>
              <a:t> [Mood [PRO [ </a:t>
            </a:r>
            <a:r>
              <a:rPr lang="en-US" sz="2000" i="1" dirty="0">
                <a:latin typeface="+mn-lt"/>
              </a:rPr>
              <a:t>to</a:t>
            </a:r>
            <a:r>
              <a:rPr lang="en-US" sz="2000" dirty="0">
                <a:latin typeface="+mn-lt"/>
              </a:rPr>
              <a:t> </a:t>
            </a:r>
            <a:r>
              <a:rPr lang="en-US" sz="2000" strike="sngStrike" dirty="0">
                <a:latin typeface="+mn-lt"/>
              </a:rPr>
              <a:t>PRO</a:t>
            </a:r>
            <a:r>
              <a:rPr lang="en-US" sz="2000" dirty="0">
                <a:latin typeface="+mn-lt"/>
              </a:rPr>
              <a:t> </a:t>
            </a:r>
            <a:r>
              <a:rPr lang="en-US" sz="2000" i="1" dirty="0">
                <a:latin typeface="+mn-lt"/>
              </a:rPr>
              <a:t>dedicate oneself/yourself to linguistics</a:t>
            </a:r>
            <a:r>
              <a:rPr lang="en-US" sz="2000" dirty="0">
                <a:latin typeface="+mn-lt"/>
              </a:rPr>
              <a:t>]]]]]. </a:t>
            </a:r>
            <a:br>
              <a:rPr lang="en-US" sz="2000" dirty="0">
                <a:latin typeface="+mn-lt"/>
              </a:rPr>
            </a:br>
            <a:br>
              <a:rPr lang="en-US" sz="2000" dirty="0">
                <a:latin typeface="+mn-lt"/>
              </a:rPr>
            </a:br>
            <a:br>
              <a:rPr lang="en-US" sz="2000" dirty="0">
                <a:latin typeface="+mn-lt"/>
              </a:rPr>
            </a:br>
            <a:br>
              <a:rPr lang="en-US" sz="2000" dirty="0">
                <a:latin typeface="+mn-lt"/>
              </a:rPr>
            </a:br>
            <a:r>
              <a:rPr lang="en-US" sz="2000" dirty="0">
                <a:latin typeface="+mn-lt"/>
              </a:rPr>
              <a:t>60. a. </a:t>
            </a:r>
            <a:r>
              <a:rPr lang="en-US" sz="2000" i="1" dirty="0">
                <a:latin typeface="+mn-lt"/>
              </a:rPr>
              <a:t>Mary knew that George said  </a:t>
            </a:r>
            <a:r>
              <a:rPr lang="en-IL" sz="2000" dirty="0">
                <a:latin typeface="+mn-lt"/>
                <a:sym typeface="Symbol" panose="05050102010706020507" pitchFamily="18" charset="2"/>
              </a:rPr>
              <a:t></a:t>
            </a:r>
            <a:r>
              <a:rPr lang="en-US" sz="2000" dirty="0">
                <a:latin typeface="+mn-lt"/>
                <a:sym typeface="Symbol" panose="05050102010706020507" pitchFamily="18" charset="2"/>
              </a:rPr>
              <a:t>:</a:t>
            </a:r>
            <a:r>
              <a:rPr lang="en-US" sz="1800" dirty="0">
                <a:latin typeface="+mn-lt"/>
                <a:sym typeface="Symbol" panose="05050102010706020507" pitchFamily="18" charset="2"/>
              </a:rPr>
              <a:t>3</a:t>
            </a:r>
            <a:r>
              <a:rPr lang="en-US" sz="1600" dirty="0">
                <a:latin typeface="+mn-lt"/>
                <a:sym typeface="Symbol" panose="05050102010706020507" pitchFamily="18" charset="2"/>
              </a:rPr>
              <a:t>SG.F  </a:t>
            </a:r>
            <a:r>
              <a:rPr lang="en-US" sz="2000" dirty="0">
                <a:latin typeface="+mn-lt"/>
              </a:rPr>
              <a:t>[</a:t>
            </a:r>
            <a:r>
              <a:rPr lang="en-US" sz="2000" i="1" dirty="0" err="1">
                <a:latin typeface="+mn-lt"/>
              </a:rPr>
              <a:t>pro</a:t>
            </a:r>
            <a:r>
              <a:rPr lang="en-US" sz="2000" baseline="-25000" dirty="0" err="1">
                <a:latin typeface="+mn-lt"/>
              </a:rPr>
              <a:t>AD</a:t>
            </a:r>
            <a:r>
              <a:rPr lang="en-US" sz="2000" dirty="0">
                <a:latin typeface="+mn-lt"/>
              </a:rPr>
              <a:t> [Mood [PRO [ </a:t>
            </a:r>
            <a:r>
              <a:rPr lang="en-US" sz="2000" i="1" dirty="0">
                <a:latin typeface="+mn-lt"/>
              </a:rPr>
              <a:t>to</a:t>
            </a:r>
            <a:r>
              <a:rPr lang="en-US" sz="2000" dirty="0">
                <a:latin typeface="+mn-lt"/>
              </a:rPr>
              <a:t> </a:t>
            </a:r>
            <a:r>
              <a:rPr lang="en-US" sz="2000" strike="sngStrike" dirty="0">
                <a:latin typeface="+mn-lt"/>
              </a:rPr>
              <a:t>PRO</a:t>
            </a:r>
            <a:r>
              <a:rPr lang="en-US" sz="2000" dirty="0">
                <a:latin typeface="+mn-lt"/>
              </a:rPr>
              <a:t> </a:t>
            </a:r>
            <a:r>
              <a:rPr lang="en-US" sz="2000" i="1" dirty="0">
                <a:latin typeface="+mn-lt"/>
              </a:rPr>
              <a:t>behave herself</a:t>
            </a:r>
            <a:r>
              <a:rPr lang="en-US" sz="2000" dirty="0">
                <a:latin typeface="+mn-lt"/>
              </a:rPr>
              <a:t>]]]]]. </a:t>
            </a:r>
            <a:br>
              <a:rPr lang="en-IL" sz="2000" baseline="-25000" dirty="0"/>
            </a:br>
            <a:r>
              <a:rPr lang="en-US" sz="2000" dirty="0">
                <a:latin typeface="+mn-lt"/>
              </a:rPr>
              <a:t>                    </a:t>
            </a:r>
            <a:br>
              <a:rPr lang="en-US" sz="2000" dirty="0">
                <a:latin typeface="+mn-lt"/>
              </a:rPr>
            </a:br>
            <a:br>
              <a:rPr lang="en-US" sz="2000" dirty="0">
                <a:latin typeface="+mn-lt"/>
              </a:rPr>
            </a:br>
            <a:r>
              <a:rPr lang="en-US" sz="2000" dirty="0">
                <a:latin typeface="+mn-lt"/>
              </a:rPr>
              <a:t>      b. We acknowledged that it had been agreed </a:t>
            </a:r>
            <a:r>
              <a:rPr lang="en-IL" sz="2000" dirty="0">
                <a:latin typeface="+mn-lt"/>
                <a:sym typeface="Symbol" panose="05050102010706020507" pitchFamily="18" charset="2"/>
              </a:rPr>
              <a:t></a:t>
            </a:r>
            <a:r>
              <a:rPr lang="en-US" sz="2800" dirty="0">
                <a:latin typeface="+mn-lt"/>
                <a:sym typeface="Symbol" panose="05050102010706020507" pitchFamily="18" charset="2"/>
              </a:rPr>
              <a:t>:</a:t>
            </a:r>
            <a:r>
              <a:rPr lang="en-US" sz="1800" dirty="0">
                <a:latin typeface="+mn-lt"/>
                <a:sym typeface="Symbol" panose="05050102010706020507" pitchFamily="18" charset="2"/>
              </a:rPr>
              <a:t>1</a:t>
            </a:r>
            <a:r>
              <a:rPr lang="en-US" sz="1600" dirty="0">
                <a:latin typeface="+mn-lt"/>
                <a:sym typeface="Symbol" panose="05050102010706020507" pitchFamily="18" charset="2"/>
              </a:rPr>
              <a:t>PL</a:t>
            </a:r>
            <a:r>
              <a:rPr lang="en-US" sz="2000" dirty="0">
                <a:latin typeface="+mn-lt"/>
                <a:sym typeface="Symbol" panose="05050102010706020507" pitchFamily="18" charset="2"/>
              </a:rPr>
              <a:t> </a:t>
            </a:r>
            <a:r>
              <a:rPr lang="en-US" sz="2000" dirty="0">
                <a:latin typeface="+mn-lt"/>
              </a:rPr>
              <a:t>to perjure ourselves.</a:t>
            </a:r>
            <a:br>
              <a:rPr lang="en-US" sz="2000" dirty="0">
                <a:latin typeface="+mn-lt"/>
              </a:rPr>
            </a:br>
            <a:br>
              <a:rPr lang="en-US" sz="2000" dirty="0">
                <a:latin typeface="+mn-lt"/>
              </a:rPr>
            </a:br>
            <a:r>
              <a:rPr lang="en-US" sz="1800" dirty="0">
                <a:solidFill>
                  <a:schemeClr val="bg1">
                    <a:lumMod val="65000"/>
                  </a:schemeClr>
                </a:solidFill>
                <a:latin typeface="+mn-lt"/>
              </a:rPr>
              <a:t>*(Landau 2010, van Urk 2013, </a:t>
            </a:r>
            <a:r>
              <a:rPr lang="en-US" sz="1800" dirty="0" err="1">
                <a:solidFill>
                  <a:schemeClr val="bg1">
                    <a:lumMod val="65000"/>
                  </a:schemeClr>
                </a:solidFill>
                <a:latin typeface="+mn-lt"/>
              </a:rPr>
              <a:t>Pitteroff</a:t>
            </a:r>
            <a:r>
              <a:rPr lang="en-US" sz="1800" dirty="0">
                <a:solidFill>
                  <a:schemeClr val="bg1">
                    <a:lumMod val="65000"/>
                  </a:schemeClr>
                </a:solidFill>
                <a:latin typeface="+mn-lt"/>
              </a:rPr>
              <a:t> and Schäfer 2019, </a:t>
            </a:r>
            <a:r>
              <a:rPr lang="en-US" sz="1800" dirty="0" err="1">
                <a:solidFill>
                  <a:schemeClr val="bg1">
                    <a:lumMod val="65000"/>
                  </a:schemeClr>
                </a:solidFill>
                <a:latin typeface="+mn-lt"/>
              </a:rPr>
              <a:t>Wurmbrand</a:t>
            </a:r>
            <a:r>
              <a:rPr lang="en-US" sz="1800" dirty="0">
                <a:solidFill>
                  <a:schemeClr val="bg1">
                    <a:lumMod val="65000"/>
                  </a:schemeClr>
                </a:solidFill>
                <a:latin typeface="+mn-lt"/>
              </a:rPr>
              <a:t> 2021, Fischer et al. 2024)</a:t>
            </a:r>
            <a:endParaRPr lang="en-IL" sz="1800" dirty="0">
              <a:solidFill>
                <a:schemeClr val="bg1">
                  <a:lumMod val="65000"/>
                </a:schemeClr>
              </a:solidFill>
              <a:latin typeface="+mn-lt"/>
            </a:endParaRPr>
          </a:p>
        </p:txBody>
      </p:sp>
      <p:sp>
        <p:nvSpPr>
          <p:cNvPr id="7" name="Slide Number Placeholder 6">
            <a:extLst>
              <a:ext uri="{FF2B5EF4-FFF2-40B4-BE49-F238E27FC236}">
                <a16:creationId xmlns:a16="http://schemas.microsoft.com/office/drawing/2014/main" id="{69A7BF85-8EC9-39F8-1D75-51EF563064EC}"/>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IL"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D293F81-3624-F7DC-6992-48BF46EFD8A4}"/>
              </a:ext>
            </a:extLst>
          </p:cNvPr>
          <p:cNvSpPr txBox="1"/>
          <p:nvPr/>
        </p:nvSpPr>
        <p:spPr>
          <a:xfrm>
            <a:off x="1685925" y="2968081"/>
            <a:ext cx="962025" cy="646331"/>
          </a:xfrm>
          <a:prstGeom prst="rect">
            <a:avLst/>
          </a:prstGeom>
          <a:noFill/>
        </p:spPr>
        <p:txBody>
          <a:bodyPr wrap="square" rtlCol="0">
            <a:spAutoFit/>
          </a:bodyPr>
          <a:lstStyle/>
          <a:p>
            <a:r>
              <a:rPr lang="en-IL" dirty="0">
                <a:sym typeface="Symbol" panose="05050102010706020507" pitchFamily="18" charset="2"/>
              </a:rPr>
              <a:t></a:t>
            </a:r>
            <a:endParaRPr lang="en-US" dirty="0">
              <a:sym typeface="Symbol" panose="05050102010706020507" pitchFamily="18" charset="2"/>
            </a:endParaRPr>
          </a:p>
          <a:p>
            <a:r>
              <a:rPr lang="en-IL" dirty="0">
                <a:sym typeface="Symbol" panose="05050102010706020507" pitchFamily="18" charset="2"/>
              </a:rPr>
              <a:t></a:t>
            </a:r>
            <a:r>
              <a:rPr lang="en-US" dirty="0">
                <a:sym typeface="Symbol" panose="05050102010706020507" pitchFamily="18" charset="2"/>
              </a:rPr>
              <a:t>:</a:t>
            </a:r>
            <a:r>
              <a:rPr lang="en-US" sz="1400" dirty="0">
                <a:sym typeface="Symbol" panose="05050102010706020507" pitchFamily="18" charset="2"/>
              </a:rPr>
              <a:t>arb/2nd </a:t>
            </a:r>
            <a:endParaRPr lang="en-IL" baseline="-25000" dirty="0"/>
          </a:p>
        </p:txBody>
      </p:sp>
      <p:sp>
        <p:nvSpPr>
          <p:cNvPr id="4" name="Left Brace 3">
            <a:extLst>
              <a:ext uri="{FF2B5EF4-FFF2-40B4-BE49-F238E27FC236}">
                <a16:creationId xmlns:a16="http://schemas.microsoft.com/office/drawing/2014/main" id="{DBF24498-1A67-B6BF-9EF3-E7CF68C9BCFE}"/>
              </a:ext>
            </a:extLst>
          </p:cNvPr>
          <p:cNvSpPr/>
          <p:nvPr/>
        </p:nvSpPr>
        <p:spPr>
          <a:xfrm>
            <a:off x="1538287" y="2941486"/>
            <a:ext cx="123825" cy="78476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6" name="Left Brace 5">
            <a:extLst>
              <a:ext uri="{FF2B5EF4-FFF2-40B4-BE49-F238E27FC236}">
                <a16:creationId xmlns:a16="http://schemas.microsoft.com/office/drawing/2014/main" id="{5BAB9D28-4E07-6F04-521F-DD43CDEB071A}"/>
              </a:ext>
            </a:extLst>
          </p:cNvPr>
          <p:cNvSpPr/>
          <p:nvPr/>
        </p:nvSpPr>
        <p:spPr>
          <a:xfrm rot="10800000">
            <a:off x="2514600" y="2944627"/>
            <a:ext cx="123825" cy="78476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9" name="Freeform: Shape 8">
            <a:extLst>
              <a:ext uri="{FF2B5EF4-FFF2-40B4-BE49-F238E27FC236}">
                <a16:creationId xmlns:a16="http://schemas.microsoft.com/office/drawing/2014/main" id="{847C2BDD-F19F-C693-6AA0-4C02E555D92B}"/>
              </a:ext>
            </a:extLst>
          </p:cNvPr>
          <p:cNvSpPr/>
          <p:nvPr/>
        </p:nvSpPr>
        <p:spPr>
          <a:xfrm>
            <a:off x="1866900" y="2713070"/>
            <a:ext cx="1104900" cy="353980"/>
          </a:xfrm>
          <a:custGeom>
            <a:avLst/>
            <a:gdLst>
              <a:gd name="csX0" fmla="*/ 0 w 1104900"/>
              <a:gd name="csY0" fmla="*/ 249205 h 353980"/>
              <a:gd name="csX1" fmla="*/ 619125 w 1104900"/>
              <a:gd name="csY1" fmla="*/ 1555 h 353980"/>
              <a:gd name="csX2" fmla="*/ 1104900 w 1104900"/>
              <a:gd name="csY2" fmla="*/ 353980 h 353980"/>
            </a:gdLst>
            <a:ahLst/>
            <a:cxnLst>
              <a:cxn ang="0">
                <a:pos x="csX0" y="csY0"/>
              </a:cxn>
              <a:cxn ang="0">
                <a:pos x="csX1" y="csY1"/>
              </a:cxn>
              <a:cxn ang="0">
                <a:pos x="csX2" y="csY2"/>
              </a:cxn>
            </a:cxnLst>
            <a:rect l="l" t="t" r="r" b="b"/>
            <a:pathLst>
              <a:path w="1104900" h="353980">
                <a:moveTo>
                  <a:pt x="0" y="249205"/>
                </a:moveTo>
                <a:cubicBezTo>
                  <a:pt x="217487" y="116648"/>
                  <a:pt x="434975" y="-15908"/>
                  <a:pt x="619125" y="1555"/>
                </a:cubicBezTo>
                <a:cubicBezTo>
                  <a:pt x="803275" y="19017"/>
                  <a:pt x="954087" y="186498"/>
                  <a:pt x="1104900" y="353980"/>
                </a:cubicBezTo>
              </a:path>
            </a:pathLst>
          </a:cu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 name="TextBox 9">
            <a:extLst>
              <a:ext uri="{FF2B5EF4-FFF2-40B4-BE49-F238E27FC236}">
                <a16:creationId xmlns:a16="http://schemas.microsoft.com/office/drawing/2014/main" id="{F9D28D7A-F6FD-0F55-FA7B-5858AF6936A9}"/>
              </a:ext>
            </a:extLst>
          </p:cNvPr>
          <p:cNvSpPr txBox="1"/>
          <p:nvPr/>
        </p:nvSpPr>
        <p:spPr>
          <a:xfrm>
            <a:off x="2890838" y="2741645"/>
            <a:ext cx="1133476" cy="307777"/>
          </a:xfrm>
          <a:prstGeom prst="rect">
            <a:avLst/>
          </a:prstGeom>
          <a:noFill/>
        </p:spPr>
        <p:txBody>
          <a:bodyPr wrap="square" rtlCol="0">
            <a:spAutoFit/>
          </a:bodyPr>
          <a:lstStyle/>
          <a:p>
            <a:r>
              <a:rPr lang="en-US" sz="1400" b="1" dirty="0">
                <a:solidFill>
                  <a:srgbClr val="FF0000"/>
                </a:solidFill>
              </a:rPr>
              <a:t>Failed Agree</a:t>
            </a:r>
            <a:endParaRPr lang="en-IL" sz="1400" b="1" dirty="0">
              <a:solidFill>
                <a:srgbClr val="FF0000"/>
              </a:solidFill>
            </a:endParaRPr>
          </a:p>
        </p:txBody>
      </p:sp>
      <p:sp>
        <p:nvSpPr>
          <p:cNvPr id="12" name="Freeform: Shape 11">
            <a:extLst>
              <a:ext uri="{FF2B5EF4-FFF2-40B4-BE49-F238E27FC236}">
                <a16:creationId xmlns:a16="http://schemas.microsoft.com/office/drawing/2014/main" id="{AEAE2DD6-0807-41F1-09FF-7A0B071B1F28}"/>
              </a:ext>
            </a:extLst>
          </p:cNvPr>
          <p:cNvSpPr/>
          <p:nvPr/>
        </p:nvSpPr>
        <p:spPr>
          <a:xfrm>
            <a:off x="1952625" y="3524250"/>
            <a:ext cx="1009650" cy="572771"/>
          </a:xfrm>
          <a:custGeom>
            <a:avLst/>
            <a:gdLst>
              <a:gd name="csX0" fmla="*/ 0 w 1009650"/>
              <a:gd name="csY0" fmla="*/ 123825 h 572771"/>
              <a:gd name="csX1" fmla="*/ 619125 w 1009650"/>
              <a:gd name="csY1" fmla="*/ 571500 h 572771"/>
              <a:gd name="csX2" fmla="*/ 1009650 w 1009650"/>
              <a:gd name="csY2" fmla="*/ 0 h 572771"/>
            </a:gdLst>
            <a:ahLst/>
            <a:cxnLst>
              <a:cxn ang="0">
                <a:pos x="csX0" y="csY0"/>
              </a:cxn>
              <a:cxn ang="0">
                <a:pos x="csX1" y="csY1"/>
              </a:cxn>
              <a:cxn ang="0">
                <a:pos x="csX2" y="csY2"/>
              </a:cxn>
            </a:cxnLst>
            <a:rect l="l" t="t" r="r" b="b"/>
            <a:pathLst>
              <a:path w="1009650" h="572771">
                <a:moveTo>
                  <a:pt x="0" y="123825"/>
                </a:moveTo>
                <a:cubicBezTo>
                  <a:pt x="225425" y="357981"/>
                  <a:pt x="450850" y="592138"/>
                  <a:pt x="619125" y="571500"/>
                </a:cubicBezTo>
                <a:cubicBezTo>
                  <a:pt x="787400" y="550863"/>
                  <a:pt x="898525" y="275431"/>
                  <a:pt x="1009650" y="0"/>
                </a:cubicBezTo>
              </a:path>
            </a:pathLst>
          </a:custGeom>
          <a:noFill/>
          <a:ln>
            <a:solidFill>
              <a:srgbClr val="FF0000"/>
            </a:solidFill>
            <a:headEnd type="triangle"/>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3" name="TextBox 12">
            <a:extLst>
              <a:ext uri="{FF2B5EF4-FFF2-40B4-BE49-F238E27FC236}">
                <a16:creationId xmlns:a16="http://schemas.microsoft.com/office/drawing/2014/main" id="{5E8A8D6B-74DA-1420-1D5F-79143AEB54F5}"/>
              </a:ext>
            </a:extLst>
          </p:cNvPr>
          <p:cNvSpPr txBox="1"/>
          <p:nvPr/>
        </p:nvSpPr>
        <p:spPr>
          <a:xfrm>
            <a:off x="2874170" y="3682220"/>
            <a:ext cx="757236" cy="307777"/>
          </a:xfrm>
          <a:prstGeom prst="rect">
            <a:avLst/>
          </a:prstGeom>
          <a:noFill/>
        </p:spPr>
        <p:txBody>
          <a:bodyPr wrap="square" rtlCol="0">
            <a:spAutoFit/>
          </a:bodyPr>
          <a:lstStyle/>
          <a:p>
            <a:r>
              <a:rPr lang="en-US" sz="1400" b="1" dirty="0">
                <a:solidFill>
                  <a:srgbClr val="FF0000"/>
                </a:solidFill>
              </a:rPr>
              <a:t>Agree</a:t>
            </a:r>
            <a:endParaRPr lang="en-IL" sz="1400" b="1" dirty="0">
              <a:solidFill>
                <a:srgbClr val="FF0000"/>
              </a:solidFill>
            </a:endParaRPr>
          </a:p>
        </p:txBody>
      </p:sp>
      <p:sp>
        <p:nvSpPr>
          <p:cNvPr id="14" name="Freeform: Shape 13">
            <a:extLst>
              <a:ext uri="{FF2B5EF4-FFF2-40B4-BE49-F238E27FC236}">
                <a16:creationId xmlns:a16="http://schemas.microsoft.com/office/drawing/2014/main" id="{BB5B1460-99A3-9C82-ADBE-6C4F058F54C1}"/>
              </a:ext>
            </a:extLst>
          </p:cNvPr>
          <p:cNvSpPr/>
          <p:nvPr/>
        </p:nvSpPr>
        <p:spPr>
          <a:xfrm>
            <a:off x="4067175" y="4505325"/>
            <a:ext cx="838200" cy="180975"/>
          </a:xfrm>
          <a:custGeom>
            <a:avLst/>
            <a:gdLst>
              <a:gd name="csX0" fmla="*/ 838200 w 838200"/>
              <a:gd name="csY0" fmla="*/ 247709 h 266759"/>
              <a:gd name="csX1" fmla="*/ 438150 w 838200"/>
              <a:gd name="csY1" fmla="*/ 59 h 266759"/>
              <a:gd name="csX2" fmla="*/ 0 w 838200"/>
              <a:gd name="csY2" fmla="*/ 266759 h 266759"/>
            </a:gdLst>
            <a:ahLst/>
            <a:cxnLst>
              <a:cxn ang="0">
                <a:pos x="csX0" y="csY0"/>
              </a:cxn>
              <a:cxn ang="0">
                <a:pos x="csX1" y="csY1"/>
              </a:cxn>
              <a:cxn ang="0">
                <a:pos x="csX2" y="csY2"/>
              </a:cxn>
            </a:cxnLst>
            <a:rect l="l" t="t" r="r" b="b"/>
            <a:pathLst>
              <a:path w="838200" h="266759">
                <a:moveTo>
                  <a:pt x="838200" y="247709"/>
                </a:moveTo>
                <a:cubicBezTo>
                  <a:pt x="708025" y="122296"/>
                  <a:pt x="577850" y="-3116"/>
                  <a:pt x="438150" y="59"/>
                </a:cubicBezTo>
                <a:cubicBezTo>
                  <a:pt x="298450" y="3234"/>
                  <a:pt x="149225" y="134996"/>
                  <a:pt x="0" y="266759"/>
                </a:cubicBezTo>
              </a:path>
            </a:pathLst>
          </a:custGeom>
          <a:noFill/>
          <a:ln>
            <a:solidFill>
              <a:srgbClr val="FF0000"/>
            </a:solidFill>
            <a:headEnd type="none"/>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5" name="TextBox 14">
            <a:extLst>
              <a:ext uri="{FF2B5EF4-FFF2-40B4-BE49-F238E27FC236}">
                <a16:creationId xmlns:a16="http://schemas.microsoft.com/office/drawing/2014/main" id="{5D645205-BC81-C97E-6606-4CAB2C191EFB}"/>
              </a:ext>
            </a:extLst>
          </p:cNvPr>
          <p:cNvSpPr txBox="1"/>
          <p:nvPr/>
        </p:nvSpPr>
        <p:spPr>
          <a:xfrm>
            <a:off x="3645696" y="4351436"/>
            <a:ext cx="757236" cy="307777"/>
          </a:xfrm>
          <a:prstGeom prst="rect">
            <a:avLst/>
          </a:prstGeom>
          <a:noFill/>
        </p:spPr>
        <p:txBody>
          <a:bodyPr wrap="square" rtlCol="0">
            <a:spAutoFit/>
          </a:bodyPr>
          <a:lstStyle/>
          <a:p>
            <a:r>
              <a:rPr lang="en-US" sz="1400" b="1" dirty="0">
                <a:solidFill>
                  <a:srgbClr val="FF0000"/>
                </a:solidFill>
              </a:rPr>
              <a:t>Agree</a:t>
            </a:r>
            <a:endParaRPr lang="en-IL" sz="1400" b="1" dirty="0">
              <a:solidFill>
                <a:srgbClr val="FF0000"/>
              </a:solidFill>
            </a:endParaRPr>
          </a:p>
        </p:txBody>
      </p:sp>
      <p:sp>
        <p:nvSpPr>
          <p:cNvPr id="17" name="Freeform: Shape 16">
            <a:extLst>
              <a:ext uri="{FF2B5EF4-FFF2-40B4-BE49-F238E27FC236}">
                <a16:creationId xmlns:a16="http://schemas.microsoft.com/office/drawing/2014/main" id="{7113630B-2C1C-A0EF-A924-CFAF7A25CFF6}"/>
              </a:ext>
            </a:extLst>
          </p:cNvPr>
          <p:cNvSpPr/>
          <p:nvPr/>
        </p:nvSpPr>
        <p:spPr>
          <a:xfrm>
            <a:off x="1133475" y="4981575"/>
            <a:ext cx="2971800" cy="266759"/>
          </a:xfrm>
          <a:custGeom>
            <a:avLst/>
            <a:gdLst>
              <a:gd name="csX0" fmla="*/ 2971800 w 2971800"/>
              <a:gd name="csY0" fmla="*/ 19050 h 266759"/>
              <a:gd name="csX1" fmla="*/ 1381125 w 2971800"/>
              <a:gd name="csY1" fmla="*/ 266700 h 266759"/>
              <a:gd name="csX2" fmla="*/ 0 w 2971800"/>
              <a:gd name="csY2" fmla="*/ 0 h 266759"/>
            </a:gdLst>
            <a:ahLst/>
            <a:cxnLst>
              <a:cxn ang="0">
                <a:pos x="csX0" y="csY0"/>
              </a:cxn>
              <a:cxn ang="0">
                <a:pos x="csX1" y="csY1"/>
              </a:cxn>
              <a:cxn ang="0">
                <a:pos x="csX2" y="csY2"/>
              </a:cxn>
            </a:cxnLst>
            <a:rect l="l" t="t" r="r" b="b"/>
            <a:pathLst>
              <a:path w="2971800" h="266759">
                <a:moveTo>
                  <a:pt x="2971800" y="19050"/>
                </a:moveTo>
                <a:cubicBezTo>
                  <a:pt x="2424112" y="144462"/>
                  <a:pt x="1876425" y="269875"/>
                  <a:pt x="1381125" y="266700"/>
                </a:cubicBezTo>
                <a:cubicBezTo>
                  <a:pt x="885825" y="263525"/>
                  <a:pt x="442912" y="131762"/>
                  <a:pt x="0" y="0"/>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8" name="TextBox 17">
            <a:extLst>
              <a:ext uri="{FF2B5EF4-FFF2-40B4-BE49-F238E27FC236}">
                <a16:creationId xmlns:a16="http://schemas.microsoft.com/office/drawing/2014/main" id="{B4792BF8-564C-C453-E339-BA56FE6B1EB5}"/>
              </a:ext>
            </a:extLst>
          </p:cNvPr>
          <p:cNvSpPr txBox="1"/>
          <p:nvPr/>
        </p:nvSpPr>
        <p:spPr>
          <a:xfrm>
            <a:off x="1864518" y="5267384"/>
            <a:ext cx="1178719" cy="307777"/>
          </a:xfrm>
          <a:prstGeom prst="rect">
            <a:avLst/>
          </a:prstGeom>
          <a:noFill/>
        </p:spPr>
        <p:txBody>
          <a:bodyPr wrap="square" rtlCol="0">
            <a:spAutoFit/>
          </a:bodyPr>
          <a:lstStyle/>
          <a:p>
            <a:r>
              <a:rPr lang="en-US" sz="1400" b="1" dirty="0">
                <a:solidFill>
                  <a:srgbClr val="FF0000"/>
                </a:solidFill>
              </a:rPr>
              <a:t>Antecedence</a:t>
            </a:r>
            <a:endParaRPr lang="en-IL" sz="1400" b="1" dirty="0">
              <a:solidFill>
                <a:srgbClr val="FF0000"/>
              </a:solidFill>
            </a:endParaRPr>
          </a:p>
        </p:txBody>
      </p:sp>
      <p:sp>
        <p:nvSpPr>
          <p:cNvPr id="19" name="Freeform: Shape 18">
            <a:extLst>
              <a:ext uri="{FF2B5EF4-FFF2-40B4-BE49-F238E27FC236}">
                <a16:creationId xmlns:a16="http://schemas.microsoft.com/office/drawing/2014/main" id="{793B1D3B-C764-2B3D-C843-39649EB4F1F2}"/>
              </a:ext>
            </a:extLst>
          </p:cNvPr>
          <p:cNvSpPr/>
          <p:nvPr/>
        </p:nvSpPr>
        <p:spPr>
          <a:xfrm>
            <a:off x="1143000" y="4295731"/>
            <a:ext cx="3905250" cy="400094"/>
          </a:xfrm>
          <a:custGeom>
            <a:avLst/>
            <a:gdLst>
              <a:gd name="csX0" fmla="*/ 3905250 w 3905250"/>
              <a:gd name="csY0" fmla="*/ 400094 h 400094"/>
              <a:gd name="csX1" fmla="*/ 3219450 w 3905250"/>
              <a:gd name="csY1" fmla="*/ 44 h 400094"/>
              <a:gd name="csX2" fmla="*/ 0 w 3905250"/>
              <a:gd name="csY2" fmla="*/ 371519 h 400094"/>
              <a:gd name="csX3" fmla="*/ 0 w 3905250"/>
              <a:gd name="csY3" fmla="*/ 371519 h 400094"/>
              <a:gd name="csX4" fmla="*/ 0 w 3905250"/>
              <a:gd name="csY4" fmla="*/ 371519 h 400094"/>
            </a:gdLst>
            <a:ahLst/>
            <a:cxnLst>
              <a:cxn ang="0">
                <a:pos x="csX0" y="csY0"/>
              </a:cxn>
              <a:cxn ang="0">
                <a:pos x="csX1" y="csY1"/>
              </a:cxn>
              <a:cxn ang="0">
                <a:pos x="csX2" y="csY2"/>
              </a:cxn>
              <a:cxn ang="0">
                <a:pos x="csX3" y="csY3"/>
              </a:cxn>
              <a:cxn ang="0">
                <a:pos x="csX4" y="csY4"/>
              </a:cxn>
            </a:cxnLst>
            <a:rect l="l" t="t" r="r" b="b"/>
            <a:pathLst>
              <a:path w="3905250" h="400094">
                <a:moveTo>
                  <a:pt x="3905250" y="400094"/>
                </a:moveTo>
                <a:cubicBezTo>
                  <a:pt x="3887787" y="202450"/>
                  <a:pt x="3870325" y="4806"/>
                  <a:pt x="3219450" y="44"/>
                </a:cubicBezTo>
                <a:cubicBezTo>
                  <a:pt x="2568575" y="-4719"/>
                  <a:pt x="0" y="371519"/>
                  <a:pt x="0" y="371519"/>
                </a:cubicBezTo>
                <a:lnTo>
                  <a:pt x="0" y="371519"/>
                </a:lnTo>
                <a:lnTo>
                  <a:pt x="0" y="371519"/>
                </a:ln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0" name="TextBox 19">
            <a:extLst>
              <a:ext uri="{FF2B5EF4-FFF2-40B4-BE49-F238E27FC236}">
                <a16:creationId xmlns:a16="http://schemas.microsoft.com/office/drawing/2014/main" id="{62D775E0-18AB-4269-F478-DA64603A623E}"/>
              </a:ext>
            </a:extLst>
          </p:cNvPr>
          <p:cNvSpPr txBox="1"/>
          <p:nvPr/>
        </p:nvSpPr>
        <p:spPr>
          <a:xfrm>
            <a:off x="4161235" y="4085791"/>
            <a:ext cx="376237" cy="458066"/>
          </a:xfrm>
          <a:prstGeom prst="rect">
            <a:avLst/>
          </a:prstGeom>
          <a:noFill/>
        </p:spPr>
        <p:txBody>
          <a:bodyPr wrap="square" rtlCol="0">
            <a:spAutoFit/>
          </a:bodyPr>
          <a:lstStyle/>
          <a:p>
            <a:r>
              <a:rPr lang="en-US" sz="2400" dirty="0">
                <a:sym typeface="Wingdings" panose="05000000000000000000" pitchFamily="2" charset="2"/>
              </a:rPr>
              <a:t></a:t>
            </a:r>
            <a:endParaRPr lang="en-IL" sz="2400" dirty="0"/>
          </a:p>
        </p:txBody>
      </p:sp>
      <p:sp>
        <p:nvSpPr>
          <p:cNvPr id="21" name="Oval 20">
            <a:extLst>
              <a:ext uri="{FF2B5EF4-FFF2-40B4-BE49-F238E27FC236}">
                <a16:creationId xmlns:a16="http://schemas.microsoft.com/office/drawing/2014/main" id="{734D8CB3-04A2-017D-5DC1-1C54987D1D1A}"/>
              </a:ext>
            </a:extLst>
          </p:cNvPr>
          <p:cNvSpPr/>
          <p:nvPr/>
        </p:nvSpPr>
        <p:spPr>
          <a:xfrm>
            <a:off x="5143500" y="5467349"/>
            <a:ext cx="619125" cy="895351"/>
          </a:xfrm>
          <a:prstGeom prst="ellipse">
            <a:avLst/>
          </a:prstGeom>
          <a:noFill/>
          <a:ln w="63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25" name="Straight Arrow Connector 24">
            <a:extLst>
              <a:ext uri="{FF2B5EF4-FFF2-40B4-BE49-F238E27FC236}">
                <a16:creationId xmlns:a16="http://schemas.microsoft.com/office/drawing/2014/main" id="{DAB5FA56-5C6A-1647-5486-C0A06531201D}"/>
              </a:ext>
            </a:extLst>
          </p:cNvPr>
          <p:cNvCxnSpPr>
            <a:cxnSpLocks/>
          </p:cNvCxnSpPr>
          <p:nvPr/>
        </p:nvCxnSpPr>
        <p:spPr>
          <a:xfrm>
            <a:off x="5648325" y="5575161"/>
            <a:ext cx="34931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1085AAA-684D-FD9C-156F-AD8FC4D871B8}"/>
              </a:ext>
            </a:extLst>
          </p:cNvPr>
          <p:cNvSpPr txBox="1"/>
          <p:nvPr/>
        </p:nvSpPr>
        <p:spPr>
          <a:xfrm>
            <a:off x="9141465" y="5076854"/>
            <a:ext cx="2971800" cy="1754326"/>
          </a:xfrm>
          <a:prstGeom prst="rect">
            <a:avLst/>
          </a:prstGeom>
          <a:noFill/>
          <a:ln>
            <a:solidFill>
              <a:srgbClr val="00B0F0"/>
            </a:solidFill>
          </a:ln>
        </p:spPr>
        <p:txBody>
          <a:bodyPr wrap="square" rtlCol="0">
            <a:spAutoFit/>
          </a:bodyPr>
          <a:lstStyle/>
          <a:p>
            <a:r>
              <a:rPr lang="en-US" dirty="0">
                <a:solidFill>
                  <a:srgbClr val="00B0F0"/>
                </a:solidFill>
              </a:rPr>
              <a:t>Exactly </a:t>
            </a:r>
            <a:r>
              <a:rPr lang="en-US" b="1" dirty="0">
                <a:solidFill>
                  <a:srgbClr val="00B0F0"/>
                </a:solidFill>
              </a:rPr>
              <a:t>what</a:t>
            </a:r>
            <a:r>
              <a:rPr lang="en-US" dirty="0">
                <a:solidFill>
                  <a:srgbClr val="00B0F0"/>
                </a:solidFill>
              </a:rPr>
              <a:t> is the syntactic representation of implicit arguments? That’s an open question (an independent App/Voice head, a </a:t>
            </a:r>
            <a:r>
              <a:rPr lang="en-US" dirty="0">
                <a:solidFill>
                  <a:srgbClr val="00B0F0"/>
                </a:solidFill>
                <a:sym typeface="Symbol" panose="05050102010706020507" pitchFamily="18" charset="2"/>
              </a:rPr>
              <a:t>-bundle on V/</a:t>
            </a:r>
            <a:r>
              <a:rPr lang="en-US" i="1" dirty="0">
                <a:solidFill>
                  <a:srgbClr val="00B0F0"/>
                </a:solidFill>
                <a:sym typeface="Symbol" panose="05050102010706020507" pitchFamily="18" charset="2"/>
              </a:rPr>
              <a:t>v, </a:t>
            </a:r>
            <a:r>
              <a:rPr lang="en-US" dirty="0">
                <a:solidFill>
                  <a:srgbClr val="00B0F0"/>
                </a:solidFill>
                <a:sym typeface="Symbol" panose="05050102010706020507" pitchFamily="18" charset="2"/>
              </a:rPr>
              <a:t>or something else).</a:t>
            </a:r>
            <a:endParaRPr lang="en-IL" dirty="0">
              <a:solidFill>
                <a:srgbClr val="00B0F0"/>
              </a:solidFill>
            </a:endParaRPr>
          </a:p>
        </p:txBody>
      </p:sp>
    </p:spTree>
    <p:extLst>
      <p:ext uri="{BB962C8B-B14F-4D97-AF65-F5344CB8AC3E}">
        <p14:creationId xmlns:p14="http://schemas.microsoft.com/office/powerpoint/2010/main" val="6054732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4C609-EE0C-AA1E-BAFB-8443AB9B842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6F784BE-858A-EDA9-8958-44B16259A114}"/>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dirty="0">
                <a:solidFill>
                  <a:prstClr val="black"/>
                </a:solidFill>
                <a:latin typeface="Calibri" panose="020F0502020204030204"/>
              </a:rPr>
              <a:t>Open issues (many!)</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0DE41A90-45FD-9CCD-0FFA-08E324ABF1DF}"/>
              </a:ext>
            </a:extLst>
          </p:cNvPr>
          <p:cNvSpPr>
            <a:spLocks noGrp="1"/>
          </p:cNvSpPr>
          <p:nvPr>
            <p:ph type="title"/>
          </p:nvPr>
        </p:nvSpPr>
        <p:spPr>
          <a:xfrm>
            <a:off x="81117" y="1110738"/>
            <a:ext cx="12029766" cy="5756787"/>
          </a:xfrm>
        </p:spPr>
        <p:txBody>
          <a:bodyPr anchor="t" anchorCtr="0">
            <a:noAutofit/>
          </a:bodyPr>
          <a:lstStyle/>
          <a:p>
            <a:pPr>
              <a:lnSpc>
                <a:spcPts val="3000"/>
              </a:lnSpc>
            </a:pPr>
            <a:r>
              <a:rPr lang="en-US" sz="2000" dirty="0">
                <a:latin typeface="+mn-lt"/>
              </a:rPr>
              <a:t>Explicit compositional semantics (under construction…)</a:t>
            </a:r>
            <a:br>
              <a:rPr lang="en-US" sz="2000" dirty="0">
                <a:latin typeface="+mn-lt"/>
              </a:rPr>
            </a:br>
            <a:br>
              <a:rPr lang="en-US" sz="2000" dirty="0">
                <a:latin typeface="+mn-lt"/>
              </a:rPr>
            </a:br>
            <a:r>
              <a:rPr lang="en-US" sz="2000" dirty="0">
                <a:latin typeface="+mn-lt"/>
              </a:rPr>
              <a:t>Control shift that is </a:t>
            </a:r>
            <a:r>
              <a:rPr lang="en-US" sz="2000" i="1" dirty="0">
                <a:latin typeface="+mn-lt"/>
              </a:rPr>
              <a:t>not </a:t>
            </a:r>
            <a:r>
              <a:rPr lang="en-US" sz="2000" dirty="0">
                <a:latin typeface="+mn-lt"/>
              </a:rPr>
              <a:t>accompanied by Mood-shift</a:t>
            </a:r>
            <a:br>
              <a:rPr lang="en-US" sz="2000" dirty="0">
                <a:latin typeface="+mn-lt"/>
              </a:rPr>
            </a:br>
            <a:br>
              <a:rPr lang="en-US" sz="2000" dirty="0">
                <a:latin typeface="+mn-lt"/>
              </a:rPr>
            </a:br>
            <a:r>
              <a:rPr lang="en-US" sz="2000" dirty="0">
                <a:latin typeface="+mn-lt"/>
              </a:rPr>
              <a:t>Overt </a:t>
            </a:r>
            <a:r>
              <a:rPr lang="en-US" sz="2000" dirty="0" err="1">
                <a:latin typeface="+mn-lt"/>
              </a:rPr>
              <a:t>controllees</a:t>
            </a:r>
            <a:r>
              <a:rPr lang="en-US" sz="2000" dirty="0">
                <a:latin typeface="+mn-lt"/>
              </a:rPr>
              <a:t> (pronoun, lexical DP)</a:t>
            </a:r>
            <a:br>
              <a:rPr lang="en-US" sz="2000" dirty="0">
                <a:latin typeface="+mn-lt"/>
              </a:rPr>
            </a:br>
            <a:br>
              <a:rPr lang="en-US" sz="2000" dirty="0">
                <a:latin typeface="+mn-lt"/>
              </a:rPr>
            </a:br>
            <a:r>
              <a:rPr lang="en-US" sz="2000" dirty="0">
                <a:latin typeface="+mn-lt"/>
              </a:rPr>
              <a:t>Finiteness effects (blocking OC in some but not all languages)</a:t>
            </a:r>
            <a:br>
              <a:rPr lang="en-US" sz="2000" dirty="0">
                <a:latin typeface="+mn-lt"/>
              </a:rPr>
            </a:br>
            <a:br>
              <a:rPr lang="en-US" sz="2000" dirty="0">
                <a:latin typeface="+mn-lt"/>
              </a:rPr>
            </a:br>
            <a:r>
              <a:rPr lang="en-US" sz="2000" dirty="0">
                <a:latin typeface="+mn-lt"/>
              </a:rPr>
              <a:t>Syntactic plurality in PC (attested in a few languages)</a:t>
            </a:r>
            <a:br>
              <a:rPr lang="en-US" sz="2000" dirty="0">
                <a:latin typeface="+mn-lt"/>
              </a:rPr>
            </a:br>
            <a:br>
              <a:rPr lang="en-US" sz="2000" dirty="0">
                <a:latin typeface="+mn-lt"/>
              </a:rPr>
            </a:br>
            <a:r>
              <a:rPr lang="en-US" sz="2000" dirty="0">
                <a:latin typeface="+mn-lt"/>
              </a:rPr>
              <a:t>Exceptional PC under ‘can’ in finite control languages (Greek, Romanian, Hebrew?)</a:t>
            </a:r>
            <a:br>
              <a:rPr lang="en-US" sz="2000" dirty="0">
                <a:latin typeface="+mn-lt"/>
              </a:rPr>
            </a:br>
            <a:br>
              <a:rPr lang="en-US" sz="2000" dirty="0">
                <a:latin typeface="+mn-lt"/>
              </a:rPr>
            </a:br>
            <a:r>
              <a:rPr lang="en-US" sz="2000" dirty="0">
                <a:latin typeface="+mn-lt"/>
              </a:rPr>
              <a:t>Restructuring under attitude verbs like </a:t>
            </a:r>
            <a:r>
              <a:rPr lang="en-US" sz="2000" i="1" dirty="0">
                <a:latin typeface="+mn-lt"/>
              </a:rPr>
              <a:t>want</a:t>
            </a:r>
            <a:r>
              <a:rPr lang="en-US" sz="2000" dirty="0">
                <a:latin typeface="+mn-lt"/>
              </a:rPr>
              <a:t> (no </a:t>
            </a:r>
            <a:r>
              <a:rPr lang="en-US" sz="2000" dirty="0" err="1">
                <a:latin typeface="+mn-lt"/>
              </a:rPr>
              <a:t>MoodP</a:t>
            </a:r>
            <a:r>
              <a:rPr lang="en-US" sz="2000" dirty="0">
                <a:latin typeface="+mn-lt"/>
              </a:rPr>
              <a:t>)</a:t>
            </a: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endParaRPr lang="en-IL" sz="2000" dirty="0">
              <a:solidFill>
                <a:srgbClr val="FF0000"/>
              </a:solidFill>
              <a:latin typeface="+mn-lt"/>
            </a:endParaRPr>
          </a:p>
        </p:txBody>
      </p:sp>
      <p:sp>
        <p:nvSpPr>
          <p:cNvPr id="7" name="Slide Number Placeholder 6">
            <a:extLst>
              <a:ext uri="{FF2B5EF4-FFF2-40B4-BE49-F238E27FC236}">
                <a16:creationId xmlns:a16="http://schemas.microsoft.com/office/drawing/2014/main" id="{1ED4B8EA-A54C-91C6-4CA2-ABBA85319334}"/>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3024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9CCA1F-11F3-A48E-0F4E-9B8526A4C9B5}"/>
              </a:ext>
            </a:extLst>
          </p:cNvPr>
          <p:cNvSpPr>
            <a:spLocks noGrp="1"/>
          </p:cNvSpPr>
          <p:nvPr>
            <p:ph type="ftr" sz="quarter" idx="11"/>
          </p:nvPr>
        </p:nvSpPr>
        <p:spPr/>
        <p:txBody>
          <a:bodyPr/>
          <a:lstStyle/>
          <a:p>
            <a:endParaRPr lang="en-IL"/>
          </a:p>
        </p:txBody>
      </p:sp>
      <p:sp>
        <p:nvSpPr>
          <p:cNvPr id="3" name="Slide Number Placeholder 2">
            <a:extLst>
              <a:ext uri="{FF2B5EF4-FFF2-40B4-BE49-F238E27FC236}">
                <a16:creationId xmlns:a16="http://schemas.microsoft.com/office/drawing/2014/main" id="{247F1C44-DEAB-7EE8-31E9-30D8C71FE4B6}"/>
              </a:ext>
            </a:extLst>
          </p:cNvPr>
          <p:cNvSpPr>
            <a:spLocks noGrp="1"/>
          </p:cNvSpPr>
          <p:nvPr>
            <p:ph type="sldNum" sz="quarter" idx="12"/>
          </p:nvPr>
        </p:nvSpPr>
        <p:spPr/>
        <p:txBody>
          <a:bodyPr/>
          <a:lstStyle/>
          <a:p>
            <a:fld id="{3E7D8B65-79C6-4BC4-97F0-537AC3CE4E3D}" type="slidenum">
              <a:rPr lang="en-IL" smtClean="0"/>
              <a:t>46</a:t>
            </a:fld>
            <a:endParaRPr lang="en-IL"/>
          </a:p>
        </p:txBody>
      </p:sp>
      <p:pic>
        <p:nvPicPr>
          <p:cNvPr id="5" name="Picture 4">
            <a:extLst>
              <a:ext uri="{FF2B5EF4-FFF2-40B4-BE49-F238E27FC236}">
                <a16:creationId xmlns:a16="http://schemas.microsoft.com/office/drawing/2014/main" id="{CEAEF02E-2517-DD50-F264-D00188CCD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24209097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21ADC-931A-6C8C-8165-F6B3FA7B995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BD71E6E-8EF3-CE45-9A4C-A0F8F3701F47}"/>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dirty="0">
                <a:solidFill>
                  <a:prstClr val="black"/>
                </a:solidFill>
                <a:latin typeface="Calibri" panose="020F0502020204030204"/>
              </a:rPr>
              <a:t>Appendix: adjunct control</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49C33AA2-9D25-719D-7943-CB4F1E1417FD}"/>
              </a:ext>
            </a:extLst>
          </p:cNvPr>
          <p:cNvSpPr>
            <a:spLocks noGrp="1"/>
          </p:cNvSpPr>
          <p:nvPr>
            <p:ph type="title"/>
          </p:nvPr>
        </p:nvSpPr>
        <p:spPr>
          <a:xfrm>
            <a:off x="0" y="1110738"/>
            <a:ext cx="12191999" cy="5756787"/>
          </a:xfrm>
        </p:spPr>
        <p:txBody>
          <a:bodyPr anchor="t" anchorCtr="0">
            <a:noAutofit/>
          </a:bodyPr>
          <a:lstStyle/>
          <a:p>
            <a:pPr>
              <a:lnSpc>
                <a:spcPts val="3000"/>
              </a:lnSpc>
            </a:pPr>
            <a:r>
              <a:rPr lang="en-US" sz="2000">
                <a:latin typeface="+mn-lt"/>
                <a:sym typeface="Wingdings" panose="05000000000000000000" pitchFamily="2" charset="2"/>
              </a:rPr>
              <a:t> </a:t>
            </a:r>
            <a:r>
              <a:rPr lang="en-US" sz="2000">
                <a:latin typeface="+mn-lt"/>
              </a:rPr>
              <a:t>Adjuncts </a:t>
            </a:r>
            <a:r>
              <a:rPr lang="en-US" sz="2000" dirty="0">
                <a:latin typeface="+mn-lt"/>
              </a:rPr>
              <a:t>are </a:t>
            </a:r>
            <a:r>
              <a:rPr lang="en-US" sz="2000">
                <a:latin typeface="+mn-lt"/>
              </a:rPr>
              <a:t>confusing!</a:t>
            </a:r>
            <a:br>
              <a:rPr lang="en-US" sz="2000">
                <a:latin typeface="+mn-lt"/>
              </a:rPr>
            </a:br>
            <a:r>
              <a:rPr lang="en-US" sz="2000">
                <a:sym typeface="Wingdings" panose="05000000000000000000" pitchFamily="2" charset="2"/>
              </a:rPr>
              <a:t> </a:t>
            </a:r>
            <a:r>
              <a:rPr lang="en-US" sz="2000">
                <a:latin typeface="+mn-lt"/>
              </a:rPr>
              <a:t>Their </a:t>
            </a:r>
            <a:r>
              <a:rPr lang="en-US" sz="2000" dirty="0">
                <a:latin typeface="+mn-lt"/>
              </a:rPr>
              <a:t>semantic contribution (unlike complements) is diverse</a:t>
            </a:r>
            <a:br>
              <a:rPr lang="en-US" sz="2000">
                <a:latin typeface="+mn-lt"/>
              </a:rPr>
            </a:br>
            <a:r>
              <a:rPr lang="en-US" sz="2000">
                <a:sym typeface="Wingdings" panose="05000000000000000000" pitchFamily="2" charset="2"/>
              </a:rPr>
              <a:t> </a:t>
            </a:r>
            <a:r>
              <a:rPr lang="en-US" sz="2000">
                <a:latin typeface="+mn-lt"/>
              </a:rPr>
              <a:t>Which </a:t>
            </a:r>
            <a:r>
              <a:rPr lang="en-US" sz="2000" dirty="0">
                <a:latin typeface="+mn-lt"/>
              </a:rPr>
              <a:t>adjuncts have/don’t have control variant (</a:t>
            </a:r>
            <a:r>
              <a:rPr lang="en-US" sz="2000" i="1" dirty="0">
                <a:latin typeface="+mn-lt"/>
              </a:rPr>
              <a:t>before she went…/before PRO going</a:t>
            </a:r>
            <a:r>
              <a:rPr lang="en-US" sz="2000" i="1">
                <a:latin typeface="+mn-lt"/>
              </a:rPr>
              <a:t>…</a:t>
            </a:r>
            <a:r>
              <a:rPr lang="en-US" sz="2000">
                <a:latin typeface="+mn-lt"/>
              </a:rPr>
              <a:t>) varies crosslinguistically </a:t>
            </a:r>
            <a:br>
              <a:rPr lang="en-US" sz="2000">
                <a:latin typeface="+mn-lt"/>
              </a:rPr>
            </a:br>
            <a:r>
              <a:rPr lang="en-US" sz="2000"/>
              <a:t>    </a:t>
            </a:r>
            <a:r>
              <a:rPr lang="en-US" sz="2000">
                <a:latin typeface="+mn-lt"/>
              </a:rPr>
              <a:t>much more than which complements do.</a:t>
            </a:r>
            <a:br>
              <a:rPr lang="en-US" sz="2000" dirty="0">
                <a:latin typeface="+mn-lt"/>
              </a:rPr>
            </a:br>
            <a:br>
              <a:rPr lang="en-US" sz="2000" dirty="0">
                <a:latin typeface="+mn-lt"/>
              </a:rPr>
            </a:br>
            <a:r>
              <a:rPr lang="en-US" sz="2000" b="1">
                <a:solidFill>
                  <a:srgbClr val="FF0000"/>
                </a:solidFill>
                <a:latin typeface="+mn-lt"/>
              </a:rPr>
              <a:t>Do adjuncts </a:t>
            </a:r>
            <a:r>
              <a:rPr lang="en-US" sz="2000" b="1" dirty="0">
                <a:solidFill>
                  <a:srgbClr val="FF0000"/>
                </a:solidFill>
                <a:latin typeface="+mn-lt"/>
              </a:rPr>
              <a:t>display OC or </a:t>
            </a:r>
            <a:r>
              <a:rPr lang="en-US" sz="2000" b="1">
                <a:solidFill>
                  <a:srgbClr val="FF0000"/>
                </a:solidFill>
                <a:latin typeface="+mn-lt"/>
              </a:rPr>
              <a:t>NOC?</a:t>
            </a:r>
            <a:r>
              <a:rPr lang="en-US" sz="2000">
                <a:latin typeface="+mn-lt"/>
              </a:rPr>
              <a:t> </a:t>
            </a:r>
            <a:r>
              <a:rPr lang="en-US" sz="2000" b="1">
                <a:solidFill>
                  <a:srgbClr val="FF0000"/>
                </a:solidFill>
                <a:latin typeface="+mn-lt"/>
              </a:rPr>
              <a:t>The data support both views.</a:t>
            </a:r>
            <a:br>
              <a:rPr lang="en-US" sz="2000" b="1">
                <a:solidFill>
                  <a:srgbClr val="FF0000"/>
                </a:solidFill>
                <a:latin typeface="+mn-lt"/>
              </a:rPr>
            </a:br>
            <a:br>
              <a:rPr lang="en-US" sz="2000">
                <a:latin typeface="+mn-lt"/>
              </a:rPr>
            </a:br>
            <a:r>
              <a:rPr lang="en-US" sz="2000">
                <a:latin typeface="+mn-lt"/>
              </a:rPr>
              <a:t>(61) a. </a:t>
            </a:r>
            <a:r>
              <a:rPr lang="en-GB" sz="2000">
                <a:latin typeface="+mn-lt"/>
              </a:rPr>
              <a:t> Around here, it</a:t>
            </a:r>
            <a:r>
              <a:rPr lang="en-GB" sz="2000" baseline="-25000">
                <a:latin typeface="+mn-lt"/>
              </a:rPr>
              <a:t>i</a:t>
            </a:r>
            <a:r>
              <a:rPr lang="en-US" sz="2000">
                <a:latin typeface="+mn-lt"/>
              </a:rPr>
              <a:t> always snows [before PRO</a:t>
            </a:r>
            <a:r>
              <a:rPr lang="en-US" sz="2000" baseline="-25000">
                <a:latin typeface="+mn-lt"/>
              </a:rPr>
              <a:t>i</a:t>
            </a:r>
            <a:r>
              <a:rPr lang="en-US" sz="2000">
                <a:latin typeface="+mn-lt"/>
              </a:rPr>
              <a:t> raining].		</a:t>
            </a:r>
            <a:r>
              <a:rPr lang="en-US" sz="2000" i="1">
                <a:latin typeface="+mn-lt"/>
              </a:rPr>
              <a:t>OC</a:t>
            </a:r>
            <a:r>
              <a:rPr lang="en-US" sz="2000">
                <a:latin typeface="+mn-lt"/>
              </a:rPr>
              <a:t>	</a:t>
            </a:r>
            <a:br>
              <a:rPr lang="en-US" sz="2000">
                <a:latin typeface="+mn-lt"/>
              </a:rPr>
            </a:br>
            <a:r>
              <a:rPr lang="en-US" sz="2000">
                <a:latin typeface="+mn-lt"/>
              </a:rPr>
              <a:t>        b.  This usually happens [before PRO</a:t>
            </a:r>
            <a:r>
              <a:rPr lang="en-US" sz="2000" baseline="-25000">
                <a:latin typeface="+mn-lt"/>
              </a:rPr>
              <a:t>arb</a:t>
            </a:r>
            <a:r>
              <a:rPr lang="en-US" sz="2000">
                <a:latin typeface="+mn-lt"/>
              </a:rPr>
              <a:t> trying to lose weight].	</a:t>
            </a:r>
            <a:r>
              <a:rPr lang="en-US" sz="2000" i="1">
                <a:latin typeface="+mn-lt"/>
              </a:rPr>
              <a:t>NOC</a:t>
            </a:r>
            <a:br>
              <a:rPr lang="en-IL" sz="2000">
                <a:latin typeface="+mn-lt"/>
              </a:rPr>
            </a:br>
            <a:br>
              <a:rPr lang="en-US" sz="2000" b="1">
                <a:solidFill>
                  <a:srgbClr val="FF0000"/>
                </a:solidFill>
                <a:latin typeface="+mn-lt"/>
              </a:rPr>
            </a:br>
            <a:r>
              <a:rPr lang="en-US" sz="2000" b="1">
                <a:latin typeface="+mn-lt"/>
              </a:rPr>
              <a:t>“The </a:t>
            </a:r>
            <a:r>
              <a:rPr lang="en-US" sz="2000" b="1" dirty="0">
                <a:latin typeface="+mn-lt"/>
              </a:rPr>
              <a:t>classical view</a:t>
            </a:r>
            <a:r>
              <a:rPr lang="en-US" sz="2000" b="1">
                <a:latin typeface="+mn-lt"/>
              </a:rPr>
              <a:t>": </a:t>
            </a:r>
            <a:r>
              <a:rPr lang="en-US" sz="2000">
                <a:latin typeface="+mn-lt"/>
              </a:rPr>
              <a:t>If </a:t>
            </a:r>
            <a:r>
              <a:rPr lang="en-US" sz="2000" dirty="0">
                <a:latin typeface="+mn-lt"/>
              </a:rPr>
              <a:t>OC is possible (= a </a:t>
            </a:r>
            <a:r>
              <a:rPr lang="en-US" sz="2000">
                <a:latin typeface="+mn-lt"/>
              </a:rPr>
              <a:t>local c-ommanding controller </a:t>
            </a:r>
            <a:r>
              <a:rPr lang="en-US" sz="2000" dirty="0">
                <a:latin typeface="+mn-lt"/>
              </a:rPr>
              <a:t>is present), it is necessary; if OC is not possible, NOC obtains.</a:t>
            </a:r>
            <a:br>
              <a:rPr lang="en-US" sz="2000" dirty="0">
                <a:latin typeface="+mn-lt"/>
              </a:rPr>
            </a:br>
            <a:r>
              <a:rPr lang="en-US" sz="1800" dirty="0">
                <a:solidFill>
                  <a:schemeClr val="bg1">
                    <a:lumMod val="65000"/>
                  </a:schemeClr>
                </a:solidFill>
                <a:latin typeface="+mn-lt"/>
              </a:rPr>
              <a:t>(Lebeaux 1984, Jones 1992, Kawasaki 1993, Landau 2000, 2013:254, Hornstein 1999, 2003, Manzini and </a:t>
            </a:r>
            <a:r>
              <a:rPr lang="en-US" sz="1800" dirty="0" err="1">
                <a:solidFill>
                  <a:schemeClr val="bg1">
                    <a:lumMod val="65000"/>
                  </a:schemeClr>
                </a:solidFill>
                <a:latin typeface="+mn-lt"/>
              </a:rPr>
              <a:t>Roussou</a:t>
            </a:r>
            <a:r>
              <a:rPr lang="en-US" sz="1800" dirty="0">
                <a:solidFill>
                  <a:schemeClr val="bg1">
                    <a:lumMod val="65000"/>
                  </a:schemeClr>
                </a:solidFill>
                <a:latin typeface="+mn-lt"/>
              </a:rPr>
              <a:t> 2000, Boeckx &amp; Hornstein 2007, Boeckx, Hornstein &amp; Nunes 2010, Fischer 2018, McFadden &amp; Sundaresan 2018, </a:t>
            </a:r>
            <a:r>
              <a:rPr lang="en-GB" sz="1800" dirty="0">
                <a:solidFill>
                  <a:schemeClr val="bg1">
                    <a:lumMod val="65000"/>
                  </a:schemeClr>
                </a:solidFill>
                <a:latin typeface="+mn-lt"/>
              </a:rPr>
              <a:t>Fischer &amp; Flaate Høyem 2022</a:t>
            </a:r>
            <a:r>
              <a:rPr lang="en-US" sz="1800" dirty="0">
                <a:solidFill>
                  <a:schemeClr val="bg1">
                    <a:lumMod val="65000"/>
                  </a:schemeClr>
                </a:solidFill>
                <a:latin typeface="+mn-lt"/>
              </a:rPr>
              <a:t>)</a:t>
            </a:r>
            <a:br>
              <a:rPr lang="en-US" sz="1800" dirty="0">
                <a:latin typeface="+mn-lt"/>
              </a:rPr>
            </a:br>
            <a:br>
              <a:rPr lang="en-US" sz="200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9CCF143A-5A33-0716-39C7-D80C8AB2CABC}"/>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2887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BEED0-B4B4-E381-250A-3450B71C149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25F612E-3273-AF87-B6A2-47F6A110E7DF}"/>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Challenges to the classic view I</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99899CAA-76A6-8597-5352-A6261EEFE9D2}"/>
              </a:ext>
            </a:extLst>
          </p:cNvPr>
          <p:cNvSpPr>
            <a:spLocks noGrp="1"/>
          </p:cNvSpPr>
          <p:nvPr>
            <p:ph type="title"/>
          </p:nvPr>
        </p:nvSpPr>
        <p:spPr>
          <a:xfrm>
            <a:off x="0" y="1110738"/>
            <a:ext cx="12191999" cy="5756787"/>
          </a:xfrm>
        </p:spPr>
        <p:txBody>
          <a:bodyPr anchor="t" anchorCtr="0">
            <a:noAutofit/>
          </a:bodyPr>
          <a:lstStyle/>
          <a:p>
            <a:pPr>
              <a:lnSpc>
                <a:spcPts val="3000"/>
              </a:lnSpc>
            </a:pPr>
            <a:r>
              <a:rPr lang="en-US" sz="2000">
                <a:latin typeface="+mn-lt"/>
              </a:rPr>
              <a:t>Why is complement OC different? Absence of a suitable local controller never licenses NOC in complements.</a:t>
            </a:r>
            <a:br>
              <a:rPr lang="en-US" sz="2000">
                <a:latin typeface="+mn-lt"/>
              </a:rPr>
            </a:br>
            <a:br>
              <a:rPr lang="en-US" sz="2000">
                <a:latin typeface="+mn-lt"/>
              </a:rPr>
            </a:br>
            <a:r>
              <a:rPr lang="en-US" sz="2000">
                <a:latin typeface="+mn-lt"/>
              </a:rPr>
              <a:t>62.  a.    This</a:t>
            </a:r>
            <a:r>
              <a:rPr lang="en-US" sz="2000" baseline="-25000">
                <a:latin typeface="+mn-lt"/>
              </a:rPr>
              <a:t>i</a:t>
            </a:r>
            <a:r>
              <a:rPr lang="en-US" sz="2000">
                <a:latin typeface="+mn-lt"/>
              </a:rPr>
              <a:t> managed [PRO</a:t>
            </a:r>
            <a:r>
              <a:rPr lang="en-US" sz="2000" baseline="-25000">
                <a:latin typeface="+mn-lt"/>
              </a:rPr>
              <a:t>i</a:t>
            </a:r>
            <a:r>
              <a:rPr lang="en-US" sz="2000">
                <a:latin typeface="+mn-lt"/>
              </a:rPr>
              <a:t> to scare John].</a:t>
            </a:r>
            <a:br>
              <a:rPr lang="en-US" sz="2000">
                <a:latin typeface="+mn-lt"/>
              </a:rPr>
            </a:br>
            <a:r>
              <a:rPr lang="en-US" sz="2000">
                <a:latin typeface="+mn-lt"/>
              </a:rPr>
              <a:t>       b. # This</a:t>
            </a:r>
            <a:r>
              <a:rPr lang="en-US" sz="2000" baseline="-25000">
                <a:latin typeface="+mn-lt"/>
              </a:rPr>
              <a:t>i</a:t>
            </a:r>
            <a:r>
              <a:rPr lang="en-US" sz="2000">
                <a:latin typeface="+mn-lt"/>
              </a:rPr>
              <a:t> managed [PRO</a:t>
            </a:r>
            <a:r>
              <a:rPr lang="en-US" sz="2000" baseline="-25000">
                <a:latin typeface="+mn-lt"/>
              </a:rPr>
              <a:t>i</a:t>
            </a:r>
            <a:r>
              <a:rPr lang="en-US" sz="2000">
                <a:latin typeface="+mn-lt"/>
              </a:rPr>
              <a:t> to be scared by John].</a:t>
            </a:r>
            <a:br>
              <a:rPr lang="en-US" sz="2000">
                <a:latin typeface="+mn-lt"/>
              </a:rPr>
            </a:br>
            <a:r>
              <a:rPr lang="en-US" sz="2000">
                <a:latin typeface="+mn-lt"/>
              </a:rPr>
              <a:t>       c.  * Sue</a:t>
            </a:r>
            <a:r>
              <a:rPr lang="en-US" sz="2000" baseline="-25000">
                <a:latin typeface="+mn-lt"/>
              </a:rPr>
              <a:t>i</a:t>
            </a:r>
            <a:r>
              <a:rPr lang="en-US" sz="2000">
                <a:latin typeface="+mn-lt"/>
              </a:rPr>
              <a:t> admitted [that this managed [PRO</a:t>
            </a:r>
            <a:r>
              <a:rPr lang="en-US" sz="2000" baseline="-25000">
                <a:latin typeface="+mn-lt"/>
              </a:rPr>
              <a:t>i/arb</a:t>
            </a:r>
            <a:r>
              <a:rPr lang="en-US" sz="2000">
                <a:latin typeface="+mn-lt"/>
              </a:rPr>
              <a:t> to be scared by John]]. </a:t>
            </a:r>
            <a:br>
              <a:rPr lang="en-US" sz="2000">
                <a:latin typeface="+mn-lt"/>
              </a:rPr>
            </a:br>
            <a:br>
              <a:rPr lang="en-US" sz="2000">
                <a:latin typeface="+mn-lt"/>
              </a:rPr>
            </a:br>
            <a:r>
              <a:rPr lang="en-US" sz="2000" b="1">
                <a:latin typeface="+mn-lt"/>
              </a:rPr>
              <a:t>Possible reply</a:t>
            </a:r>
            <a:r>
              <a:rPr lang="en-US" sz="2000">
                <a:latin typeface="+mn-lt"/>
              </a:rPr>
              <a:t>: Only c-command matters. If a DP (like </a:t>
            </a:r>
            <a:r>
              <a:rPr lang="en-US" sz="2000" i="1">
                <a:latin typeface="+mn-lt"/>
              </a:rPr>
              <a:t>this</a:t>
            </a:r>
            <a:r>
              <a:rPr lang="en-US" sz="2000">
                <a:latin typeface="+mn-lt"/>
              </a:rPr>
              <a:t>) locally c-commands PRO, it must be the controller, regardless of semantic suitability (</a:t>
            </a:r>
            <a:r>
              <a:rPr lang="en-US" sz="2000">
                <a:latin typeface="+mn-lt"/>
                <a:sym typeface="Symbol" panose="05050102010706020507" pitchFamily="18" charset="2"/>
              </a:rPr>
              <a:t>human). Complements must be low, adjuncts may be higher.</a:t>
            </a:r>
            <a:br>
              <a:rPr lang="en-US" sz="2000">
                <a:latin typeface="+mn-lt"/>
              </a:rPr>
            </a:br>
            <a:br>
              <a:rPr lang="en-US" sz="2000">
                <a:latin typeface="+mn-lt"/>
              </a:rPr>
            </a:br>
            <a:r>
              <a:rPr lang="en-US" sz="2000" b="1">
                <a:latin typeface="+mn-lt"/>
              </a:rPr>
              <a:t>Prediction</a:t>
            </a:r>
            <a:r>
              <a:rPr lang="en-US" sz="2000">
                <a:latin typeface="+mn-lt"/>
              </a:rPr>
              <a:t>: NOC in adjuncts </a:t>
            </a:r>
            <a:r>
              <a:rPr lang="en-US" sz="2000">
                <a:latin typeface="+mn-lt"/>
                <a:sym typeface="Wingdings" panose="05000000000000000000" pitchFamily="2" charset="2"/>
              </a:rPr>
              <a:t> the adjunct is not c-commanded by the subject (regardless of </a:t>
            </a:r>
            <a:r>
              <a:rPr lang="en-US" sz="2000">
                <a:latin typeface="+mn-lt"/>
              </a:rPr>
              <a:t>semantic suitability).</a:t>
            </a:r>
            <a:br>
              <a:rPr lang="en-US" sz="2000">
                <a:latin typeface="+mn-lt"/>
              </a:rPr>
            </a:br>
            <a:br>
              <a:rPr lang="en-US" sz="2000">
                <a:latin typeface="+mn-lt"/>
              </a:rPr>
            </a:br>
            <a:r>
              <a:rPr lang="en-US" sz="2000" b="1">
                <a:solidFill>
                  <a:srgbClr val="FF0000"/>
                </a:solidFill>
                <a:latin typeface="+mn-lt"/>
              </a:rPr>
              <a:t>This prediction is disconfirmed!</a:t>
            </a:r>
            <a:endParaRPr lang="en-IL" sz="2000" b="1" dirty="0">
              <a:solidFill>
                <a:srgbClr val="FF0000"/>
              </a:solidFill>
              <a:latin typeface="+mn-lt"/>
            </a:endParaRPr>
          </a:p>
        </p:txBody>
      </p:sp>
      <p:sp>
        <p:nvSpPr>
          <p:cNvPr id="7" name="Slide Number Placeholder 6">
            <a:extLst>
              <a:ext uri="{FF2B5EF4-FFF2-40B4-BE49-F238E27FC236}">
                <a16:creationId xmlns:a16="http://schemas.microsoft.com/office/drawing/2014/main" id="{109B09AE-7546-839D-FDB5-B2EE51C76034}"/>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22980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C0AC9-F488-ACCB-E1E3-1DB99CA61BD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673365B-8921-5CF9-57A2-BBC22C4BCC81}"/>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Challenges to the classic view II</a:t>
            </a:r>
            <a:endParaRPr lang="en-IL" sz="4000" b="1" i="1" dirty="0">
              <a:solidFill>
                <a:prstClr val="black"/>
              </a:solidFill>
              <a:latin typeface="Calibri" panose="020F0502020204030204"/>
            </a:endParaRPr>
          </a:p>
        </p:txBody>
      </p:sp>
      <p:sp>
        <p:nvSpPr>
          <p:cNvPr id="5" name="Title 4">
            <a:extLst>
              <a:ext uri="{FF2B5EF4-FFF2-40B4-BE49-F238E27FC236}">
                <a16:creationId xmlns:a16="http://schemas.microsoft.com/office/drawing/2014/main" id="{19F40352-FD2B-BDA1-9E62-C34B4C134B50}"/>
              </a:ext>
            </a:extLst>
          </p:cNvPr>
          <p:cNvSpPr>
            <a:spLocks noGrp="1"/>
          </p:cNvSpPr>
          <p:nvPr>
            <p:ph type="title"/>
          </p:nvPr>
        </p:nvSpPr>
        <p:spPr>
          <a:xfrm>
            <a:off x="0" y="1110738"/>
            <a:ext cx="12191999" cy="5756787"/>
          </a:xfrm>
        </p:spPr>
        <p:txBody>
          <a:bodyPr anchor="t" anchorCtr="0">
            <a:noAutofit/>
          </a:bodyPr>
          <a:lstStyle/>
          <a:p>
            <a:pPr>
              <a:lnSpc>
                <a:spcPts val="3000"/>
              </a:lnSpc>
            </a:pPr>
            <a:r>
              <a:rPr lang="en-GB" sz="2000">
                <a:latin typeface="+mn-lt"/>
              </a:rPr>
              <a:t>63. a.  The door is not open [PRO in order to greet anyone], I just needed some fresh air.			</a:t>
            </a:r>
            <a:r>
              <a:rPr lang="en-GB" sz="2000" i="1">
                <a:latin typeface="+mn-lt"/>
              </a:rPr>
              <a:t>NOC</a:t>
            </a:r>
            <a:br>
              <a:rPr lang="en-GB" sz="2000">
                <a:latin typeface="+mn-lt"/>
              </a:rPr>
            </a:br>
            <a:r>
              <a:rPr lang="en-GB" sz="2000">
                <a:latin typeface="+mn-lt"/>
              </a:rPr>
              <a:t>            </a:t>
            </a:r>
            <a:r>
              <a:rPr lang="en-GB" sz="2000">
                <a:solidFill>
                  <a:srgbClr val="00B0F0"/>
                </a:solidFill>
                <a:latin typeface="+mn-lt"/>
              </a:rPr>
              <a:t>NPI-licensing </a:t>
            </a:r>
            <a:r>
              <a:rPr lang="en-GB" sz="2000">
                <a:solidFill>
                  <a:srgbClr val="00B0F0"/>
                </a:solidFill>
                <a:latin typeface="+mn-lt"/>
                <a:sym typeface="Wingdings" panose="05000000000000000000" pitchFamily="2" charset="2"/>
              </a:rPr>
              <a:t> </a:t>
            </a:r>
            <a:r>
              <a:rPr lang="en-GB" sz="2000">
                <a:solidFill>
                  <a:srgbClr val="00B0F0"/>
                </a:solidFill>
                <a:latin typeface="+mn-lt"/>
                <a:sym typeface="Symbol" panose="05050102010706020507" pitchFamily="18" charset="2"/>
              </a:rPr>
              <a:t> &gt;&gt; </a:t>
            </a:r>
            <a:r>
              <a:rPr lang="en-GB" sz="2000" i="1">
                <a:solidFill>
                  <a:srgbClr val="00B0F0"/>
                </a:solidFill>
                <a:latin typeface="+mn-lt"/>
                <a:sym typeface="Symbol" panose="05050102010706020507" pitchFamily="18" charset="2"/>
              </a:rPr>
              <a:t>in-order </a:t>
            </a:r>
            <a:r>
              <a:rPr lang="en-GB" sz="2000">
                <a:solidFill>
                  <a:srgbClr val="00B0F0"/>
                </a:solidFill>
                <a:latin typeface="+mn-lt"/>
                <a:sym typeface="Wingdings" panose="05000000000000000000" pitchFamily="2" charset="2"/>
              </a:rPr>
              <a:t> Subj c-commands adjunct</a:t>
            </a:r>
            <a:r>
              <a:rPr lang="en-GB" sz="2000">
                <a:latin typeface="+mn-lt"/>
              </a:rPr>
              <a:t>	</a:t>
            </a:r>
            <a:br>
              <a:rPr lang="en-GB" sz="2000">
                <a:latin typeface="+mn-lt"/>
              </a:rPr>
            </a:br>
            <a:br>
              <a:rPr lang="en-US" sz="2000">
                <a:latin typeface="+mn-lt"/>
              </a:rPr>
            </a:br>
            <a:r>
              <a:rPr lang="en-US" sz="2000">
                <a:latin typeface="+mn-lt"/>
              </a:rPr>
              <a:t>      b.   Every road</a:t>
            </a:r>
            <a:r>
              <a:rPr lang="en-US" sz="2000" baseline="-25000">
                <a:latin typeface="+mn-lt"/>
              </a:rPr>
              <a:t>i</a:t>
            </a:r>
            <a:r>
              <a:rPr lang="en-US" sz="2000">
                <a:latin typeface="+mn-lt"/>
              </a:rPr>
              <a:t> in this area is dangerous [when PRO driving through it</a:t>
            </a:r>
            <a:r>
              <a:rPr lang="en-US" sz="2000" baseline="-25000">
                <a:latin typeface="+mn-lt"/>
              </a:rPr>
              <a:t>i</a:t>
            </a:r>
            <a:r>
              <a:rPr lang="en-US" sz="2000">
                <a:latin typeface="+mn-lt"/>
              </a:rPr>
              <a:t> during the rainy season].	</a:t>
            </a:r>
            <a:r>
              <a:rPr lang="en-US" sz="2000" i="1">
                <a:latin typeface="+mn-lt"/>
              </a:rPr>
              <a:t>NOC</a:t>
            </a:r>
            <a:br>
              <a:rPr lang="en-US" sz="2000">
                <a:latin typeface="+mn-lt"/>
              </a:rPr>
            </a:br>
            <a:r>
              <a:rPr lang="en-US" sz="2000">
                <a:solidFill>
                  <a:srgbClr val="00B0F0"/>
                </a:solidFill>
                <a:latin typeface="+mn-lt"/>
              </a:rPr>
              <a:t>	Variable binding </a:t>
            </a:r>
            <a:r>
              <a:rPr lang="en-US" sz="2000">
                <a:solidFill>
                  <a:srgbClr val="00B0F0"/>
                </a:solidFill>
                <a:latin typeface="+mn-lt"/>
                <a:sym typeface="Wingdings" panose="05000000000000000000" pitchFamily="2" charset="2"/>
              </a:rPr>
              <a:t> </a:t>
            </a:r>
            <a:r>
              <a:rPr lang="en-GB" sz="2000">
                <a:solidFill>
                  <a:srgbClr val="00B0F0"/>
                </a:solidFill>
                <a:latin typeface="+mn-lt"/>
                <a:sym typeface="Wingdings" panose="05000000000000000000" pitchFamily="2" charset="2"/>
              </a:rPr>
              <a:t>Subj c-commands adjunct </a:t>
            </a:r>
            <a:r>
              <a:rPr lang="en-US" sz="2000">
                <a:latin typeface="+mn-lt"/>
              </a:rPr>
              <a:t>	</a:t>
            </a:r>
            <a:br>
              <a:rPr lang="en-US" sz="2000">
                <a:latin typeface="+mn-lt"/>
              </a:rPr>
            </a:br>
            <a:r>
              <a:rPr lang="en-US" sz="2000">
                <a:latin typeface="+mn-lt"/>
              </a:rPr>
              <a:t>  </a:t>
            </a:r>
            <a:br>
              <a:rPr lang="en-US" sz="2000">
                <a:latin typeface="+mn-lt"/>
              </a:rPr>
            </a:br>
            <a:r>
              <a:rPr lang="en-US" sz="2000">
                <a:latin typeface="+mn-lt"/>
              </a:rPr>
              <a:t>      c.	Bill admitted that [his fridge was only full [before PRO hosting a party]].			</a:t>
            </a:r>
            <a:r>
              <a:rPr lang="en-US" sz="2000" i="1">
                <a:latin typeface="+mn-lt"/>
              </a:rPr>
              <a:t>NOC</a:t>
            </a:r>
            <a:br>
              <a:rPr lang="en-US" sz="2000">
                <a:latin typeface="+mn-lt"/>
              </a:rPr>
            </a:br>
            <a:r>
              <a:rPr lang="en-US" sz="2000">
                <a:latin typeface="+mn-lt"/>
              </a:rPr>
              <a:t>	</a:t>
            </a:r>
            <a:r>
              <a:rPr lang="en-US" sz="2000">
                <a:latin typeface="+mn-lt"/>
                <a:sym typeface="Wingdings" panose="05000000000000000000" pitchFamily="2" charset="2"/>
              </a:rPr>
              <a:t></a:t>
            </a:r>
            <a:r>
              <a:rPr lang="en-US" sz="2000">
                <a:latin typeface="+mn-lt"/>
              </a:rPr>
              <a:t> </a:t>
            </a:r>
            <a:r>
              <a:rPr lang="en-US" sz="2000" i="1">
                <a:latin typeface="+mn-lt"/>
              </a:rPr>
              <a:t>his fridge isn't full at other times </a:t>
            </a:r>
            <a:r>
              <a:rPr lang="en-US" sz="2000">
                <a:latin typeface="+mn-lt"/>
                <a:sym typeface="Wingdings" panose="05000000000000000000" pitchFamily="2" charset="2"/>
              </a:rPr>
              <a:t> </a:t>
            </a:r>
            <a:r>
              <a:rPr lang="en-US" sz="2000" i="1">
                <a:solidFill>
                  <a:srgbClr val="00B0F0"/>
                </a:solidFill>
                <a:latin typeface="+mn-lt"/>
                <a:sym typeface="Wingdings" panose="05000000000000000000" pitchFamily="2" charset="2"/>
              </a:rPr>
              <a:t>only</a:t>
            </a:r>
            <a:r>
              <a:rPr lang="en-US" sz="2000">
                <a:solidFill>
                  <a:srgbClr val="00B0F0"/>
                </a:solidFill>
                <a:latin typeface="+mn-lt"/>
                <a:sym typeface="Wingdings" panose="05000000000000000000" pitchFamily="2" charset="2"/>
              </a:rPr>
              <a:t> c-commands adjunct  Subj c-commands adjunct</a:t>
            </a:r>
            <a:br>
              <a:rPr lang="en-IL" sz="2000">
                <a:solidFill>
                  <a:srgbClr val="00B0F0"/>
                </a:solidFill>
                <a:latin typeface="+mn-lt"/>
              </a:rPr>
            </a:br>
            <a:br>
              <a:rPr lang="en-US" sz="2000">
                <a:solidFill>
                  <a:srgbClr val="00B0F0"/>
                </a:solidFill>
                <a:latin typeface="+mn-lt"/>
              </a:rPr>
            </a:br>
            <a:r>
              <a:rPr lang="en-US" sz="2000">
                <a:solidFill>
                  <a:srgbClr val="00B0F0"/>
                </a:solidFill>
                <a:latin typeface="+mn-lt"/>
              </a:rPr>
              <a:t>      </a:t>
            </a:r>
            <a:r>
              <a:rPr lang="en-US" sz="2000">
                <a:latin typeface="+mn-lt"/>
              </a:rPr>
              <a:t>d.  </a:t>
            </a:r>
            <a:r>
              <a:rPr lang="en-GB" sz="2000">
                <a:latin typeface="+mn-lt"/>
              </a:rPr>
              <a:t>A: My head exploded [PRO reading this crap].	      </a:t>
            </a:r>
            <a:r>
              <a:rPr lang="en-GB" sz="2000" i="1">
                <a:latin typeface="+mn-lt"/>
              </a:rPr>
              <a:t>NOC</a:t>
            </a:r>
            <a:br>
              <a:rPr lang="en-GB" sz="2000">
                <a:latin typeface="+mn-lt"/>
              </a:rPr>
            </a:br>
            <a:r>
              <a:rPr lang="en-GB" sz="2000">
                <a:latin typeface="+mn-lt"/>
              </a:rPr>
              <a:t>            B: Yeah, mine did ___ too.</a:t>
            </a:r>
            <a:br>
              <a:rPr lang="en-GB" sz="2000">
                <a:latin typeface="+mn-lt"/>
              </a:rPr>
            </a:br>
            <a:r>
              <a:rPr lang="en-GB" sz="2000">
                <a:solidFill>
                  <a:srgbClr val="00B0F0"/>
                </a:solidFill>
                <a:latin typeface="+mn-lt"/>
              </a:rPr>
              <a:t>            Adjunct included in VP ellipsis </a:t>
            </a:r>
            <a:r>
              <a:rPr lang="en-GB" sz="2000">
                <a:solidFill>
                  <a:srgbClr val="00B0F0"/>
                </a:solidFill>
                <a:latin typeface="+mn-lt"/>
                <a:sym typeface="Wingdings" panose="05000000000000000000" pitchFamily="2" charset="2"/>
              </a:rPr>
              <a:t> Subj c-commands adjunct</a:t>
            </a:r>
            <a:endParaRPr lang="en-IL" sz="2000" b="1" dirty="0">
              <a:solidFill>
                <a:srgbClr val="00B0F0"/>
              </a:solidFill>
              <a:latin typeface="+mn-lt"/>
            </a:endParaRPr>
          </a:p>
        </p:txBody>
      </p:sp>
      <p:sp>
        <p:nvSpPr>
          <p:cNvPr id="7" name="Slide Number Placeholder 6">
            <a:extLst>
              <a:ext uri="{FF2B5EF4-FFF2-40B4-BE49-F238E27FC236}">
                <a16:creationId xmlns:a16="http://schemas.microsoft.com/office/drawing/2014/main" id="{D9FE30C8-0AA0-8ECC-5785-43D57212E331}"/>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9968E82-2D37-B6EE-9ABF-45111F815EE5}"/>
              </a:ext>
            </a:extLst>
          </p:cNvPr>
          <p:cNvSpPr txBox="1"/>
          <p:nvPr/>
        </p:nvSpPr>
        <p:spPr>
          <a:xfrm>
            <a:off x="7343775" y="4524375"/>
            <a:ext cx="4417918" cy="1985480"/>
          </a:xfrm>
          <a:prstGeom prst="rect">
            <a:avLst/>
          </a:prstGeom>
          <a:noFill/>
          <a:ln>
            <a:solidFill>
              <a:srgbClr val="FF0000"/>
            </a:solidFill>
          </a:ln>
        </p:spPr>
        <p:txBody>
          <a:bodyPr wrap="square" rtlCol="0">
            <a:spAutoFit/>
          </a:bodyPr>
          <a:lstStyle/>
          <a:p>
            <a:pPr>
              <a:lnSpc>
                <a:spcPts val="3000"/>
              </a:lnSpc>
            </a:pPr>
            <a:r>
              <a:rPr lang="en-US" sz="2000" b="1">
                <a:solidFill>
                  <a:srgbClr val="FF0000"/>
                </a:solidFill>
                <a:sym typeface="Symbol" panose="05050102010706020507" pitchFamily="18" charset="2"/>
              </a:rPr>
              <a:t> </a:t>
            </a:r>
            <a:r>
              <a:rPr lang="en-US" sz="2000">
                <a:solidFill>
                  <a:srgbClr val="FF0000"/>
                </a:solidFill>
              </a:rPr>
              <a:t>There is solid, converging evidence that NOC is possible even under a local c-commanding subject.</a:t>
            </a:r>
          </a:p>
          <a:p>
            <a:pPr>
              <a:lnSpc>
                <a:spcPts val="3000"/>
              </a:lnSpc>
            </a:pPr>
            <a:endParaRPr lang="en-US" sz="2000">
              <a:solidFill>
                <a:srgbClr val="FF0000"/>
              </a:solidFill>
            </a:endParaRPr>
          </a:p>
          <a:p>
            <a:pPr>
              <a:lnSpc>
                <a:spcPts val="3000"/>
              </a:lnSpc>
            </a:pPr>
            <a:r>
              <a:rPr lang="en-US" sz="2000">
                <a:solidFill>
                  <a:srgbClr val="FF0000"/>
                </a:solidFill>
                <a:sym typeface="Wingdings" panose="05000000000000000000" pitchFamily="2" charset="2"/>
              </a:rPr>
              <a:t> The classic view is wrong!</a:t>
            </a:r>
            <a:endParaRPr lang="en-IL" sz="2000">
              <a:solidFill>
                <a:srgbClr val="FF0000"/>
              </a:solidFill>
            </a:endParaRPr>
          </a:p>
        </p:txBody>
      </p:sp>
    </p:spTree>
    <p:extLst>
      <p:ext uri="{BB962C8B-B14F-4D97-AF65-F5344CB8AC3E}">
        <p14:creationId xmlns:p14="http://schemas.microsoft.com/office/powerpoint/2010/main" val="764425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B2787-A7AF-8C37-DEC5-9F746F81321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B9A736-A398-3DB0-B580-FFD786897BA7}"/>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dirty="0">
                <a:solidFill>
                  <a:prstClr val="black"/>
                </a:solidFill>
                <a:latin typeface="Calibri" panose="020F0502020204030204"/>
              </a:rPr>
              <a:t>The </a:t>
            </a:r>
            <a:r>
              <a:rPr lang="en-US" b="1" dirty="0" err="1">
                <a:solidFill>
                  <a:prstClr val="black"/>
                </a:solidFill>
                <a:latin typeface="Calibri" panose="020F0502020204030204"/>
              </a:rPr>
              <a:t>controllee</a:t>
            </a:r>
            <a:r>
              <a:rPr lang="en-US" b="1" dirty="0">
                <a:solidFill>
                  <a:prstClr val="black"/>
                </a:solidFill>
                <a:latin typeface="Calibri" panose="020F0502020204030204"/>
              </a:rPr>
              <a:t> is present in syntax (= PRO) - I</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BA1B3065-CE16-92E1-A189-FE603C4B402B}"/>
              </a:ext>
            </a:extLst>
          </p:cNvPr>
          <p:cNvSpPr>
            <a:spLocks noGrp="1"/>
          </p:cNvSpPr>
          <p:nvPr>
            <p:ph type="title"/>
          </p:nvPr>
        </p:nvSpPr>
        <p:spPr>
          <a:xfrm>
            <a:off x="183572" y="1101213"/>
            <a:ext cx="11649839" cy="5756787"/>
          </a:xfrm>
        </p:spPr>
        <p:txBody>
          <a:bodyPr anchor="t" anchorCtr="0">
            <a:noAutofit/>
          </a:bodyPr>
          <a:lstStyle/>
          <a:p>
            <a:pPr>
              <a:lnSpc>
                <a:spcPts val="2900"/>
              </a:lnSpc>
              <a:tabLst>
                <a:tab pos="347345" algn="l"/>
                <a:tab pos="685800" algn="l"/>
                <a:tab pos="1033145" algn="l"/>
                <a:tab pos="270510" algn="l"/>
                <a:tab pos="540385" algn="l"/>
                <a:tab pos="810260" algn="l"/>
                <a:tab pos="1371600" algn="l"/>
              </a:tabLst>
            </a:pPr>
            <a:r>
              <a:rPr lang="en-US" sz="2000" dirty="0">
                <a:solidFill>
                  <a:srgbClr val="00B0F0"/>
                </a:solidFill>
                <a:latin typeface="+mn-lt"/>
                <a:ea typeface="Times New Roman" panose="02020603050405020304" pitchFamily="18" charset="0"/>
              </a:rPr>
              <a:t>Implicit arguments</a:t>
            </a:r>
            <a:r>
              <a:rPr lang="en-US" sz="2000" dirty="0">
                <a:latin typeface="+mn-lt"/>
                <a:ea typeface="Times New Roman" panose="02020603050405020304" pitchFamily="18" charset="0"/>
              </a:rPr>
              <a:t>: understood semantically, </a:t>
            </a:r>
            <a:r>
              <a:rPr lang="en-US" sz="2000" b="1" dirty="0">
                <a:latin typeface="+mn-lt"/>
                <a:ea typeface="Times New Roman" panose="02020603050405020304" pitchFamily="18" charset="0"/>
              </a:rPr>
              <a:t>absent </a:t>
            </a:r>
            <a:r>
              <a:rPr lang="en-US" sz="2000" dirty="0">
                <a:latin typeface="+mn-lt"/>
                <a:ea typeface="Times New Roman" panose="02020603050405020304" pitchFamily="18" charset="0"/>
              </a:rPr>
              <a:t>syntactically</a:t>
            </a:r>
            <a:br>
              <a:rPr lang="en-US" sz="2000" dirty="0">
                <a:latin typeface="+mn-lt"/>
                <a:ea typeface="Times New Roman" panose="02020603050405020304" pitchFamily="18" charset="0"/>
              </a:rPr>
            </a:br>
            <a:r>
              <a:rPr lang="en-US" sz="2000" dirty="0">
                <a:solidFill>
                  <a:srgbClr val="00B0F0"/>
                </a:solidFill>
                <a:latin typeface="+mn-lt"/>
                <a:ea typeface="Times New Roman" panose="02020603050405020304" pitchFamily="18" charset="0"/>
              </a:rPr>
              <a:t>Null pronouns (</a:t>
            </a:r>
            <a:r>
              <a:rPr lang="en-US" sz="2000" i="1" dirty="0">
                <a:solidFill>
                  <a:srgbClr val="00B0F0"/>
                </a:solidFill>
                <a:latin typeface="+mn-lt"/>
                <a:ea typeface="Times New Roman" panose="02020603050405020304" pitchFamily="18" charset="0"/>
              </a:rPr>
              <a:t>pro</a:t>
            </a:r>
            <a:r>
              <a:rPr lang="en-US" sz="2000" dirty="0">
                <a:solidFill>
                  <a:srgbClr val="00B0F0"/>
                </a:solidFill>
                <a:latin typeface="+mn-lt"/>
                <a:ea typeface="Times New Roman" panose="02020603050405020304" pitchFamily="18" charset="0"/>
              </a:rPr>
              <a:t>, PRO)</a:t>
            </a:r>
            <a:r>
              <a:rPr lang="en-US" sz="2000" dirty="0">
                <a:latin typeface="+mn-lt"/>
                <a:ea typeface="Times New Roman" panose="02020603050405020304" pitchFamily="18" charset="0"/>
              </a:rPr>
              <a:t>: understood semantically, </a:t>
            </a:r>
            <a:r>
              <a:rPr lang="en-US" sz="2000" b="1" dirty="0">
                <a:latin typeface="+mn-lt"/>
                <a:ea typeface="Times New Roman" panose="02020603050405020304" pitchFamily="18" charset="0"/>
              </a:rPr>
              <a:t>present</a:t>
            </a:r>
            <a:r>
              <a:rPr lang="en-US" sz="2000" dirty="0">
                <a:latin typeface="+mn-lt"/>
                <a:ea typeface="Times New Roman" panose="02020603050405020304" pitchFamily="18" charset="0"/>
              </a:rPr>
              <a:t> syntactically</a:t>
            </a:r>
            <a:br>
              <a:rPr lang="en-US" sz="2000" dirty="0">
                <a:latin typeface="+mn-lt"/>
                <a:ea typeface="Times New Roman" panose="02020603050405020304" pitchFamily="18" charset="0"/>
              </a:rPr>
            </a:br>
            <a:br>
              <a:rPr lang="en-US" sz="2000" dirty="0">
                <a:latin typeface="+mn-lt"/>
                <a:ea typeface="Times New Roman" panose="02020603050405020304" pitchFamily="18" charset="0"/>
                <a:sym typeface="Wingdings" panose="05000000000000000000" pitchFamily="2" charset="2"/>
              </a:rPr>
            </a:br>
            <a:r>
              <a:rPr lang="en-US" sz="2000" dirty="0">
                <a:latin typeface="+mn-lt"/>
                <a:ea typeface="Times New Roman" panose="02020603050405020304" pitchFamily="18" charset="0"/>
                <a:sym typeface="Wingdings" panose="05000000000000000000" pitchFamily="2" charset="2"/>
              </a:rPr>
              <a:t>Null pronouns display full syntactic visibility to processes that are (at least partly) syntactic: </a:t>
            </a:r>
            <a:br>
              <a:rPr lang="en-US" sz="2000" dirty="0">
                <a:latin typeface="+mn-lt"/>
                <a:ea typeface="Times New Roman" panose="02020603050405020304" pitchFamily="18" charset="0"/>
                <a:sym typeface="Wingdings" panose="05000000000000000000" pitchFamily="2" charset="2"/>
              </a:rPr>
            </a:br>
            <a:r>
              <a:rPr lang="en-US" sz="2000" dirty="0">
                <a:latin typeface="+mn-lt"/>
                <a:ea typeface="Times New Roman" panose="02020603050405020304" pitchFamily="18" charset="0"/>
                <a:sym typeface="Wingdings" panose="05000000000000000000" pitchFamily="2" charset="2"/>
              </a:rPr>
              <a:t>Predication, binding, agreement, case.</a:t>
            </a:r>
            <a:br>
              <a:rPr lang="en-US" sz="2000" dirty="0">
                <a:latin typeface="+mn-lt"/>
                <a:ea typeface="Times New Roman" panose="02020603050405020304" pitchFamily="18" charset="0"/>
                <a:sym typeface="Wingdings" panose="05000000000000000000" pitchFamily="2" charset="2"/>
              </a:rPr>
            </a:br>
            <a:r>
              <a:rPr lang="en-US" sz="2000" dirty="0">
                <a:latin typeface="+mn-lt"/>
                <a:ea typeface="Times New Roman" panose="02020603050405020304" pitchFamily="18" charset="0"/>
                <a:sym typeface="Wingdings" panose="05000000000000000000" pitchFamily="2" charset="2"/>
              </a:rPr>
              <a:t> Useful testing ground to determine the nature of the controlled subject</a:t>
            </a:r>
            <a:br>
              <a:rPr lang="en-US" sz="2000" dirty="0">
                <a:latin typeface="+mn-lt"/>
                <a:ea typeface="Times New Roman" panose="02020603050405020304" pitchFamily="18" charset="0"/>
              </a:rPr>
            </a:br>
            <a:br>
              <a:rPr lang="en-US" sz="2000" dirty="0">
                <a:latin typeface="+mn-lt"/>
                <a:ea typeface="Times New Roman" panose="02020603050405020304" pitchFamily="18" charset="0"/>
              </a:rPr>
            </a:br>
            <a:r>
              <a:rPr lang="en-US" sz="2000" b="1" dirty="0">
                <a:latin typeface="+mn-lt"/>
                <a:ea typeface="Times New Roman" panose="02020603050405020304" pitchFamily="18" charset="0"/>
              </a:rPr>
              <a:t>Secondary predication</a:t>
            </a:r>
            <a:r>
              <a:rPr lang="en-US" sz="2000" dirty="0">
                <a:latin typeface="+mn-lt"/>
                <a:ea typeface="Times New Roman" panose="02020603050405020304" pitchFamily="18" charset="0"/>
              </a:rPr>
              <a:t>: *IMP, </a:t>
            </a:r>
            <a:r>
              <a:rPr lang="en-US" sz="2000" dirty="0">
                <a:latin typeface="+mn-lt"/>
                <a:ea typeface="Times New Roman" panose="02020603050405020304" pitchFamily="18" charset="0"/>
                <a:sym typeface="Wingdings" panose="05000000000000000000" pitchFamily="2" charset="2"/>
              </a:rPr>
              <a:t>PRO</a:t>
            </a:r>
            <a:br>
              <a:rPr lang="en-US" sz="2000" dirty="0">
                <a:latin typeface="+mn-lt"/>
                <a:ea typeface="Times New Roman" panose="02020603050405020304" pitchFamily="18" charset="0"/>
                <a:sym typeface="Wingdings" panose="05000000000000000000" pitchFamily="2" charset="2"/>
              </a:rPr>
            </a:br>
            <a:r>
              <a:rPr lang="en-US" sz="2000" dirty="0">
                <a:latin typeface="+mn-lt"/>
                <a:ea typeface="Times New Roman" panose="02020603050405020304" pitchFamily="18" charset="0"/>
                <a:sym typeface="Wingdings" panose="05000000000000000000" pitchFamily="2" charset="2"/>
              </a:rPr>
              <a:t>(3)</a:t>
            </a:r>
            <a:r>
              <a:rPr lang="en-GB" sz="2000" dirty="0">
                <a:latin typeface="+mn-lt"/>
                <a:ea typeface="Calibri" panose="020F0502020204030204" pitchFamily="34" charset="0"/>
                <a:cs typeface="Arial" panose="020B0604020202020204" pitchFamily="34" charset="0"/>
              </a:rPr>
              <a:t> a. John ate (the meat) / John ate *(the meat) raw.</a:t>
            </a:r>
            <a:br>
              <a:rPr lang="en-IL" sz="2000" dirty="0">
                <a:latin typeface="+mn-lt"/>
                <a:ea typeface="Calibri" panose="020F0502020204030204" pitchFamily="34" charset="0"/>
                <a:cs typeface="Arial" panose="020B0604020202020204" pitchFamily="34" charset="0"/>
              </a:rPr>
            </a:br>
            <a:r>
              <a:rPr lang="en-GB" sz="2000" dirty="0">
                <a:latin typeface="+mn-lt"/>
                <a:ea typeface="Calibri" panose="020F0502020204030204" pitchFamily="34" charset="0"/>
              </a:rPr>
              <a:t>     b. He served dinner angry at the guests / *Dinner was served angry at the guests. </a:t>
            </a:r>
            <a:br>
              <a:rPr lang="en-GB" sz="2000" dirty="0">
                <a:latin typeface="+mn-lt"/>
                <a:ea typeface="Calibri" panose="020F0502020204030204" pitchFamily="34" charset="0"/>
              </a:rPr>
            </a:br>
            <a:r>
              <a:rPr lang="en-GB" sz="2000" dirty="0">
                <a:latin typeface="+mn-lt"/>
                <a:ea typeface="Calibri" panose="020F0502020204030204" pitchFamily="34" charset="0"/>
              </a:rPr>
              <a:t>     c. </a:t>
            </a:r>
            <a:r>
              <a:rPr lang="en-US" sz="2000" dirty="0">
                <a:latin typeface="+mn-lt"/>
              </a:rPr>
              <a:t>The meat was too chewy [PRO to be eaten raw].</a:t>
            </a:r>
            <a:br>
              <a:rPr lang="en-IL" sz="2000" dirty="0">
                <a:latin typeface="+mn-lt"/>
              </a:rPr>
            </a:br>
            <a:r>
              <a:rPr lang="en-GB" sz="2000" dirty="0">
                <a:latin typeface="+mn-lt"/>
                <a:ea typeface="Calibri" panose="020F0502020204030204" pitchFamily="34" charset="0"/>
              </a:rPr>
              <a:t>     </a:t>
            </a:r>
            <a:r>
              <a:rPr lang="en-GB" sz="2000" dirty="0">
                <a:latin typeface="+mn-lt"/>
                <a:ea typeface="Calibri" panose="020F0502020204030204" pitchFamily="34" charset="0"/>
                <a:cs typeface="Arial" panose="020B0604020202020204" pitchFamily="34" charset="0"/>
              </a:rPr>
              <a:t>d. [PRO to arrive exhausted at a party] is terrible.</a:t>
            </a:r>
            <a:br>
              <a:rPr lang="en-IL" sz="2000" dirty="0">
                <a:latin typeface="+mn-lt"/>
                <a:ea typeface="Calibri" panose="020F0502020204030204" pitchFamily="34" charset="0"/>
                <a:cs typeface="Arial" panose="020B0604020202020204" pitchFamily="34" charset="0"/>
              </a:rPr>
            </a:br>
            <a:r>
              <a:rPr lang="en-GB" sz="2000" dirty="0">
                <a:latin typeface="+mn-lt"/>
                <a:ea typeface="Calibri" panose="020F0502020204030204" pitchFamily="34" charset="0"/>
                <a:cs typeface="Arial" panose="020B0604020202020204" pitchFamily="34" charset="0"/>
              </a:rPr>
              <a:t>     e. [PRO to serve dinner angry at the guests] is not a good idea.</a:t>
            </a:r>
            <a:br>
              <a:rPr lang="en-GB" sz="2000" dirty="0">
                <a:latin typeface="+mn-lt"/>
                <a:ea typeface="Calibri" panose="020F0502020204030204" pitchFamily="34" charset="0"/>
                <a:cs typeface="Arial" panose="020B0604020202020204" pitchFamily="34" charset="0"/>
              </a:rPr>
            </a:br>
            <a:br>
              <a:rPr lang="en-GB" sz="2000" dirty="0">
                <a:latin typeface="+mn-lt"/>
                <a:ea typeface="Calibri" panose="020F0502020204030204" pitchFamily="34" charset="0"/>
                <a:cs typeface="Arial" panose="020B0604020202020204" pitchFamily="34" charset="0"/>
              </a:rPr>
            </a:br>
            <a:r>
              <a:rPr lang="en-GB" sz="2000" b="1" dirty="0">
                <a:latin typeface="+mn-lt"/>
                <a:ea typeface="Calibri" panose="020F0502020204030204" pitchFamily="34" charset="0"/>
                <a:cs typeface="Arial" panose="020B0604020202020204" pitchFamily="34" charset="0"/>
              </a:rPr>
              <a:t>Rationale</a:t>
            </a:r>
            <a:r>
              <a:rPr lang="en-GB" sz="2000" dirty="0">
                <a:latin typeface="+mn-lt"/>
                <a:ea typeface="Calibri" panose="020F0502020204030204" pitchFamily="34" charset="0"/>
                <a:cs typeface="Arial" panose="020B0604020202020204" pitchFamily="34" charset="0"/>
              </a:rPr>
              <a:t>: Secondary predication is licensed in the syntax (minimally, a D head is needed).</a:t>
            </a:r>
            <a:endParaRPr lang="en-IL" sz="2000" b="1" dirty="0">
              <a:latin typeface="+mn-lt"/>
            </a:endParaRPr>
          </a:p>
        </p:txBody>
      </p:sp>
      <p:sp>
        <p:nvSpPr>
          <p:cNvPr id="7" name="Slide Number Placeholder 6">
            <a:extLst>
              <a:ext uri="{FF2B5EF4-FFF2-40B4-BE49-F238E27FC236}">
                <a16:creationId xmlns:a16="http://schemas.microsoft.com/office/drawing/2014/main" id="{00154D29-D55C-7434-F897-A5544FB140E6}"/>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63290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8028-91CF-410C-CE3A-AE0137B2EB6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69A3D4D-7016-38DA-0011-09D15301CDAA}"/>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Challenges to the classic view III</a:t>
            </a:r>
            <a:endParaRPr lang="en-IL" sz="4000" b="1" i="1" dirty="0">
              <a:solidFill>
                <a:prstClr val="black"/>
              </a:solidFill>
              <a:latin typeface="Calibri" panose="020F0502020204030204"/>
            </a:endParaRPr>
          </a:p>
        </p:txBody>
      </p:sp>
      <p:sp>
        <p:nvSpPr>
          <p:cNvPr id="5" name="Title 4">
            <a:extLst>
              <a:ext uri="{FF2B5EF4-FFF2-40B4-BE49-F238E27FC236}">
                <a16:creationId xmlns:a16="http://schemas.microsoft.com/office/drawing/2014/main" id="{83855018-5C36-4051-B126-633626A3F110}"/>
              </a:ext>
            </a:extLst>
          </p:cNvPr>
          <p:cNvSpPr>
            <a:spLocks noGrp="1"/>
          </p:cNvSpPr>
          <p:nvPr>
            <p:ph type="title"/>
          </p:nvPr>
        </p:nvSpPr>
        <p:spPr>
          <a:xfrm>
            <a:off x="0" y="1110738"/>
            <a:ext cx="12191999" cy="5756787"/>
          </a:xfrm>
        </p:spPr>
        <p:txBody>
          <a:bodyPr anchor="t" anchorCtr="0">
            <a:noAutofit/>
          </a:bodyPr>
          <a:lstStyle/>
          <a:p>
            <a:pPr>
              <a:lnSpc>
                <a:spcPts val="3000"/>
              </a:lnSpc>
            </a:pPr>
            <a:r>
              <a:rPr lang="en-US" sz="2000" b="1">
                <a:solidFill>
                  <a:srgbClr val="00B0F0"/>
                </a:solidFill>
                <a:latin typeface="+mn-lt"/>
              </a:rPr>
              <a:t>Possible response: </a:t>
            </a:r>
            <a:r>
              <a:rPr lang="en-US" sz="2000">
                <a:latin typeface="+mn-lt"/>
              </a:rPr>
              <a:t>NOC in adjuncts is licensed </a:t>
            </a:r>
            <a:r>
              <a:rPr lang="en-US" sz="2000" b="1">
                <a:latin typeface="+mn-lt"/>
              </a:rPr>
              <a:t>either </a:t>
            </a:r>
            <a:r>
              <a:rPr lang="en-US" sz="2000">
                <a:latin typeface="+mn-lt"/>
              </a:rPr>
              <a:t>by lack of c-command </a:t>
            </a:r>
            <a:r>
              <a:rPr lang="en-US" sz="2000" b="1">
                <a:latin typeface="+mn-lt"/>
              </a:rPr>
              <a:t>or </a:t>
            </a:r>
            <a:r>
              <a:rPr lang="en-US" sz="2000">
                <a:latin typeface="+mn-lt"/>
              </a:rPr>
              <a:t>by lack of a local semantically suitable controller.</a:t>
            </a:r>
            <a:br>
              <a:rPr lang="en-US" sz="2000" b="1">
                <a:latin typeface="+mn-lt"/>
              </a:rPr>
            </a:br>
            <a:r>
              <a:rPr lang="en-US" sz="2000" b="1">
                <a:latin typeface="+mn-lt"/>
              </a:rPr>
              <a:t>Prediction: </a:t>
            </a:r>
            <a:r>
              <a:rPr lang="en-US" sz="2000">
                <a:latin typeface="+mn-lt"/>
              </a:rPr>
              <a:t>A a local semantically suitable controller should block NOC.</a:t>
            </a:r>
            <a:r>
              <a:rPr lang="en-US" sz="2000" b="1">
                <a:solidFill>
                  <a:srgbClr val="FF0000"/>
                </a:solidFill>
                <a:latin typeface="+mn-lt"/>
              </a:rPr>
              <a:t> </a:t>
            </a:r>
            <a:r>
              <a:rPr lang="en-US" sz="2000" b="1">
                <a:solidFill>
                  <a:srgbClr val="FF0000"/>
                </a:solidFill>
                <a:latin typeface="+mn-lt"/>
                <a:sym typeface="Wingdings" panose="05000000000000000000" pitchFamily="2" charset="2"/>
              </a:rPr>
              <a:t> </a:t>
            </a:r>
            <a:r>
              <a:rPr lang="en-US" sz="2000" b="1">
                <a:solidFill>
                  <a:srgbClr val="FF0000"/>
                </a:solidFill>
                <a:latin typeface="+mn-lt"/>
              </a:rPr>
              <a:t>Disconfirmed!</a:t>
            </a:r>
            <a:br>
              <a:rPr lang="en-US" sz="2000" b="1">
                <a:latin typeface="+mn-lt"/>
              </a:rPr>
            </a:br>
            <a:br>
              <a:rPr lang="en-US" sz="2000">
                <a:latin typeface="+mn-lt"/>
              </a:rPr>
            </a:br>
            <a:r>
              <a:rPr lang="en-US" sz="2000">
                <a:latin typeface="+mn-lt"/>
              </a:rPr>
              <a:t>64.  a.  The pool</a:t>
            </a:r>
            <a:r>
              <a:rPr lang="en-US" sz="2000" baseline="-25000">
                <a:latin typeface="+mn-lt"/>
              </a:rPr>
              <a:t>i</a:t>
            </a:r>
            <a:r>
              <a:rPr lang="en-US" sz="2000">
                <a:latin typeface="+mn-lt"/>
              </a:rPr>
              <a:t> was the perfect temperature [after PRO</a:t>
            </a:r>
            <a:r>
              <a:rPr lang="en-US" sz="2000" baseline="-25000">
                <a:latin typeface="+mn-lt"/>
              </a:rPr>
              <a:t>i/arb</a:t>
            </a:r>
            <a:r>
              <a:rPr lang="en-US" sz="2000">
                <a:latin typeface="+mn-lt"/>
              </a:rPr>
              <a:t> being in the hot sun all day].</a:t>
            </a:r>
            <a:br>
              <a:rPr lang="en-IL" sz="2000">
                <a:latin typeface="+mn-lt"/>
              </a:rPr>
            </a:br>
            <a:r>
              <a:rPr lang="en-US" sz="2000">
                <a:latin typeface="+mn-lt"/>
              </a:rPr>
              <a:t>       b.  OUR pool</a:t>
            </a:r>
            <a:r>
              <a:rPr lang="en-US" sz="2000" baseline="-25000">
                <a:latin typeface="+mn-lt"/>
              </a:rPr>
              <a:t>i</a:t>
            </a:r>
            <a:r>
              <a:rPr lang="en-US" sz="2000">
                <a:latin typeface="+mn-lt"/>
              </a:rPr>
              <a:t> was the perfect temperature [after PRO</a:t>
            </a:r>
            <a:r>
              <a:rPr lang="en-US" sz="2000" baseline="-25000">
                <a:latin typeface="+mn-lt"/>
              </a:rPr>
              <a:t>arb</a:t>
            </a:r>
            <a:r>
              <a:rPr lang="en-US" sz="2000">
                <a:latin typeface="+mn-lt"/>
              </a:rPr>
              <a:t> being in the hot sun all day],</a:t>
            </a:r>
            <a:br>
              <a:rPr lang="en-US" sz="2000">
                <a:latin typeface="+mn-lt"/>
              </a:rPr>
            </a:br>
            <a:r>
              <a:rPr lang="en-US" sz="2000">
                <a:latin typeface="+mn-lt"/>
              </a:rPr>
              <a:t>             but THEIR pool wasn’t.</a:t>
            </a:r>
            <a:br>
              <a:rPr lang="en-IL" sz="2000">
                <a:latin typeface="+mn-lt"/>
              </a:rPr>
            </a:br>
            <a:br>
              <a:rPr lang="en-US" sz="2000">
                <a:latin typeface="+mn-lt"/>
              </a:rPr>
            </a:br>
            <a:r>
              <a:rPr lang="en-US" sz="2000" b="1">
                <a:solidFill>
                  <a:srgbClr val="00B0F0"/>
                </a:solidFill>
                <a:latin typeface="+mn-lt"/>
              </a:rPr>
              <a:t>Last ditch attempt: </a:t>
            </a:r>
            <a:r>
              <a:rPr lang="en-US" sz="2000">
                <a:latin typeface="+mn-lt"/>
              </a:rPr>
              <a:t>NOC in adjuncts is only licensed if the local subject is [-human].  </a:t>
            </a:r>
            <a:r>
              <a:rPr lang="en-US" sz="2000">
                <a:solidFill>
                  <a:srgbClr val="FF0000"/>
                </a:solidFill>
                <a:latin typeface="+mn-lt"/>
                <a:sym typeface="Wingdings" panose="05000000000000000000" pitchFamily="2" charset="2"/>
              </a:rPr>
              <a:t> </a:t>
            </a:r>
            <a:r>
              <a:rPr lang="en-US" sz="2000" b="1">
                <a:solidFill>
                  <a:srgbClr val="FF0000"/>
                </a:solidFill>
                <a:latin typeface="+mn-lt"/>
              </a:rPr>
              <a:t>Disconfirmed too!</a:t>
            </a:r>
            <a:br>
              <a:rPr lang="en-US" sz="2000" b="1">
                <a:latin typeface="+mn-lt"/>
              </a:rPr>
            </a:br>
            <a:br>
              <a:rPr lang="en-US" sz="2000" b="1">
                <a:latin typeface="+mn-lt"/>
              </a:rPr>
            </a:br>
            <a:r>
              <a:rPr lang="en-US" sz="2000">
                <a:latin typeface="+mn-lt"/>
              </a:rPr>
              <a:t>65. a.  </a:t>
            </a:r>
            <a:r>
              <a:rPr lang="en-GB" sz="2000">
                <a:latin typeface="+mn-lt"/>
              </a:rPr>
              <a:t>Strangely, the candidates talked avidly when we</a:t>
            </a:r>
            <a:r>
              <a:rPr lang="en-GB" sz="2000" baseline="-25000">
                <a:latin typeface="+mn-lt"/>
              </a:rPr>
              <a:t>i</a:t>
            </a:r>
            <a:r>
              <a:rPr lang="en-GB" sz="2000">
                <a:latin typeface="+mn-lt"/>
              </a:rPr>
              <a:t> asked them where they </a:t>
            </a:r>
            <a:br>
              <a:rPr lang="en-GB" sz="2000">
                <a:latin typeface="+mn-lt"/>
              </a:rPr>
            </a:br>
            <a:r>
              <a:rPr lang="en-GB" sz="2000">
                <a:latin typeface="+mn-lt"/>
              </a:rPr>
              <a:t>            were from, but [they</a:t>
            </a:r>
            <a:r>
              <a:rPr lang="en-GB" sz="2000" baseline="-25000">
                <a:latin typeface="+mn-lt"/>
              </a:rPr>
              <a:t>j</a:t>
            </a:r>
            <a:r>
              <a:rPr lang="en-GB" sz="2000">
                <a:latin typeface="+mn-lt"/>
              </a:rPr>
              <a:t> hesitated [after PRO</a:t>
            </a:r>
            <a:r>
              <a:rPr lang="en-GB" sz="2000" baseline="-25000">
                <a:latin typeface="+mn-lt"/>
              </a:rPr>
              <a:t>i</a:t>
            </a:r>
            <a:r>
              <a:rPr lang="en-GB" sz="2000">
                <a:latin typeface="+mn-lt"/>
              </a:rPr>
              <a:t> asking them</a:t>
            </a:r>
            <a:r>
              <a:rPr lang="en-GB" sz="2000" baseline="-25000">
                <a:latin typeface="+mn-lt"/>
              </a:rPr>
              <a:t>j</a:t>
            </a:r>
            <a:r>
              <a:rPr lang="en-GB" sz="2000">
                <a:latin typeface="+mn-lt"/>
              </a:rPr>
              <a:t> about their work]].</a:t>
            </a:r>
            <a:r>
              <a:rPr lang="en-US" sz="2000">
                <a:latin typeface="+mn-lt"/>
              </a:rPr>
              <a:t> </a:t>
            </a:r>
            <a:br>
              <a:rPr lang="en-US" sz="2000">
                <a:latin typeface="+mn-lt"/>
              </a:rPr>
            </a:br>
            <a:r>
              <a:rPr lang="en-US" sz="2000">
                <a:latin typeface="+mn-lt"/>
              </a:rPr>
              <a:t>      b.  </a:t>
            </a:r>
            <a:r>
              <a:rPr lang="en-GB" sz="2000">
                <a:latin typeface="+mn-lt"/>
              </a:rPr>
              <a:t>Bill</a:t>
            </a:r>
            <a:r>
              <a:rPr lang="en-GB" sz="2000" baseline="-25000">
                <a:latin typeface="+mn-lt"/>
              </a:rPr>
              <a:t>i</a:t>
            </a:r>
            <a:r>
              <a:rPr lang="en-GB" sz="2000">
                <a:latin typeface="+mn-lt"/>
              </a:rPr>
              <a:t> will introduce the ambassador to the president [in order PRO to give him</a:t>
            </a:r>
            <a:r>
              <a:rPr lang="en-GB" sz="2000" baseline="-25000">
                <a:latin typeface="+mn-lt"/>
              </a:rPr>
              <a:t>i</a:t>
            </a:r>
            <a:r>
              <a:rPr lang="en-GB" sz="2000">
                <a:latin typeface="+mn-lt"/>
              </a:rPr>
              <a:t> </a:t>
            </a:r>
            <a:br>
              <a:rPr lang="en-GB" sz="2000">
                <a:latin typeface="+mn-lt"/>
              </a:rPr>
            </a:br>
            <a:r>
              <a:rPr lang="en-GB" sz="2000">
                <a:latin typeface="+mn-lt"/>
              </a:rPr>
              <a:t>            the opportunity to observe their reactions].</a:t>
            </a:r>
            <a:endParaRPr lang="en-IL" sz="2000" dirty="0">
              <a:latin typeface="+mn-lt"/>
            </a:endParaRPr>
          </a:p>
        </p:txBody>
      </p:sp>
      <p:sp>
        <p:nvSpPr>
          <p:cNvPr id="7" name="Slide Number Placeholder 6">
            <a:extLst>
              <a:ext uri="{FF2B5EF4-FFF2-40B4-BE49-F238E27FC236}">
                <a16:creationId xmlns:a16="http://schemas.microsoft.com/office/drawing/2014/main" id="{6591BE54-184A-46E5-666C-43F3DEF8F796}"/>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4708CA7-180D-0DF1-DF31-8E3F54E11DF7}"/>
              </a:ext>
            </a:extLst>
          </p:cNvPr>
          <p:cNvSpPr txBox="1"/>
          <p:nvPr/>
        </p:nvSpPr>
        <p:spPr>
          <a:xfrm>
            <a:off x="8853332" y="4781550"/>
            <a:ext cx="3014817" cy="1737014"/>
          </a:xfrm>
          <a:prstGeom prst="rect">
            <a:avLst/>
          </a:prstGeom>
          <a:noFill/>
          <a:ln>
            <a:solidFill>
              <a:srgbClr val="00B0F0"/>
            </a:solidFill>
          </a:ln>
        </p:spPr>
        <p:txBody>
          <a:bodyPr wrap="square" rtlCol="0">
            <a:spAutoFit/>
          </a:bodyPr>
          <a:lstStyle/>
          <a:p>
            <a:pPr>
              <a:lnSpc>
                <a:spcPts val="2600"/>
              </a:lnSpc>
            </a:pPr>
            <a:r>
              <a:rPr lang="en-US">
                <a:solidFill>
                  <a:srgbClr val="00B0F0"/>
                </a:solidFill>
              </a:rPr>
              <a:t>A local [+human] controller is usually favored on processing grounds (discussed below); but there is no </a:t>
            </a:r>
            <a:r>
              <a:rPr lang="en-US" i="1">
                <a:solidFill>
                  <a:srgbClr val="00B0F0"/>
                </a:solidFill>
              </a:rPr>
              <a:t>grammatical </a:t>
            </a:r>
            <a:r>
              <a:rPr lang="en-US">
                <a:solidFill>
                  <a:srgbClr val="00B0F0"/>
                </a:solidFill>
              </a:rPr>
              <a:t>competition.</a:t>
            </a:r>
            <a:endParaRPr lang="en-IL">
              <a:solidFill>
                <a:srgbClr val="00B0F0"/>
              </a:solidFill>
            </a:endParaRPr>
          </a:p>
        </p:txBody>
      </p:sp>
    </p:spTree>
    <p:extLst>
      <p:ext uri="{BB962C8B-B14F-4D97-AF65-F5344CB8AC3E}">
        <p14:creationId xmlns:p14="http://schemas.microsoft.com/office/powerpoint/2010/main" val="354432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5D40F-1607-8654-F199-06D0E233D6E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6FD98A7-954B-3641-C606-18272DCF12DF}"/>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4000" b="1">
                <a:latin typeface="+mn-lt"/>
              </a:rPr>
              <a:t>A dual view (Green 2018, 2019, Landau 2021)</a:t>
            </a:r>
            <a:r>
              <a:rPr lang="en-US" sz="4000">
                <a:latin typeface="+mn-lt"/>
              </a:rPr>
              <a:t> </a:t>
            </a:r>
            <a:endParaRPr lang="en-IL" sz="4000">
              <a:latin typeface="+mn-lt"/>
            </a:endParaRPr>
          </a:p>
        </p:txBody>
      </p:sp>
      <p:sp>
        <p:nvSpPr>
          <p:cNvPr id="5" name="Title 4">
            <a:extLst>
              <a:ext uri="{FF2B5EF4-FFF2-40B4-BE49-F238E27FC236}">
                <a16:creationId xmlns:a16="http://schemas.microsoft.com/office/drawing/2014/main" id="{E22CFE94-C4B7-83E2-0B5A-0FF733E757C7}"/>
              </a:ext>
            </a:extLst>
          </p:cNvPr>
          <p:cNvSpPr>
            <a:spLocks noGrp="1"/>
          </p:cNvSpPr>
          <p:nvPr>
            <p:ph type="title"/>
          </p:nvPr>
        </p:nvSpPr>
        <p:spPr>
          <a:xfrm>
            <a:off x="0" y="1110738"/>
            <a:ext cx="12191999" cy="5756787"/>
          </a:xfrm>
        </p:spPr>
        <p:txBody>
          <a:bodyPr anchor="t" anchorCtr="0">
            <a:noAutofit/>
          </a:bodyPr>
          <a:lstStyle/>
          <a:p>
            <a:pPr>
              <a:lnSpc>
                <a:spcPts val="3000"/>
              </a:lnSpc>
            </a:pPr>
            <a:r>
              <a:rPr lang="en-US" sz="2000">
                <a:latin typeface="+mn-lt"/>
              </a:rPr>
              <a:t>There are two types of adjuncts: (i) Strict OC adjuncts; (ii) Alternating OC/NOC adjuncts. </a:t>
            </a:r>
            <a:br>
              <a:rPr lang="en-US" sz="2000">
                <a:latin typeface="+mn-lt"/>
              </a:rPr>
            </a:br>
            <a:br>
              <a:rPr lang="en-US" sz="2000">
                <a:latin typeface="+mn-lt"/>
              </a:rPr>
            </a:br>
            <a:r>
              <a:rPr lang="en-US" sz="2000" b="1">
                <a:latin typeface="+mn-lt"/>
              </a:rPr>
              <a:t>Diagnostics</a:t>
            </a:r>
            <a:br>
              <a:rPr lang="en-US" sz="2000">
                <a:latin typeface="+mn-lt"/>
              </a:rPr>
            </a:br>
            <a:r>
              <a:rPr lang="en-US" sz="2000">
                <a:sym typeface="Wingdings" panose="05000000000000000000" pitchFamily="2" charset="2"/>
              </a:rPr>
              <a:t> </a:t>
            </a:r>
            <a:r>
              <a:rPr lang="en-US" sz="2000">
                <a:latin typeface="+mn-lt"/>
              </a:rPr>
              <a:t>OC in adjuncts is mediated by predication (think about secondary predicates, generalized) </a:t>
            </a:r>
            <a:r>
              <a:rPr lang="en-US" sz="2000">
                <a:latin typeface="+mn-lt"/>
                <a:sym typeface="Wingdings" panose="05000000000000000000" pitchFamily="2" charset="2"/>
              </a:rPr>
              <a:t> no implicit control!</a:t>
            </a:r>
            <a:br>
              <a:rPr lang="en-US" sz="2000">
                <a:latin typeface="+mn-lt"/>
                <a:sym typeface="Wingdings" panose="05000000000000000000" pitchFamily="2" charset="2"/>
              </a:rPr>
            </a:br>
            <a:r>
              <a:rPr lang="en-US" sz="2000">
                <a:sym typeface="Wingdings" panose="05000000000000000000" pitchFamily="2" charset="2"/>
              </a:rPr>
              <a:t> </a:t>
            </a:r>
            <a:r>
              <a:rPr lang="en-US" sz="2000">
                <a:latin typeface="+mn-lt"/>
                <a:sym typeface="Wingdings" panose="05000000000000000000" pitchFamily="2" charset="2"/>
              </a:rPr>
              <a:t>NOC is anchored to logophoricity and empathy focus  no [-human] control!  	(nearly exceptionless…)</a:t>
            </a:r>
            <a:br>
              <a:rPr lang="en-US" sz="2000">
                <a:latin typeface="+mn-lt"/>
                <a:sym typeface="Wingdings" panose="05000000000000000000" pitchFamily="2" charset="2"/>
              </a:rPr>
            </a:br>
            <a:br>
              <a:rPr lang="en-US" sz="2000">
                <a:latin typeface="+mn-lt"/>
                <a:sym typeface="Wingdings" panose="05000000000000000000" pitchFamily="2" charset="2"/>
              </a:rPr>
            </a:br>
            <a:br>
              <a:rPr lang="en-US" sz="2000">
                <a:latin typeface="+mn-lt"/>
                <a:sym typeface="Wingdings" panose="05000000000000000000" pitchFamily="2" charset="2"/>
              </a:rPr>
            </a:br>
            <a:br>
              <a:rPr lang="en-US" sz="2000">
                <a:latin typeface="+mn-lt"/>
                <a:sym typeface="Wingdings" panose="05000000000000000000" pitchFamily="2" charset="2"/>
              </a:rPr>
            </a:br>
            <a:br>
              <a:rPr lang="en-US" sz="2000">
                <a:latin typeface="+mn-lt"/>
                <a:sym typeface="Wingdings" panose="05000000000000000000" pitchFamily="2" charset="2"/>
              </a:rPr>
            </a:br>
            <a:br>
              <a:rPr lang="en-US" sz="2000">
                <a:latin typeface="+mn-lt"/>
                <a:sym typeface="Wingdings" panose="05000000000000000000" pitchFamily="2" charset="2"/>
              </a:rPr>
            </a:br>
            <a:br>
              <a:rPr lang="en-US" sz="2000">
                <a:latin typeface="+mn-lt"/>
                <a:sym typeface="Wingdings" panose="05000000000000000000" pitchFamily="2" charset="2"/>
              </a:rPr>
            </a:br>
            <a:br>
              <a:rPr lang="en-US" sz="2000">
                <a:latin typeface="+mn-lt"/>
                <a:sym typeface="Wingdings" panose="05000000000000000000" pitchFamily="2" charset="2"/>
              </a:rPr>
            </a:br>
            <a:r>
              <a:rPr lang="en-US" sz="2000" b="1">
                <a:latin typeface="+mn-lt"/>
                <a:sym typeface="Wingdings" panose="05000000000000000000" pitchFamily="2" charset="2"/>
              </a:rPr>
              <a:t>Step I: </a:t>
            </a:r>
            <a:r>
              <a:rPr lang="en-US" sz="2000">
                <a:latin typeface="+mn-lt"/>
                <a:sym typeface="Wingdings" panose="05000000000000000000" pitchFamily="2" charset="2"/>
              </a:rPr>
              <a:t>Classify 10 different types of English adjuncts as (i) or (ii) above (strict/alternating).</a:t>
            </a:r>
            <a:br>
              <a:rPr lang="en-US" sz="2000">
                <a:latin typeface="+mn-lt"/>
                <a:sym typeface="Wingdings" panose="05000000000000000000" pitchFamily="2" charset="2"/>
              </a:rPr>
            </a:br>
            <a:r>
              <a:rPr lang="en-US" sz="2000" b="1">
                <a:latin typeface="+mn-lt"/>
                <a:sym typeface="Wingdings" panose="05000000000000000000" pitchFamily="2" charset="2"/>
              </a:rPr>
              <a:t>Step II:</a:t>
            </a:r>
            <a:r>
              <a:rPr lang="en-US" sz="2000">
                <a:latin typeface="+mn-lt"/>
                <a:sym typeface="Wingdings" panose="05000000000000000000" pitchFamily="2" charset="2"/>
              </a:rPr>
              <a:t> Derive the control profile of adjunct X from an independent property of X.</a:t>
            </a:r>
            <a:br>
              <a:rPr lang="en-US" sz="2000">
                <a:latin typeface="+mn-lt"/>
                <a:sym typeface="Wingdings" panose="05000000000000000000" pitchFamily="2" charset="2"/>
              </a:rPr>
            </a:br>
            <a:endParaRPr lang="en-IL" sz="2000" b="1" dirty="0">
              <a:latin typeface="+mn-lt"/>
            </a:endParaRPr>
          </a:p>
        </p:txBody>
      </p:sp>
      <p:sp>
        <p:nvSpPr>
          <p:cNvPr id="7" name="Slide Number Placeholder 6">
            <a:extLst>
              <a:ext uri="{FF2B5EF4-FFF2-40B4-BE49-F238E27FC236}">
                <a16:creationId xmlns:a16="http://schemas.microsoft.com/office/drawing/2014/main" id="{2343387A-5475-C2AC-26D6-C5D7B8717593}"/>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6" name="Table 5">
            <a:extLst>
              <a:ext uri="{FF2B5EF4-FFF2-40B4-BE49-F238E27FC236}">
                <a16:creationId xmlns:a16="http://schemas.microsoft.com/office/drawing/2014/main" id="{38A25E90-6BD6-9B1D-9E41-83C16336B76B}"/>
              </a:ext>
            </a:extLst>
          </p:cNvPr>
          <p:cNvGraphicFramePr>
            <a:graphicFrameLocks noGrp="1"/>
          </p:cNvGraphicFramePr>
          <p:nvPr>
            <p:extLst>
              <p:ext uri="{D42A27DB-BD31-4B8C-83A1-F6EECF244321}">
                <p14:modId xmlns:p14="http://schemas.microsoft.com/office/powerpoint/2010/main" val="542630964"/>
              </p:ext>
            </p:extLst>
          </p:nvPr>
        </p:nvGraphicFramePr>
        <p:xfrm>
          <a:off x="183572" y="3297725"/>
          <a:ext cx="10817228" cy="2084648"/>
        </p:xfrm>
        <a:graphic>
          <a:graphicData uri="http://schemas.openxmlformats.org/drawingml/2006/table">
            <a:tbl>
              <a:tblPr firstRow="1" bandRow="1">
                <a:tableStyleId>{5C22544A-7EE6-4342-B048-85BDC9FD1C3A}</a:tableStyleId>
              </a:tblPr>
              <a:tblGrid>
                <a:gridCol w="2704307">
                  <a:extLst>
                    <a:ext uri="{9D8B030D-6E8A-4147-A177-3AD203B41FA5}">
                      <a16:colId xmlns:a16="http://schemas.microsoft.com/office/drawing/2014/main" val="2980269810"/>
                    </a:ext>
                  </a:extLst>
                </a:gridCol>
                <a:gridCol w="2704307">
                  <a:extLst>
                    <a:ext uri="{9D8B030D-6E8A-4147-A177-3AD203B41FA5}">
                      <a16:colId xmlns:a16="http://schemas.microsoft.com/office/drawing/2014/main" val="1214052866"/>
                    </a:ext>
                  </a:extLst>
                </a:gridCol>
                <a:gridCol w="2704307">
                  <a:extLst>
                    <a:ext uri="{9D8B030D-6E8A-4147-A177-3AD203B41FA5}">
                      <a16:colId xmlns:a16="http://schemas.microsoft.com/office/drawing/2014/main" val="1795630563"/>
                    </a:ext>
                  </a:extLst>
                </a:gridCol>
                <a:gridCol w="2704307">
                  <a:extLst>
                    <a:ext uri="{9D8B030D-6E8A-4147-A177-3AD203B41FA5}">
                      <a16:colId xmlns:a16="http://schemas.microsoft.com/office/drawing/2014/main" val="2096538792"/>
                    </a:ext>
                  </a:extLst>
                </a:gridCol>
              </a:tblGrid>
              <a:tr h="1290496">
                <a:tc>
                  <a:txBody>
                    <a:bodyPr/>
                    <a:lstStyle/>
                    <a:p>
                      <a:endParaRPr lang="en-IL" sz="18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lt1"/>
                          </a:solidFill>
                          <a:effectLst/>
                          <a:latin typeface="+mn-lt"/>
                          <a:ea typeface="+mn-ea"/>
                          <a:cs typeface="+mn-cs"/>
                        </a:rPr>
                        <a:t>The controller must be an argument of the immediately higher clause</a:t>
                      </a:r>
                      <a:endParaRPr lang="en-IL" sz="1800" b="1" kern="1200">
                        <a:solidFill>
                          <a:schemeClr val="lt1"/>
                        </a:solidFill>
                        <a:effectLst/>
                        <a:latin typeface="+mn-lt"/>
                        <a:ea typeface="+mn-ea"/>
                        <a:cs typeface="+mn-cs"/>
                      </a:endParaRPr>
                    </a:p>
                    <a:p>
                      <a:pPr algn="l"/>
                      <a:endParaRPr lang="en-IL" sz="1800">
                        <a:latin typeface="+mn-lt"/>
                      </a:endParaRPr>
                    </a:p>
                  </a:txBody>
                  <a:tcPr/>
                </a:tc>
                <a:tc>
                  <a:txBody>
                    <a:bodyPr/>
                    <a:lstStyle/>
                    <a:p>
                      <a:pPr algn="l"/>
                      <a:endParaRPr lang="en-US" sz="1800" b="1" kern="1200">
                        <a:solidFill>
                          <a:schemeClr val="lt1"/>
                        </a:solidFill>
                        <a:effectLst/>
                        <a:latin typeface="+mn-lt"/>
                        <a:ea typeface="+mn-ea"/>
                        <a:cs typeface="+mn-cs"/>
                      </a:endParaRPr>
                    </a:p>
                    <a:p>
                      <a:pPr algn="l"/>
                      <a:r>
                        <a:rPr lang="en-US" sz="1800" b="1" kern="1200">
                          <a:solidFill>
                            <a:schemeClr val="lt1"/>
                          </a:solidFill>
                          <a:effectLst/>
                          <a:latin typeface="+mn-lt"/>
                          <a:ea typeface="+mn-ea"/>
                          <a:cs typeface="+mn-cs"/>
                        </a:rPr>
                        <a:t>The controller must be explicit (not implicit)</a:t>
                      </a:r>
                      <a:endParaRPr lang="en-IL" sz="1800">
                        <a:latin typeface="+mn-lt"/>
                      </a:endParaRPr>
                    </a:p>
                  </a:txBody>
                  <a:tcPr/>
                </a:tc>
                <a:tc>
                  <a:txBody>
                    <a:bodyPr/>
                    <a:lstStyle/>
                    <a:p>
                      <a:pPr algn="l">
                        <a:lnSpc>
                          <a:spcPct val="100000"/>
                        </a:lnSpc>
                        <a:buNone/>
                      </a:pPr>
                      <a:endParaRPr lang="en-US" sz="1800" b="1">
                        <a:effectLst/>
                        <a:latin typeface="+mn-lt"/>
                        <a:ea typeface="Times New Roman" panose="02020603050405020304" pitchFamily="18" charset="0"/>
                      </a:endParaRPr>
                    </a:p>
                    <a:p>
                      <a:pPr algn="l">
                        <a:lnSpc>
                          <a:spcPct val="100000"/>
                        </a:lnSpc>
                        <a:buNone/>
                      </a:pPr>
                      <a:r>
                        <a:rPr lang="en-US" sz="1800" b="1">
                          <a:effectLst/>
                          <a:latin typeface="+mn-lt"/>
                          <a:ea typeface="Times New Roman" panose="02020603050405020304" pitchFamily="18" charset="0"/>
                        </a:rPr>
                        <a:t>The controller must be [+human]</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4160910668"/>
                  </a:ext>
                </a:extLst>
              </a:tr>
              <a:tr h="397076">
                <a:tc>
                  <a:txBody>
                    <a:bodyPr/>
                    <a:lstStyle/>
                    <a:p>
                      <a:r>
                        <a:rPr lang="en-US" b="1"/>
                        <a:t>OC</a:t>
                      </a:r>
                      <a:endParaRPr lang="en-IL" b="1"/>
                    </a:p>
                  </a:txBody>
                  <a:tcPr/>
                </a:tc>
                <a:tc>
                  <a:txBody>
                    <a:bodyPr/>
                    <a:lstStyle/>
                    <a:p>
                      <a:pPr algn="ctr"/>
                      <a:r>
                        <a:rPr lang="en-US"/>
                        <a:t>+</a:t>
                      </a:r>
                      <a:endParaRPr lang="en-IL"/>
                    </a:p>
                  </a:txBody>
                  <a:tcPr/>
                </a:tc>
                <a:tc>
                  <a:txBody>
                    <a:bodyPr/>
                    <a:lstStyle/>
                    <a:p>
                      <a:pPr algn="ctr"/>
                      <a:r>
                        <a:rPr lang="en-US"/>
                        <a:t>+</a:t>
                      </a:r>
                      <a:endParaRPr lang="en-IL"/>
                    </a:p>
                  </a:txBody>
                  <a:tcPr/>
                </a:tc>
                <a:tc>
                  <a:txBody>
                    <a:bodyPr/>
                    <a:lstStyle/>
                    <a:p>
                      <a:pPr algn="ctr"/>
                      <a:r>
                        <a:rPr lang="en-IL">
                          <a:sym typeface="Symbol" panose="05050102010706020507" pitchFamily="18" charset="2"/>
                        </a:rPr>
                        <a:t></a:t>
                      </a:r>
                      <a:endParaRPr lang="en-IL"/>
                    </a:p>
                  </a:txBody>
                  <a:tcPr/>
                </a:tc>
                <a:extLst>
                  <a:ext uri="{0D108BD9-81ED-4DB2-BD59-A6C34878D82A}">
                    <a16:rowId xmlns:a16="http://schemas.microsoft.com/office/drawing/2014/main" val="516093351"/>
                  </a:ext>
                </a:extLst>
              </a:tr>
              <a:tr h="397076">
                <a:tc>
                  <a:txBody>
                    <a:bodyPr/>
                    <a:lstStyle/>
                    <a:p>
                      <a:r>
                        <a:rPr lang="en-US" b="1"/>
                        <a:t>NOC</a:t>
                      </a:r>
                      <a:endParaRPr lang="en-IL" b="1"/>
                    </a:p>
                  </a:txBody>
                  <a:tcPr/>
                </a:tc>
                <a:tc>
                  <a:txBody>
                    <a:bodyPr/>
                    <a:lstStyle/>
                    <a:p>
                      <a:pPr algn="ctr"/>
                      <a:r>
                        <a:rPr lang="en-IL">
                          <a:sym typeface="Symbol" panose="05050102010706020507" pitchFamily="18" charset="2"/>
                        </a:rPr>
                        <a:t></a:t>
                      </a:r>
                      <a:endParaRPr lang="en-IL"/>
                    </a:p>
                  </a:txBody>
                  <a:tcPr/>
                </a:tc>
                <a:tc>
                  <a:txBody>
                    <a:bodyPr/>
                    <a:lstStyle/>
                    <a:p>
                      <a:pPr algn="ctr"/>
                      <a:r>
                        <a:rPr lang="en-IL">
                          <a:sym typeface="Symbol" panose="05050102010706020507" pitchFamily="18" charset="2"/>
                        </a:rPr>
                        <a:t></a:t>
                      </a:r>
                      <a:endParaRPr lang="en-IL"/>
                    </a:p>
                  </a:txBody>
                  <a:tcPr/>
                </a:tc>
                <a:tc>
                  <a:txBody>
                    <a:bodyPr/>
                    <a:lstStyle/>
                    <a:p>
                      <a:pPr algn="ctr"/>
                      <a:r>
                        <a:rPr lang="en-US"/>
                        <a:t>+</a:t>
                      </a:r>
                      <a:endParaRPr lang="en-IL"/>
                    </a:p>
                  </a:txBody>
                  <a:tcPr/>
                </a:tc>
                <a:extLst>
                  <a:ext uri="{0D108BD9-81ED-4DB2-BD59-A6C34878D82A}">
                    <a16:rowId xmlns:a16="http://schemas.microsoft.com/office/drawing/2014/main" val="4284970682"/>
                  </a:ext>
                </a:extLst>
              </a:tr>
            </a:tbl>
          </a:graphicData>
        </a:graphic>
      </p:graphicFrame>
    </p:spTree>
    <p:extLst>
      <p:ext uri="{BB962C8B-B14F-4D97-AF65-F5344CB8AC3E}">
        <p14:creationId xmlns:p14="http://schemas.microsoft.com/office/powerpoint/2010/main" val="24093489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6A0D6-28F7-541B-5E4E-FA84A6AA6E9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49163A8-B5A0-3E51-932C-F4D6976E6034}"/>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Strict OC adjuncts I</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AA6B0CEC-E07F-DA86-3ACA-360D8238BBCA}"/>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b="1">
                <a:solidFill>
                  <a:srgbClr val="00B0F0"/>
                </a:solidFill>
                <a:latin typeface="+mn-lt"/>
              </a:rPr>
              <a:t>Goal clauses</a:t>
            </a:r>
            <a:r>
              <a:rPr lang="en-US" sz="1800">
                <a:latin typeface="+mn-lt"/>
              </a:rPr>
              <a:t>	</a:t>
            </a:r>
            <a:br>
              <a:rPr lang="en-US" sz="1800">
                <a:latin typeface="+mn-lt"/>
              </a:rPr>
            </a:br>
            <a:r>
              <a:rPr lang="en-US" sz="1800">
                <a:latin typeface="+mn-lt"/>
              </a:rPr>
              <a:t>"The main clause describes a kind of (possibly abstract) motion towards the goal expressed in the infinitive" (Huettner 1989:40). Only goal oriented unergative verbs may take goal clauses (</a:t>
            </a:r>
            <a:r>
              <a:rPr lang="en-US" sz="1800" i="1">
                <a:latin typeface="+mn-lt"/>
              </a:rPr>
              <a:t>go, work hard, struggle, fight</a:t>
            </a:r>
            <a:r>
              <a:rPr lang="en-US" sz="1800">
                <a:latin typeface="+mn-lt"/>
              </a:rPr>
              <a:t>)</a:t>
            </a:r>
            <a:br>
              <a:rPr lang="en-US" sz="1800">
                <a:latin typeface="+mn-lt"/>
              </a:rPr>
            </a:br>
            <a:br>
              <a:rPr lang="en-US" sz="1800">
                <a:latin typeface="+mn-lt"/>
              </a:rPr>
            </a:br>
            <a:r>
              <a:rPr lang="en-US" sz="1800">
                <a:latin typeface="+mn-lt"/>
              </a:rPr>
              <a:t>66. a.   John went out to smoke.	</a:t>
            </a:r>
            <a:br>
              <a:rPr lang="en-US" sz="1800">
                <a:latin typeface="+mn-lt"/>
              </a:rPr>
            </a:br>
            <a:r>
              <a:rPr lang="en-US" sz="1800">
                <a:latin typeface="+mn-lt"/>
              </a:rPr>
              <a:t>      b.   Max works hard to stay out of jail.	(</a:t>
            </a:r>
            <a:r>
              <a:rPr lang="en-US" sz="1800" i="1">
                <a:latin typeface="+mn-lt"/>
              </a:rPr>
              <a:t>works </a:t>
            </a:r>
            <a:r>
              <a:rPr lang="en-US" sz="1800" b="1" i="1">
                <a:latin typeface="+mn-lt"/>
              </a:rPr>
              <a:t>at</a:t>
            </a:r>
            <a:r>
              <a:rPr lang="en-US" sz="1800">
                <a:latin typeface="+mn-lt"/>
              </a:rPr>
              <a:t>; cf. </a:t>
            </a:r>
            <a:r>
              <a:rPr lang="en-US" sz="1800" i="1">
                <a:latin typeface="+mn-lt"/>
              </a:rPr>
              <a:t>works </a:t>
            </a:r>
            <a:r>
              <a:rPr lang="en-US" sz="1800" b="1" i="1">
                <a:latin typeface="+mn-lt"/>
              </a:rPr>
              <a:t>in order to</a:t>
            </a:r>
            <a:r>
              <a:rPr lang="en-US" sz="1800">
                <a:latin typeface="+mn-lt"/>
              </a:rPr>
              <a:t>)	</a:t>
            </a:r>
            <a:br>
              <a:rPr lang="en-US" sz="1800">
                <a:latin typeface="+mn-lt"/>
              </a:rPr>
            </a:br>
            <a:r>
              <a:rPr lang="en-US" sz="1800">
                <a:latin typeface="+mn-lt"/>
              </a:rPr>
              <a:t>      c.* John hammered to hang the picture.	</a:t>
            </a:r>
            <a:br>
              <a:rPr lang="en-IL" sz="1800">
                <a:latin typeface="+mn-lt"/>
              </a:rPr>
            </a:br>
            <a:r>
              <a:rPr lang="en-US" sz="1800">
                <a:latin typeface="+mn-lt"/>
              </a:rPr>
              <a:t> </a:t>
            </a:r>
            <a:br>
              <a:rPr lang="en-IL" sz="1800">
                <a:latin typeface="+mn-lt"/>
              </a:rPr>
            </a:br>
            <a:r>
              <a:rPr lang="en-US" sz="1800">
                <a:latin typeface="+mn-lt"/>
              </a:rPr>
              <a:t>Unlike rationale clauses (RatC), goal clauses (i) scope under negation, (ii) form a single event with the matrix. </a:t>
            </a:r>
            <a:br>
              <a:rPr lang="en-IL" sz="1800">
                <a:latin typeface="+mn-lt"/>
              </a:rPr>
            </a:br>
            <a:r>
              <a:rPr lang="en-US" sz="1800">
                <a:latin typeface="+mn-lt"/>
              </a:rPr>
              <a:t> </a:t>
            </a:r>
            <a:br>
              <a:rPr lang="en-IL" sz="1800">
                <a:latin typeface="+mn-lt"/>
              </a:rPr>
            </a:br>
            <a:r>
              <a:rPr lang="en-US" sz="1800">
                <a:latin typeface="+mn-lt"/>
              </a:rPr>
              <a:t>67. a.    John didn't work hard to stay out of jail. 				</a:t>
            </a:r>
            <a:r>
              <a:rPr lang="en-US" sz="1800" i="1">
                <a:solidFill>
                  <a:srgbClr val="00B0F0"/>
                </a:solidFill>
                <a:latin typeface="+mn-lt"/>
                <a:sym typeface="Symbol" panose="05050102010706020507" pitchFamily="18" charset="2"/>
              </a:rPr>
              <a:t> </a:t>
            </a:r>
            <a:r>
              <a:rPr lang="en-US" sz="1800" i="1">
                <a:solidFill>
                  <a:srgbClr val="00B0F0"/>
                </a:solidFill>
                <a:latin typeface="+mn-lt"/>
              </a:rPr>
              <a:t>&gt;&gt; Adjunct, *Adjunct &gt;&gt; </a:t>
            </a:r>
            <a:r>
              <a:rPr lang="en-US" sz="1800" i="1">
                <a:solidFill>
                  <a:srgbClr val="00B0F0"/>
                </a:solidFill>
                <a:latin typeface="+mn-lt"/>
                <a:sym typeface="Symbol" panose="05050102010706020507" pitchFamily="18" charset="2"/>
              </a:rPr>
              <a:t></a:t>
            </a:r>
            <a:br>
              <a:rPr lang="en-IL" sz="1800">
                <a:solidFill>
                  <a:srgbClr val="00B0F0"/>
                </a:solidFill>
                <a:latin typeface="+mn-lt"/>
              </a:rPr>
            </a:br>
            <a:r>
              <a:rPr lang="en-US" sz="1800">
                <a:latin typeface="+mn-lt"/>
              </a:rPr>
              <a:t>      b.    John didn't work hard and stay late (in order) to impress the boss.	</a:t>
            </a:r>
            <a:r>
              <a:rPr lang="en-US" sz="1800" i="1">
                <a:solidFill>
                  <a:srgbClr val="00B0F0"/>
                </a:solidFill>
                <a:latin typeface="+mn-lt"/>
                <a:sym typeface="Symbol" panose="05050102010706020507" pitchFamily="18" charset="2"/>
              </a:rPr>
              <a:t> </a:t>
            </a:r>
            <a:r>
              <a:rPr lang="en-US" sz="1800" i="1">
                <a:solidFill>
                  <a:srgbClr val="00B0F0"/>
                </a:solidFill>
                <a:latin typeface="+mn-lt"/>
              </a:rPr>
              <a:t>&gt;&gt; Adjunct, Adjunct &gt;&gt; </a:t>
            </a:r>
            <a:r>
              <a:rPr lang="en-US" sz="1800" i="1">
                <a:solidFill>
                  <a:srgbClr val="00B0F0"/>
                </a:solidFill>
                <a:latin typeface="+mn-lt"/>
                <a:sym typeface="Symbol" panose="05050102010706020507" pitchFamily="18" charset="2"/>
              </a:rPr>
              <a:t></a:t>
            </a:r>
            <a:br>
              <a:rPr lang="en-IL" sz="1800">
                <a:solidFill>
                  <a:srgbClr val="00B0F0"/>
                </a:solidFill>
                <a:latin typeface="+mn-lt"/>
              </a:rPr>
            </a:br>
            <a:r>
              <a:rPr lang="en-US" sz="1800">
                <a:solidFill>
                  <a:srgbClr val="00B0F0"/>
                </a:solidFill>
                <a:latin typeface="+mn-lt"/>
              </a:rPr>
              <a:t>      </a:t>
            </a:r>
            <a:r>
              <a:rPr lang="en-US" sz="1800">
                <a:latin typeface="+mn-lt"/>
              </a:rPr>
              <a:t>c. * Last month, Max worked hard to stay out of jail next month.	 </a:t>
            </a:r>
            <a:br>
              <a:rPr lang="en-US" sz="1800">
                <a:latin typeface="+mn-lt"/>
              </a:rPr>
            </a:br>
            <a:r>
              <a:rPr lang="en-US" sz="1800">
                <a:latin typeface="+mn-lt"/>
              </a:rPr>
              <a:t>      d.    Last month, Max worked hard so that Bob will stay out of jail next month.</a:t>
            </a:r>
            <a:br>
              <a:rPr lang="en-IL" sz="1800">
                <a:latin typeface="+mn-lt"/>
              </a:rPr>
            </a:br>
            <a:br>
              <a:rPr lang="en-US" sz="1800">
                <a:latin typeface="+mn-lt"/>
              </a:rPr>
            </a:br>
            <a:r>
              <a:rPr lang="en-GB" sz="1800" b="1">
                <a:solidFill>
                  <a:srgbClr val="FF0000"/>
                </a:solidFill>
                <a:latin typeface="+mn-lt"/>
              </a:rPr>
              <a:t>Goal clauses resist NOC and lexical subjects				      Note this important correlation! 	</a:t>
            </a:r>
            <a:br>
              <a:rPr lang="en-IL" sz="1800" b="1">
                <a:solidFill>
                  <a:srgbClr val="FF0000"/>
                </a:solidFill>
                <a:latin typeface="+mn-lt"/>
              </a:rPr>
            </a:br>
            <a:r>
              <a:rPr lang="en-US" sz="1800">
                <a:latin typeface="+mn-lt"/>
              </a:rPr>
              <a:t>68. </a:t>
            </a:r>
            <a:r>
              <a:rPr lang="en-US" sz="1800"/>
              <a:t> </a:t>
            </a:r>
            <a:r>
              <a:rPr lang="en-US" sz="1800">
                <a:latin typeface="+mn-lt"/>
              </a:rPr>
              <a:t>a.  Mary</a:t>
            </a:r>
            <a:r>
              <a:rPr lang="en-US" sz="1800" baseline="-25000">
                <a:latin typeface="+mn-lt"/>
              </a:rPr>
              <a:t>i</a:t>
            </a:r>
            <a:r>
              <a:rPr lang="en-US" sz="1800">
                <a:latin typeface="+mn-lt"/>
              </a:rPr>
              <a:t> was dying for a cigarette so John</a:t>
            </a:r>
            <a:r>
              <a:rPr lang="en-US" sz="1800" baseline="-25000">
                <a:latin typeface="+mn-lt"/>
              </a:rPr>
              <a:t>j</a:t>
            </a:r>
            <a:r>
              <a:rPr lang="en-US" sz="1800">
                <a:latin typeface="+mn-lt"/>
              </a:rPr>
              <a:t> went out [PRO</a:t>
            </a:r>
            <a:r>
              <a:rPr lang="en-US" sz="1800" baseline="-25000">
                <a:latin typeface="+mn-lt"/>
              </a:rPr>
              <a:t>*i/j</a:t>
            </a:r>
            <a:r>
              <a:rPr lang="en-US" sz="1800">
                <a:latin typeface="+mn-lt"/>
              </a:rPr>
              <a:t> to smoke].	</a:t>
            </a:r>
            <a:br>
              <a:rPr lang="en-IL" sz="1800">
                <a:latin typeface="+mn-lt"/>
              </a:rPr>
            </a:br>
            <a:r>
              <a:rPr lang="en-US" sz="1800">
                <a:latin typeface="+mn-lt"/>
              </a:rPr>
              <a:t>       </a:t>
            </a:r>
            <a:r>
              <a:rPr lang="en-GB" sz="1800">
                <a:latin typeface="+mn-lt"/>
              </a:rPr>
              <a:t>b.  John</a:t>
            </a:r>
            <a:r>
              <a:rPr lang="en-US" sz="1800">
                <a:latin typeface="+mn-lt"/>
              </a:rPr>
              <a:t> went out (in order) for Bob to smoke.			</a:t>
            </a:r>
            <a:r>
              <a:rPr lang="en-US" sz="1800">
                <a:solidFill>
                  <a:srgbClr val="00B0F0"/>
                </a:solidFill>
                <a:latin typeface="+mn-lt"/>
              </a:rPr>
              <a:t>*Goal, </a:t>
            </a:r>
            <a:r>
              <a:rPr lang="en-US" sz="1800">
                <a:solidFill>
                  <a:srgbClr val="00B0F0"/>
                </a:solidFill>
                <a:latin typeface="+mn-lt"/>
                <a:sym typeface="Wingdings 2" panose="05020102010507070707" pitchFamily="18" charset="2"/>
              </a:rPr>
              <a:t></a:t>
            </a:r>
            <a:r>
              <a:rPr lang="en-US" sz="1800">
                <a:solidFill>
                  <a:srgbClr val="00B0F0"/>
                </a:solidFill>
                <a:latin typeface="+mn-lt"/>
              </a:rPr>
              <a:t>RatC</a:t>
            </a:r>
            <a:r>
              <a:rPr lang="en-US" sz="1800">
                <a:latin typeface="+mn-lt"/>
              </a:rPr>
              <a:t>	</a:t>
            </a:r>
            <a:br>
              <a:rPr lang="en-US" sz="1800">
                <a:latin typeface="+mn-lt"/>
              </a:rPr>
            </a:br>
            <a:endParaRPr lang="en-IL" sz="1800" b="1" dirty="0">
              <a:solidFill>
                <a:srgbClr val="FF0000"/>
              </a:solidFill>
              <a:latin typeface="+mn-lt"/>
            </a:endParaRPr>
          </a:p>
        </p:txBody>
      </p:sp>
      <p:sp>
        <p:nvSpPr>
          <p:cNvPr id="7" name="Slide Number Placeholder 6">
            <a:extLst>
              <a:ext uri="{FF2B5EF4-FFF2-40B4-BE49-F238E27FC236}">
                <a16:creationId xmlns:a16="http://schemas.microsoft.com/office/drawing/2014/main" id="{395837A2-1293-9856-4155-A1E832648E2C}"/>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4" name="Straight Arrow Connector 3">
            <a:extLst>
              <a:ext uri="{FF2B5EF4-FFF2-40B4-BE49-F238E27FC236}">
                <a16:creationId xmlns:a16="http://schemas.microsoft.com/office/drawing/2014/main" id="{8EB5E108-6DE9-497A-FFE6-58EB7D3E8C34}"/>
              </a:ext>
            </a:extLst>
          </p:cNvPr>
          <p:cNvCxnSpPr/>
          <p:nvPr/>
        </p:nvCxnSpPr>
        <p:spPr>
          <a:xfrm>
            <a:off x="4352925" y="5857875"/>
            <a:ext cx="3248025" cy="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312038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CDFA2-6380-A195-8CA7-3B7061CDF8C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3413B41-384D-341B-C624-6D11C7617BFA}"/>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Strict OC adjuncts II</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8E3DC411-A418-5745-D986-78F00605907B}"/>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b="1">
                <a:solidFill>
                  <a:srgbClr val="00B0F0"/>
                </a:solidFill>
                <a:latin typeface="+mn-lt"/>
              </a:rPr>
              <a:t>Result clauses</a:t>
            </a:r>
            <a:r>
              <a:rPr lang="en-US" sz="1800">
                <a:latin typeface="+mn-lt"/>
              </a:rPr>
              <a:t>	</a:t>
            </a:r>
            <a:br>
              <a:rPr lang="en-US" sz="1800">
                <a:latin typeface="+mn-lt"/>
              </a:rPr>
            </a:br>
            <a:r>
              <a:rPr lang="en-US" sz="1800">
                <a:latin typeface="+mn-lt"/>
              </a:rPr>
              <a:t>A result clause adjunct expresses a non-intended sequel or a natural result of the main clause. Only unaccusative matrix verbs can take result clauses.</a:t>
            </a:r>
            <a:br>
              <a:rPr lang="en-IL" sz="1800">
                <a:latin typeface="+mn-lt"/>
              </a:rPr>
            </a:br>
            <a:r>
              <a:rPr lang="en-US" sz="1800">
                <a:latin typeface="+mn-lt"/>
              </a:rPr>
              <a:t> </a:t>
            </a:r>
            <a:br>
              <a:rPr lang="en-IL" sz="1800">
                <a:latin typeface="+mn-lt"/>
              </a:rPr>
            </a:br>
            <a:r>
              <a:rPr lang="en-US" sz="1800">
                <a:latin typeface="+mn-lt"/>
              </a:rPr>
              <a:t>69. a.   Mary grew up to be a famous actress.	</a:t>
            </a:r>
            <a:br>
              <a:rPr lang="en-US" sz="1800">
                <a:latin typeface="+mn-lt"/>
              </a:rPr>
            </a:br>
            <a:r>
              <a:rPr lang="en-US" sz="1800">
                <a:latin typeface="+mn-lt"/>
              </a:rPr>
              <a:t>      b.    The sofa folds out to make a bed.			</a:t>
            </a:r>
            <a:r>
              <a:rPr lang="en-US" sz="1800">
                <a:solidFill>
                  <a:srgbClr val="FF0000"/>
                </a:solidFill>
                <a:latin typeface="+mn-lt"/>
              </a:rPr>
              <a:t>([-human] </a:t>
            </a:r>
            <a:r>
              <a:rPr lang="en-US" sz="1800">
                <a:solidFill>
                  <a:srgbClr val="FF0000"/>
                </a:solidFill>
                <a:latin typeface="+mn-lt"/>
                <a:sym typeface="Wingdings" panose="05000000000000000000" pitchFamily="2" charset="2"/>
              </a:rPr>
              <a:t> OC)</a:t>
            </a:r>
            <a:br>
              <a:rPr lang="en-US" sz="1800">
                <a:solidFill>
                  <a:srgbClr val="FF0000"/>
                </a:solidFill>
                <a:latin typeface="+mn-lt"/>
              </a:rPr>
            </a:br>
            <a:r>
              <a:rPr lang="en-US" sz="1800">
                <a:latin typeface="+mn-lt"/>
              </a:rPr>
              <a:t>      c. * The leaves trembled in the wind to fall down.	</a:t>
            </a:r>
            <a:br>
              <a:rPr lang="en-IL" sz="1800">
                <a:latin typeface="+mn-lt"/>
              </a:rPr>
            </a:br>
            <a:br>
              <a:rPr lang="en-IL" sz="1800">
                <a:latin typeface="+mn-lt"/>
              </a:rPr>
            </a:br>
            <a:r>
              <a:rPr lang="en-GB" sz="1800" b="1">
                <a:solidFill>
                  <a:srgbClr val="FF0000"/>
                </a:solidFill>
                <a:latin typeface="+mn-lt"/>
              </a:rPr>
              <a:t>Result clauses resist NOC and lexical subjects </a:t>
            </a:r>
            <a:r>
              <a:rPr lang="en-GB" sz="1800">
                <a:latin typeface="+mn-lt"/>
              </a:rPr>
              <a:t> </a:t>
            </a:r>
            <a:br>
              <a:rPr lang="en-IL" sz="1800">
                <a:latin typeface="+mn-lt"/>
              </a:rPr>
            </a:br>
            <a:br>
              <a:rPr lang="en-US" sz="1800">
                <a:latin typeface="+mn-lt"/>
              </a:rPr>
            </a:br>
            <a:r>
              <a:rPr lang="en-GB" sz="1800">
                <a:latin typeface="+mn-lt"/>
              </a:rPr>
              <a:t>70. a.   John</a:t>
            </a:r>
            <a:r>
              <a:rPr lang="en-GB" sz="1800" baseline="-25000">
                <a:latin typeface="+mn-lt"/>
              </a:rPr>
              <a:t>i</a:t>
            </a:r>
            <a:r>
              <a:rPr lang="en-GB" sz="1800">
                <a:latin typeface="+mn-lt"/>
              </a:rPr>
              <a:t> is a gifted farmer. He</a:t>
            </a:r>
            <a:r>
              <a:rPr lang="en-GB" sz="1800" baseline="-25000">
                <a:latin typeface="+mn-lt"/>
              </a:rPr>
              <a:t>i</a:t>
            </a:r>
            <a:r>
              <a:rPr lang="en-GB" sz="1800">
                <a:latin typeface="+mn-lt"/>
              </a:rPr>
              <a:t> keeps breaking records. </a:t>
            </a:r>
            <a:br>
              <a:rPr lang="en-GB" sz="1800">
                <a:latin typeface="+mn-lt"/>
              </a:rPr>
            </a:br>
            <a:r>
              <a:rPr lang="en-GB" sz="1800">
                <a:latin typeface="+mn-lt"/>
              </a:rPr>
              <a:t>             This summer, his</a:t>
            </a:r>
            <a:r>
              <a:rPr lang="en-GB" sz="1800" baseline="-25000">
                <a:latin typeface="+mn-lt"/>
              </a:rPr>
              <a:t>i</a:t>
            </a:r>
            <a:r>
              <a:rPr lang="en-GB" sz="1800">
                <a:latin typeface="+mn-lt"/>
              </a:rPr>
              <a:t> pumkins</a:t>
            </a:r>
            <a:r>
              <a:rPr lang="en-GB" sz="1800" baseline="-25000">
                <a:latin typeface="+mn-lt"/>
              </a:rPr>
              <a:t>j</a:t>
            </a:r>
            <a:r>
              <a:rPr lang="en-GB" sz="1800">
                <a:latin typeface="+mn-lt"/>
              </a:rPr>
              <a:t> grew [PRO</a:t>
            </a:r>
            <a:r>
              <a:rPr lang="en-GB" sz="1800" baseline="-25000">
                <a:latin typeface="+mn-lt"/>
              </a:rPr>
              <a:t>*i/j</a:t>
            </a:r>
            <a:r>
              <a:rPr lang="en-GB" sz="1800">
                <a:latin typeface="+mn-lt"/>
              </a:rPr>
              <a:t> to become famous in the entire county].</a:t>
            </a:r>
            <a:r>
              <a:rPr lang="en-US" sz="1800">
                <a:latin typeface="+mn-lt"/>
              </a:rPr>
              <a:t>	</a:t>
            </a:r>
            <a:br>
              <a:rPr lang="en-US" sz="1800">
                <a:latin typeface="+mn-lt"/>
              </a:rPr>
            </a:br>
            <a:r>
              <a:rPr lang="en-US" sz="1800">
                <a:latin typeface="+mn-lt"/>
              </a:rPr>
              <a:t>      b. * The door</a:t>
            </a:r>
            <a:r>
              <a:rPr lang="en-US" sz="1800" baseline="-25000">
                <a:latin typeface="+mn-lt"/>
              </a:rPr>
              <a:t>i</a:t>
            </a:r>
            <a:r>
              <a:rPr lang="en-US" sz="1800">
                <a:latin typeface="+mn-lt"/>
              </a:rPr>
              <a:t> opened again [PRO to try to close it</a:t>
            </a:r>
            <a:r>
              <a:rPr lang="en-US" sz="1800" baseline="-25000">
                <a:latin typeface="+mn-lt"/>
              </a:rPr>
              <a:t>i</a:t>
            </a:r>
            <a:r>
              <a:rPr lang="en-US" sz="1800">
                <a:latin typeface="+mn-lt"/>
              </a:rPr>
              <a:t>].		</a:t>
            </a:r>
            <a:br>
              <a:rPr lang="en-US" sz="1800">
                <a:latin typeface="+mn-lt"/>
              </a:rPr>
            </a:br>
            <a:r>
              <a:rPr lang="en-US" sz="1800">
                <a:latin typeface="+mn-lt"/>
              </a:rPr>
              <a:t>              (cf. </a:t>
            </a:r>
            <a:r>
              <a:rPr lang="en-US" sz="1800" i="1">
                <a:latin typeface="+mn-lt"/>
              </a:rPr>
              <a:t>The door</a:t>
            </a:r>
            <a:r>
              <a:rPr lang="en-US" sz="1800" i="1" baseline="-25000">
                <a:latin typeface="+mn-lt"/>
              </a:rPr>
              <a:t>i</a:t>
            </a:r>
            <a:r>
              <a:rPr lang="en-US" sz="1800" i="1">
                <a:latin typeface="+mn-lt"/>
              </a:rPr>
              <a:t> opened again [after PRO trying to close it</a:t>
            </a:r>
            <a:r>
              <a:rPr lang="en-US" sz="1800" i="1" baseline="-25000"/>
              <a:t>i</a:t>
            </a:r>
            <a:r>
              <a:rPr lang="en-US" sz="1800" i="1">
                <a:latin typeface="+mn-lt"/>
              </a:rPr>
              <a:t>]</a:t>
            </a:r>
            <a:r>
              <a:rPr lang="en-US" sz="1800">
                <a:latin typeface="+mn-lt"/>
              </a:rPr>
              <a:t>.</a:t>
            </a:r>
            <a:r>
              <a:rPr lang="en-GB" sz="1800">
                <a:latin typeface="+mn-lt"/>
              </a:rPr>
              <a:t>     (Green 2019:16))</a:t>
            </a:r>
            <a:br>
              <a:rPr lang="en-IL" sz="1800">
                <a:latin typeface="+mn-lt"/>
              </a:rPr>
            </a:br>
            <a:r>
              <a:rPr lang="en-US" sz="1800">
                <a:latin typeface="+mn-lt"/>
              </a:rPr>
              <a:t>      c.  * Mary grew up [for the world to recognize her talent].	</a:t>
            </a:r>
            <a:br>
              <a:rPr lang="en-US" sz="1800">
                <a:latin typeface="+mn-lt"/>
              </a:rPr>
            </a:br>
            <a:r>
              <a:rPr lang="en-US" sz="1800">
                <a:latin typeface="+mn-lt"/>
              </a:rPr>
              <a:t>      d.  * The sofa folds out [for the bed to be unnecessary].</a:t>
            </a:r>
            <a:br>
              <a:rPr lang="en-IL" sz="1800">
                <a:latin typeface="+mn-lt"/>
              </a:rPr>
            </a:br>
            <a:endParaRPr lang="en-IL" sz="1800" b="1" dirty="0">
              <a:solidFill>
                <a:srgbClr val="FF0000"/>
              </a:solidFill>
              <a:latin typeface="+mn-lt"/>
            </a:endParaRPr>
          </a:p>
        </p:txBody>
      </p:sp>
      <p:sp>
        <p:nvSpPr>
          <p:cNvPr id="7" name="Slide Number Placeholder 6">
            <a:extLst>
              <a:ext uri="{FF2B5EF4-FFF2-40B4-BE49-F238E27FC236}">
                <a16:creationId xmlns:a16="http://schemas.microsoft.com/office/drawing/2014/main" id="{5753E4F4-0908-4D51-5C43-280AFB0D7AEC}"/>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53453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0FFB9-ACB1-D06B-7F5A-91DB997260F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FDC7616-9FAB-0279-77AE-03C39B0CE7F8}"/>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Strict OC adjuncts III</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E1A125D8-88BD-A2E6-635A-3790C191F67D}"/>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b="1">
                <a:solidFill>
                  <a:srgbClr val="00B0F0"/>
                </a:solidFill>
                <a:latin typeface="+mn-lt"/>
              </a:rPr>
              <a:t>Stimulus clauses</a:t>
            </a:r>
            <a:r>
              <a:rPr lang="en-US" sz="1800">
                <a:latin typeface="+mn-lt"/>
              </a:rPr>
              <a:t>	</a:t>
            </a:r>
            <a:br>
              <a:rPr lang="en-US" sz="1800">
                <a:latin typeface="+mn-lt"/>
              </a:rPr>
            </a:br>
            <a:r>
              <a:rPr lang="en-US" sz="1800">
                <a:latin typeface="+mn-lt"/>
              </a:rPr>
              <a:t>A stimulus clause expresses the stimulus of the event in the main clause. The embedded verb must express a perceptual event and the matrix verb an involuntary response.</a:t>
            </a:r>
            <a:br>
              <a:rPr lang="en-US" sz="1800">
                <a:latin typeface="+mn-lt"/>
              </a:rPr>
            </a:br>
            <a:br>
              <a:rPr lang="en-IL" sz="1800">
                <a:latin typeface="+mn-lt"/>
              </a:rPr>
            </a:br>
            <a:r>
              <a:rPr lang="en-US" sz="1800">
                <a:latin typeface="+mn-lt"/>
              </a:rPr>
              <a:t>71.  a.   Mary smiled to think what a fool she had been.	</a:t>
            </a:r>
            <a:br>
              <a:rPr lang="en-US" sz="1800">
                <a:latin typeface="+mn-lt"/>
              </a:rPr>
            </a:br>
            <a:r>
              <a:rPr lang="en-US" sz="1800">
                <a:latin typeface="+mn-lt"/>
              </a:rPr>
              <a:t>        b.   I wept to hear the stories of survivors about their lives in the camp.	</a:t>
            </a:r>
            <a:br>
              <a:rPr lang="en-US" sz="1800">
                <a:latin typeface="+mn-lt"/>
              </a:rPr>
            </a:br>
            <a:r>
              <a:rPr lang="en-US" sz="1800">
                <a:latin typeface="+mn-lt"/>
              </a:rPr>
              <a:t>        c.    * Suzan frowned to look at the awful mess.		 	</a:t>
            </a:r>
            <a:r>
              <a:rPr lang="en-US" sz="1800">
                <a:solidFill>
                  <a:srgbClr val="FF0000"/>
                </a:solidFill>
                <a:latin typeface="+mn-lt"/>
              </a:rPr>
              <a:t>(</a:t>
            </a:r>
            <a:r>
              <a:rPr lang="en-US" sz="1800" i="1">
                <a:solidFill>
                  <a:srgbClr val="FF0000"/>
                </a:solidFill>
                <a:latin typeface="+mn-lt"/>
              </a:rPr>
              <a:t>look</a:t>
            </a:r>
            <a:r>
              <a:rPr lang="en-US" sz="1800">
                <a:solidFill>
                  <a:srgbClr val="FF0000"/>
                </a:solidFill>
                <a:latin typeface="+mn-lt"/>
              </a:rPr>
              <a:t> is voluntary)</a:t>
            </a:r>
            <a:r>
              <a:rPr lang="en-US" sz="1800">
                <a:latin typeface="+mn-lt"/>
              </a:rPr>
              <a:t> </a:t>
            </a:r>
            <a:br>
              <a:rPr lang="en-IL" sz="1800">
                <a:latin typeface="+mn-lt"/>
              </a:rPr>
            </a:br>
            <a:br>
              <a:rPr lang="en-US" sz="1800">
                <a:latin typeface="+mn-lt"/>
              </a:rPr>
            </a:br>
            <a:r>
              <a:rPr lang="en-GB" sz="1800" b="1">
                <a:solidFill>
                  <a:srgbClr val="00B0F0"/>
                </a:solidFill>
                <a:latin typeface="+mn-lt"/>
              </a:rPr>
              <a:t>Stimulus clauses resist NOC and lexical subjects</a:t>
            </a:r>
            <a:br>
              <a:rPr lang="en-IL" sz="1800" b="1">
                <a:solidFill>
                  <a:srgbClr val="00B0F0"/>
                </a:solidFill>
                <a:latin typeface="+mn-lt"/>
              </a:rPr>
            </a:br>
            <a:br>
              <a:rPr lang="en-US" sz="1800">
                <a:latin typeface="+mn-lt"/>
              </a:rPr>
            </a:br>
            <a:r>
              <a:rPr lang="en-GB" sz="1800">
                <a:latin typeface="+mn-lt"/>
              </a:rPr>
              <a:t>72. </a:t>
            </a:r>
            <a:r>
              <a:rPr lang="en-US" sz="1800">
                <a:latin typeface="+mn-lt"/>
              </a:rPr>
              <a:t> a.  Mary</a:t>
            </a:r>
            <a:r>
              <a:rPr lang="en-US" sz="1800" baseline="-25000">
                <a:latin typeface="+mn-lt"/>
              </a:rPr>
              <a:t>i</a:t>
            </a:r>
            <a:r>
              <a:rPr lang="en-US" sz="1800">
                <a:latin typeface="+mn-lt"/>
              </a:rPr>
              <a:t> giggled. Bill</a:t>
            </a:r>
            <a:r>
              <a:rPr lang="en-US" sz="1800" baseline="-25000">
                <a:latin typeface="+mn-lt"/>
              </a:rPr>
              <a:t>j</a:t>
            </a:r>
            <a:r>
              <a:rPr lang="en-US" sz="1800">
                <a:latin typeface="+mn-lt"/>
              </a:rPr>
              <a:t> blushed </a:t>
            </a:r>
            <a:r>
              <a:rPr lang="en-GB" sz="1800">
                <a:latin typeface="+mn-lt"/>
              </a:rPr>
              <a:t>[PRO</a:t>
            </a:r>
            <a:r>
              <a:rPr lang="en-GB" sz="1800" baseline="-25000">
                <a:latin typeface="+mn-lt"/>
              </a:rPr>
              <a:t>j/*i</a:t>
            </a:r>
            <a:r>
              <a:rPr lang="en-GB" sz="1800">
                <a:latin typeface="+mn-lt"/>
              </a:rPr>
              <a:t> to see her</a:t>
            </a:r>
            <a:r>
              <a:rPr lang="en-GB" sz="1800" baseline="-25000">
                <a:latin typeface="+mn-lt"/>
              </a:rPr>
              <a:t>i</a:t>
            </a:r>
            <a:r>
              <a:rPr lang="en-GB" sz="1800">
                <a:latin typeface="+mn-lt"/>
              </a:rPr>
              <a:t>/*him</a:t>
            </a:r>
            <a:r>
              <a:rPr lang="en-GB" sz="1800" baseline="-25000">
                <a:latin typeface="+mn-lt"/>
              </a:rPr>
              <a:t>j</a:t>
            </a:r>
            <a:r>
              <a:rPr lang="en-GB" sz="1800">
                <a:latin typeface="+mn-lt"/>
              </a:rPr>
              <a:t> in underwear].</a:t>
            </a:r>
            <a:r>
              <a:rPr lang="en-US" sz="1800">
                <a:latin typeface="+mn-lt"/>
              </a:rPr>
              <a:t>	</a:t>
            </a:r>
            <a:br>
              <a:rPr lang="en-US" sz="1800">
                <a:latin typeface="+mn-lt"/>
              </a:rPr>
            </a:br>
            <a:r>
              <a:rPr lang="en-US" sz="1800">
                <a:latin typeface="+mn-lt"/>
              </a:rPr>
              <a:t>       b.   Mary</a:t>
            </a:r>
            <a:r>
              <a:rPr lang="en-US" sz="1800" baseline="-25000">
                <a:latin typeface="+mn-lt"/>
              </a:rPr>
              <a:t>i</a:t>
            </a:r>
            <a:r>
              <a:rPr lang="en-US" sz="1800">
                <a:latin typeface="+mn-lt"/>
              </a:rPr>
              <a:t> giggled. Bill</a:t>
            </a:r>
            <a:r>
              <a:rPr lang="en-US" sz="1800" baseline="-25000">
                <a:latin typeface="+mn-lt"/>
              </a:rPr>
              <a:t>j</a:t>
            </a:r>
            <a:r>
              <a:rPr lang="en-US" sz="1800">
                <a:latin typeface="+mn-lt"/>
              </a:rPr>
              <a:t> blushed </a:t>
            </a:r>
            <a:r>
              <a:rPr lang="en-GB" sz="1800">
                <a:latin typeface="+mn-lt"/>
              </a:rPr>
              <a:t>as she</a:t>
            </a:r>
            <a:r>
              <a:rPr lang="en-GB" sz="1800" baseline="-25000">
                <a:latin typeface="+mn-lt"/>
              </a:rPr>
              <a:t>i</a:t>
            </a:r>
            <a:r>
              <a:rPr lang="en-GB" sz="1800">
                <a:latin typeface="+mn-lt"/>
              </a:rPr>
              <a:t> saw him</a:t>
            </a:r>
            <a:r>
              <a:rPr lang="en-GB" sz="1800" baseline="-25000">
                <a:latin typeface="+mn-lt"/>
              </a:rPr>
              <a:t>j</a:t>
            </a:r>
            <a:r>
              <a:rPr lang="en-GB" sz="1800">
                <a:latin typeface="+mn-lt"/>
              </a:rPr>
              <a:t> in underwear. 	</a:t>
            </a:r>
            <a:br>
              <a:rPr lang="en-GB" sz="1800">
                <a:latin typeface="+mn-lt"/>
              </a:rPr>
            </a:br>
            <a:r>
              <a:rPr lang="en-US" sz="1800">
                <a:latin typeface="+mn-lt"/>
              </a:rPr>
              <a:t>       c.   Bill smiled </a:t>
            </a:r>
            <a:r>
              <a:rPr lang="en-GB" sz="1800">
                <a:latin typeface="+mn-lt"/>
              </a:rPr>
              <a:t>[(*for Mary) to see the baby calm down].</a:t>
            </a:r>
            <a:br>
              <a:rPr lang="en-IL" sz="1800">
                <a:latin typeface="+mn-lt"/>
              </a:rPr>
            </a:br>
            <a:endParaRPr lang="en-IL" sz="1800" b="1" dirty="0">
              <a:solidFill>
                <a:srgbClr val="FF0000"/>
              </a:solidFill>
              <a:latin typeface="+mn-lt"/>
            </a:endParaRPr>
          </a:p>
        </p:txBody>
      </p:sp>
      <p:sp>
        <p:nvSpPr>
          <p:cNvPr id="7" name="Slide Number Placeholder 6">
            <a:extLst>
              <a:ext uri="{FF2B5EF4-FFF2-40B4-BE49-F238E27FC236}">
                <a16:creationId xmlns:a16="http://schemas.microsoft.com/office/drawing/2014/main" id="{0357B61D-E421-2D3A-CF76-CEF93D143827}"/>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8055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F91F9-8ADE-4C74-4977-369D72C287D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4823C1C-8A0B-6969-A1DC-F7A77E85F468}"/>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Strict OC adjuncts IV</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8E37C927-E709-E292-5663-145F8C488AB6}"/>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b="1">
                <a:solidFill>
                  <a:srgbClr val="00B0F0"/>
                </a:solidFill>
                <a:latin typeface="+mn-lt"/>
              </a:rPr>
              <a:t>Subject Purpose clause</a:t>
            </a:r>
            <a:r>
              <a:rPr lang="en-US" sz="1800">
                <a:latin typeface="+mn-lt"/>
              </a:rPr>
              <a:t>	</a:t>
            </a:r>
            <a:br>
              <a:rPr lang="en-US" sz="1800">
                <a:latin typeface="+mn-lt"/>
              </a:rPr>
            </a:br>
            <a:r>
              <a:rPr lang="en-GB" sz="1800">
                <a:latin typeface="+mn-lt"/>
              </a:rPr>
              <a:t>An SPC expresses the purpose/utility/function of the matrix theme. The matrix verb must express creation/transfer/presentation.</a:t>
            </a:r>
            <a:br>
              <a:rPr lang="en-GB" sz="1800">
                <a:latin typeface="+mn-lt"/>
              </a:rPr>
            </a:br>
            <a:br>
              <a:rPr lang="en-IL" sz="1800">
                <a:latin typeface="+mn-lt"/>
              </a:rPr>
            </a:br>
            <a:r>
              <a:rPr lang="en-US" sz="1800">
                <a:latin typeface="+mn-lt"/>
              </a:rPr>
              <a:t>73.</a:t>
            </a:r>
            <a:r>
              <a:rPr lang="en-GB" sz="1800">
                <a:latin typeface="+mn-lt"/>
              </a:rPr>
              <a:t>  a.   She bought/*sold a dog</a:t>
            </a:r>
            <a:r>
              <a:rPr lang="en-GB" sz="1800" baseline="-25000">
                <a:latin typeface="+mn-lt"/>
              </a:rPr>
              <a:t>i</a:t>
            </a:r>
            <a:r>
              <a:rPr lang="en-GB" sz="1800">
                <a:latin typeface="+mn-lt"/>
              </a:rPr>
              <a:t> [PRO</a:t>
            </a:r>
            <a:r>
              <a:rPr lang="en-GB" sz="1800" baseline="-25000">
                <a:latin typeface="+mn-lt"/>
              </a:rPr>
              <a:t>i</a:t>
            </a:r>
            <a:r>
              <a:rPr lang="en-GB" sz="1800">
                <a:latin typeface="+mn-lt"/>
              </a:rPr>
              <a:t> to play with the children].	</a:t>
            </a:r>
            <a:br>
              <a:rPr lang="en-GB" sz="1800">
                <a:latin typeface="+mn-lt"/>
              </a:rPr>
            </a:br>
            <a:r>
              <a:rPr lang="en-GB" sz="1800">
                <a:latin typeface="+mn-lt"/>
              </a:rPr>
              <a:t>        b.   I ordered this floating shelf (*in order) to hold all my art books.		</a:t>
            </a:r>
            <a:r>
              <a:rPr lang="en-GB" sz="1800">
                <a:solidFill>
                  <a:srgbClr val="FF0000"/>
                </a:solidFill>
                <a:latin typeface="+mn-lt"/>
              </a:rPr>
              <a:t>([-human] </a:t>
            </a:r>
            <a:r>
              <a:rPr lang="en-GB" sz="1800">
                <a:solidFill>
                  <a:srgbClr val="FF0000"/>
                </a:solidFill>
                <a:latin typeface="+mn-lt"/>
                <a:sym typeface="Wingdings" panose="05000000000000000000" pitchFamily="2" charset="2"/>
              </a:rPr>
              <a:t> OC)</a:t>
            </a:r>
            <a:br>
              <a:rPr lang="en-GB" sz="1800">
                <a:latin typeface="+mn-lt"/>
              </a:rPr>
            </a:br>
            <a:r>
              <a:rPr lang="en-GB" sz="1800">
                <a:latin typeface="+mn-lt"/>
              </a:rPr>
              <a:t>        c.    I keep this UV lamp to protect me from those dreadful mosquitos.</a:t>
            </a:r>
            <a:br>
              <a:rPr lang="en-IL" sz="1800">
                <a:latin typeface="+mn-lt"/>
              </a:rPr>
            </a:br>
            <a:r>
              <a:rPr lang="en-GB" sz="1800">
                <a:latin typeface="+mn-lt"/>
              </a:rPr>
              <a:t> </a:t>
            </a:r>
            <a:br>
              <a:rPr lang="en-IL" sz="1800">
                <a:latin typeface="+mn-lt"/>
              </a:rPr>
            </a:br>
            <a:r>
              <a:rPr lang="en-GB" sz="1800" b="1">
                <a:solidFill>
                  <a:srgbClr val="00B0F0"/>
                </a:solidFill>
                <a:latin typeface="+mn-lt"/>
              </a:rPr>
              <a:t>SPC resist NOC and lexical subjects</a:t>
            </a:r>
            <a:br>
              <a:rPr lang="en-IL" sz="1800" b="1">
                <a:solidFill>
                  <a:srgbClr val="00B0F0"/>
                </a:solidFill>
                <a:latin typeface="+mn-lt"/>
              </a:rPr>
            </a:br>
            <a:br>
              <a:rPr lang="en-US" sz="1800">
                <a:latin typeface="+mn-lt"/>
              </a:rPr>
            </a:br>
            <a:r>
              <a:rPr lang="en-US" sz="1800">
                <a:latin typeface="+mn-lt"/>
              </a:rPr>
              <a:t>74.</a:t>
            </a:r>
            <a:r>
              <a:rPr lang="en-GB" sz="1800">
                <a:latin typeface="+mn-lt"/>
              </a:rPr>
              <a:t> a.   Max</a:t>
            </a:r>
            <a:r>
              <a:rPr lang="en-GB" sz="1800" baseline="-25000">
                <a:latin typeface="+mn-lt"/>
              </a:rPr>
              <a:t>i</a:t>
            </a:r>
            <a:r>
              <a:rPr lang="en-GB" sz="1800">
                <a:latin typeface="+mn-lt"/>
              </a:rPr>
              <a:t> wondered where I bought that nice shelf</a:t>
            </a:r>
            <a:r>
              <a:rPr lang="en-GB" sz="1800" baseline="-25000">
                <a:latin typeface="+mn-lt"/>
              </a:rPr>
              <a:t>j</a:t>
            </a:r>
            <a:r>
              <a:rPr lang="en-GB" sz="1800">
                <a:latin typeface="+mn-lt"/>
              </a:rPr>
              <a:t> [PRO</a:t>
            </a:r>
            <a:r>
              <a:rPr lang="en-GB" sz="1800" baseline="-25000">
                <a:latin typeface="+mn-lt"/>
              </a:rPr>
              <a:t>*i/j</a:t>
            </a:r>
            <a:r>
              <a:rPr lang="en-GB" sz="1800">
                <a:latin typeface="+mn-lt"/>
              </a:rPr>
              <a:t> to hold/*catalogue my art books].	</a:t>
            </a:r>
            <a:br>
              <a:rPr lang="en-IL" sz="1800">
                <a:latin typeface="+mn-lt"/>
              </a:rPr>
            </a:br>
            <a:r>
              <a:rPr lang="en-GB" sz="1800">
                <a:latin typeface="+mn-lt"/>
              </a:rPr>
              <a:t>       b.   We're now hiring (people).	</a:t>
            </a:r>
            <a:br>
              <a:rPr lang="en-GB" sz="1800">
                <a:latin typeface="+mn-lt"/>
              </a:rPr>
            </a:br>
            <a:r>
              <a:rPr lang="en-GB" sz="1800">
                <a:latin typeface="+mn-lt"/>
              </a:rPr>
              <a:t>       c.    We're now hiring *(people) to manage the marketing for us.		</a:t>
            </a:r>
            <a:r>
              <a:rPr lang="en-GB" sz="1800">
                <a:solidFill>
                  <a:srgbClr val="FF0000"/>
                </a:solidFill>
                <a:latin typeface="+mn-lt"/>
              </a:rPr>
              <a:t>(implicit controller rejected </a:t>
            </a:r>
            <a:r>
              <a:rPr lang="en-GB" sz="1800">
                <a:solidFill>
                  <a:srgbClr val="FF0000"/>
                </a:solidFill>
                <a:latin typeface="+mn-lt"/>
                <a:sym typeface="Wingdings" panose="05000000000000000000" pitchFamily="2" charset="2"/>
              </a:rPr>
              <a:t> OC</a:t>
            </a:r>
            <a:r>
              <a:rPr lang="en-GB" sz="1800">
                <a:solidFill>
                  <a:srgbClr val="FF0000"/>
                </a:solidFill>
                <a:latin typeface="+mn-lt"/>
              </a:rPr>
              <a:t>)</a:t>
            </a:r>
            <a:br>
              <a:rPr lang="en-IL" sz="1800">
                <a:latin typeface="+mn-lt"/>
              </a:rPr>
            </a:br>
            <a:br>
              <a:rPr lang="en-US" sz="1800">
                <a:latin typeface="+mn-lt"/>
              </a:rPr>
            </a:br>
            <a:r>
              <a:rPr lang="en-GB" sz="1800">
                <a:latin typeface="+mn-lt"/>
              </a:rPr>
              <a:t>By definition, SPC's lack a lexical subject; adding one turns them into Rationale Clause (RatC).</a:t>
            </a:r>
            <a:br>
              <a:rPr lang="en-IL" sz="1800">
                <a:latin typeface="+mn-lt"/>
              </a:rPr>
            </a:br>
            <a:br>
              <a:rPr lang="en-US" sz="1800">
                <a:latin typeface="+mn-lt"/>
              </a:rPr>
            </a:br>
            <a:r>
              <a:rPr lang="en-US" sz="1800">
                <a:latin typeface="+mn-lt"/>
              </a:rPr>
              <a:t>75.</a:t>
            </a:r>
            <a:r>
              <a:rPr lang="en-GB" sz="1800">
                <a:latin typeface="+mn-lt"/>
              </a:rPr>
              <a:t>  She bought/sold the dog [(in order) for the cat to play with the children].   </a:t>
            </a:r>
            <a:r>
              <a:rPr lang="en-GB" sz="1800">
                <a:solidFill>
                  <a:srgbClr val="FF0000"/>
                </a:solidFill>
                <a:latin typeface="+mn-lt"/>
              </a:rPr>
              <a:t>(RatC is insensitive to matrix verb)</a:t>
            </a:r>
            <a:br>
              <a:rPr lang="en-IL" sz="1800">
                <a:latin typeface="+mn-lt"/>
              </a:rPr>
            </a:br>
            <a:r>
              <a:rPr lang="en-US" sz="1800">
                <a:latin typeface="+mn-lt"/>
              </a:rPr>
              <a:t>	</a:t>
            </a:r>
            <a:r>
              <a:rPr lang="en-GB" sz="1800">
                <a:latin typeface="+mn-lt"/>
              </a:rPr>
              <a:t> </a:t>
            </a:r>
            <a:br>
              <a:rPr lang="en-IL" sz="1800">
                <a:latin typeface="+mn-lt"/>
              </a:rPr>
            </a:br>
            <a:endParaRPr lang="en-IL" sz="1800" b="1" dirty="0">
              <a:solidFill>
                <a:srgbClr val="FF0000"/>
              </a:solidFill>
              <a:latin typeface="+mn-lt"/>
            </a:endParaRPr>
          </a:p>
        </p:txBody>
      </p:sp>
      <p:sp>
        <p:nvSpPr>
          <p:cNvPr id="7" name="Slide Number Placeholder 6">
            <a:extLst>
              <a:ext uri="{FF2B5EF4-FFF2-40B4-BE49-F238E27FC236}">
                <a16:creationId xmlns:a16="http://schemas.microsoft.com/office/drawing/2014/main" id="{D71B4251-173A-5E38-A668-8C5C6650C2FA}"/>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97260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7EED2-4FED-0E44-4059-2EAB5E717EA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07DBE8D-484A-1941-22F6-19A8BD00D5B9}"/>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Strict OC adjuncts: Summary</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B64688A9-7C53-CD75-C1C6-621E571CEA2E}"/>
              </a:ext>
            </a:extLst>
          </p:cNvPr>
          <p:cNvSpPr>
            <a:spLocks noGrp="1"/>
          </p:cNvSpPr>
          <p:nvPr>
            <p:ph type="title"/>
          </p:nvPr>
        </p:nvSpPr>
        <p:spPr>
          <a:xfrm>
            <a:off x="0" y="1110738"/>
            <a:ext cx="12191999" cy="5756787"/>
          </a:xfrm>
        </p:spPr>
        <p:txBody>
          <a:bodyPr anchor="t" anchorCtr="0">
            <a:noAutofit/>
          </a:bodyPr>
          <a:lstStyle/>
          <a:p>
            <a:pPr>
              <a:lnSpc>
                <a:spcPts val="2400"/>
              </a:lnSpc>
            </a:pPr>
            <a:br>
              <a:rPr lang="en-US" sz="2000" b="1">
                <a:solidFill>
                  <a:srgbClr val="FF0000"/>
                </a:solidFill>
                <a:latin typeface="+mn-lt"/>
              </a:rPr>
            </a:br>
            <a:r>
              <a:rPr lang="en-US" sz="2000" b="1">
                <a:latin typeface="+mn-lt"/>
                <a:sym typeface="Wingdings" panose="05000000000000000000" pitchFamily="2" charset="2"/>
              </a:rPr>
              <a:t> </a:t>
            </a:r>
            <a:r>
              <a:rPr lang="en-US" sz="2000">
                <a:latin typeface="+mn-lt"/>
              </a:rPr>
              <a:t>Display hallmarks of OC</a:t>
            </a:r>
            <a:br>
              <a:rPr lang="en-US" sz="2000">
                <a:latin typeface="+mn-lt"/>
              </a:rPr>
            </a:br>
            <a:br>
              <a:rPr lang="en-US" sz="2000">
                <a:latin typeface="+mn-lt"/>
              </a:rPr>
            </a:br>
            <a:r>
              <a:rPr lang="en-US" sz="2000" b="1">
                <a:sym typeface="Wingdings" panose="05000000000000000000" pitchFamily="2" charset="2"/>
              </a:rPr>
              <a:t> </a:t>
            </a:r>
            <a:r>
              <a:rPr lang="en-US" sz="2000">
                <a:latin typeface="+mn-lt"/>
              </a:rPr>
              <a:t>Do not have a NOC variant</a:t>
            </a:r>
            <a:br>
              <a:rPr lang="en-US" sz="2000">
                <a:latin typeface="+mn-lt"/>
              </a:rPr>
            </a:br>
            <a:br>
              <a:rPr lang="en-US" sz="2000">
                <a:latin typeface="+mn-lt"/>
              </a:rPr>
            </a:br>
            <a:r>
              <a:rPr lang="en-US" sz="2000" b="1">
                <a:sym typeface="Wingdings" panose="05000000000000000000" pitchFamily="2" charset="2"/>
              </a:rPr>
              <a:t> </a:t>
            </a:r>
            <a:r>
              <a:rPr lang="en-US" sz="2000">
                <a:latin typeface="+mn-lt"/>
              </a:rPr>
              <a:t>Do not accept a lexical subject</a:t>
            </a:r>
            <a:br>
              <a:rPr lang="en-US" sz="2000">
                <a:latin typeface="+mn-lt"/>
              </a:rPr>
            </a:br>
            <a:br>
              <a:rPr lang="en-US" sz="2000">
                <a:latin typeface="+mn-lt"/>
              </a:rPr>
            </a:br>
            <a:r>
              <a:rPr lang="en-US" sz="2000" b="1">
                <a:sym typeface="Wingdings" panose="05000000000000000000" pitchFamily="2" charset="2"/>
              </a:rPr>
              <a:t> </a:t>
            </a:r>
            <a:r>
              <a:rPr lang="en-US" sz="2000">
                <a:latin typeface="+mn-lt"/>
              </a:rPr>
              <a:t>Display s-selection for verb classes	</a:t>
            </a:r>
            <a:br>
              <a:rPr lang="en-US" sz="2000">
                <a:latin typeface="+mn-lt"/>
              </a:rPr>
            </a:br>
            <a:br>
              <a:rPr lang="en-US" sz="200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48310104-9C44-D391-57DA-458064F5C819}"/>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D4841F3-4D5E-DB79-12D5-0670D2D7004C}"/>
              </a:ext>
            </a:extLst>
          </p:cNvPr>
          <p:cNvSpPr txBox="1"/>
          <p:nvPr/>
        </p:nvSpPr>
        <p:spPr>
          <a:xfrm>
            <a:off x="5169028" y="3070086"/>
            <a:ext cx="3035432" cy="833305"/>
          </a:xfrm>
          <a:prstGeom prst="rect">
            <a:avLst/>
          </a:prstGeom>
          <a:noFill/>
          <a:ln>
            <a:solidFill>
              <a:srgbClr val="FF0000"/>
            </a:solidFill>
          </a:ln>
        </p:spPr>
        <p:txBody>
          <a:bodyPr wrap="square" rtlCol="0">
            <a:spAutoFit/>
          </a:bodyPr>
          <a:lstStyle/>
          <a:p>
            <a:pPr>
              <a:lnSpc>
                <a:spcPts val="3000"/>
              </a:lnSpc>
            </a:pPr>
            <a:r>
              <a:rPr lang="en-US" sz="2000">
                <a:solidFill>
                  <a:srgbClr val="FF0000"/>
                </a:solidFill>
              </a:rPr>
              <a:t>Strict OC adjuncts are low root-modifiers inside VP</a:t>
            </a:r>
            <a:endParaRPr lang="en-IL" sz="2000">
              <a:solidFill>
                <a:srgbClr val="FF0000"/>
              </a:solidFill>
            </a:endParaRPr>
          </a:p>
        </p:txBody>
      </p:sp>
      <p:sp>
        <p:nvSpPr>
          <p:cNvPr id="6" name="Arrow: Right 5">
            <a:extLst>
              <a:ext uri="{FF2B5EF4-FFF2-40B4-BE49-F238E27FC236}">
                <a16:creationId xmlns:a16="http://schemas.microsoft.com/office/drawing/2014/main" id="{25BF5E13-7A32-4CB0-9E9F-DBDA9DC409B0}"/>
              </a:ext>
            </a:extLst>
          </p:cNvPr>
          <p:cNvSpPr/>
          <p:nvPr/>
        </p:nvSpPr>
        <p:spPr>
          <a:xfrm>
            <a:off x="4176075" y="3418394"/>
            <a:ext cx="593888" cy="1154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TextBox 8">
            <a:extLst>
              <a:ext uri="{FF2B5EF4-FFF2-40B4-BE49-F238E27FC236}">
                <a16:creationId xmlns:a16="http://schemas.microsoft.com/office/drawing/2014/main" id="{406B4D8A-5CA6-EF24-E85E-7CF3AEB4AE82}"/>
              </a:ext>
            </a:extLst>
          </p:cNvPr>
          <p:cNvSpPr txBox="1"/>
          <p:nvPr/>
        </p:nvSpPr>
        <p:spPr>
          <a:xfrm>
            <a:off x="5169028" y="4842870"/>
            <a:ext cx="3035432" cy="833305"/>
          </a:xfrm>
          <a:prstGeom prst="rect">
            <a:avLst/>
          </a:prstGeom>
          <a:noFill/>
          <a:ln>
            <a:solidFill>
              <a:srgbClr val="FF0000"/>
            </a:solidFill>
          </a:ln>
        </p:spPr>
        <p:txBody>
          <a:bodyPr wrap="square" rtlCol="0">
            <a:spAutoFit/>
          </a:bodyPr>
          <a:lstStyle/>
          <a:p>
            <a:pPr>
              <a:lnSpc>
                <a:spcPts val="3000"/>
              </a:lnSpc>
            </a:pPr>
            <a:r>
              <a:rPr lang="en-US" sz="2000">
                <a:solidFill>
                  <a:srgbClr val="FF0000"/>
                </a:solidFill>
              </a:rPr>
              <a:t>Strict OC adjuncts are low root-modifiers inside VP</a:t>
            </a:r>
            <a:endParaRPr lang="en-IL" sz="2000">
              <a:solidFill>
                <a:srgbClr val="FF0000"/>
              </a:solidFill>
            </a:endParaRPr>
          </a:p>
        </p:txBody>
      </p:sp>
      <p:sp>
        <p:nvSpPr>
          <p:cNvPr id="10" name="Arrow: Down 9">
            <a:extLst>
              <a:ext uri="{FF2B5EF4-FFF2-40B4-BE49-F238E27FC236}">
                <a16:creationId xmlns:a16="http://schemas.microsoft.com/office/drawing/2014/main" id="{D99305BD-8F75-4A3A-7722-CBD6A33E71A3}"/>
              </a:ext>
            </a:extLst>
          </p:cNvPr>
          <p:cNvSpPr/>
          <p:nvPr/>
        </p:nvSpPr>
        <p:spPr>
          <a:xfrm>
            <a:off x="6589336" y="4062953"/>
            <a:ext cx="97408" cy="59388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0907923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327F0-E72A-EEF1-4AC2-E76C2E5B166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D24E77A-A8B5-4772-7819-C7D9FBB5E27C}"/>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Alternating OC/NOC adjuncts I</a:t>
            </a:r>
            <a:endParaRPr kumimoji="0" lang="en-IL" sz="4000" b="1" i="1"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48F19BF8-2FDC-0DA4-EA25-705C61820F14}"/>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b="1">
                <a:solidFill>
                  <a:srgbClr val="00B0F0"/>
                </a:solidFill>
                <a:latin typeface="+mn-lt"/>
              </a:rPr>
              <a:t>Rationale clauses</a:t>
            </a:r>
            <a:br>
              <a:rPr lang="en-IL" sz="1800" b="1">
                <a:solidFill>
                  <a:srgbClr val="00B0F0"/>
                </a:solidFill>
                <a:latin typeface="+mn-lt"/>
              </a:rPr>
            </a:br>
            <a:r>
              <a:rPr lang="en-US" sz="1800">
                <a:latin typeface="+mn-lt"/>
              </a:rPr>
              <a:t>Rationale: human intention, natural design, teleology.</a:t>
            </a:r>
            <a:br>
              <a:rPr lang="en-US" sz="1800">
                <a:latin typeface="+mn-lt"/>
              </a:rPr>
            </a:br>
            <a:br>
              <a:rPr lang="en-US" sz="1800">
                <a:latin typeface="+mn-lt"/>
              </a:rPr>
            </a:br>
            <a:r>
              <a:rPr lang="en-US" sz="1800">
                <a:latin typeface="+mn-lt"/>
              </a:rPr>
              <a:t>OC is possible, evidenced by inanimate controllers:</a:t>
            </a:r>
            <a:br>
              <a:rPr lang="en-IL" sz="1800">
                <a:latin typeface="+mn-lt"/>
              </a:rPr>
            </a:br>
            <a:br>
              <a:rPr lang="en-US" sz="1800">
                <a:latin typeface="+mn-lt"/>
              </a:rPr>
            </a:br>
            <a:r>
              <a:rPr lang="en-US" sz="1800">
                <a:latin typeface="+mn-lt"/>
              </a:rPr>
              <a:t>76. a.   Flowers</a:t>
            </a:r>
            <a:r>
              <a:rPr lang="en-US" sz="1800" baseline="-25000">
                <a:latin typeface="+mn-lt"/>
              </a:rPr>
              <a:t>i</a:t>
            </a:r>
            <a:r>
              <a:rPr lang="en-US" sz="1800">
                <a:latin typeface="+mn-lt"/>
              </a:rPr>
              <a:t> produce pollen [in order </a:t>
            </a:r>
            <a:r>
              <a:rPr lang="en-GB" sz="1800">
                <a:latin typeface="+mn-lt"/>
              </a:rPr>
              <a:t>PRO</a:t>
            </a:r>
            <a:r>
              <a:rPr lang="en-GB" sz="1800" baseline="-25000">
                <a:latin typeface="+mn-lt"/>
              </a:rPr>
              <a:t>i</a:t>
            </a:r>
            <a:r>
              <a:rPr lang="en-GB" sz="1800">
                <a:latin typeface="+mn-lt"/>
              </a:rPr>
              <a:t> </a:t>
            </a:r>
            <a:r>
              <a:rPr lang="en-US" sz="1800">
                <a:latin typeface="+mn-lt"/>
              </a:rPr>
              <a:t>to reproduce].	</a:t>
            </a:r>
            <a:br>
              <a:rPr lang="en-US" sz="1800">
                <a:latin typeface="+mn-lt"/>
              </a:rPr>
            </a:br>
            <a:r>
              <a:rPr lang="en-US" sz="1800">
                <a:latin typeface="+mn-lt"/>
              </a:rPr>
              <a:t>      </a:t>
            </a:r>
            <a:r>
              <a:rPr lang="en-GB" sz="1800">
                <a:latin typeface="+mn-lt"/>
              </a:rPr>
              <a:t>b.    This book</a:t>
            </a:r>
            <a:r>
              <a:rPr lang="en-GB" sz="1800" baseline="-25000">
                <a:latin typeface="+mn-lt"/>
              </a:rPr>
              <a:t>i</a:t>
            </a:r>
            <a:r>
              <a:rPr lang="en-GB" sz="1800">
                <a:latin typeface="+mn-lt"/>
              </a:rPr>
              <a:t> was written [in order PRO</a:t>
            </a:r>
            <a:r>
              <a:rPr lang="en-GB" sz="1800" baseline="-25000">
                <a:latin typeface="+mn-lt"/>
              </a:rPr>
              <a:t>i</a:t>
            </a:r>
            <a:r>
              <a:rPr lang="en-GB" sz="1800">
                <a:latin typeface="+mn-lt"/>
              </a:rPr>
              <a:t> to be read].          </a:t>
            </a:r>
            <a:br>
              <a:rPr lang="en-US" sz="1800">
                <a:latin typeface="+mn-lt"/>
              </a:rPr>
            </a:br>
            <a:r>
              <a:rPr lang="en-US" sz="1800">
                <a:latin typeface="+mn-lt"/>
              </a:rPr>
              <a:t>      c.     The house</a:t>
            </a:r>
            <a:r>
              <a:rPr lang="en-US" sz="1800" baseline="-25000">
                <a:latin typeface="+mn-lt"/>
              </a:rPr>
              <a:t>i</a:t>
            </a:r>
            <a:r>
              <a:rPr lang="en-US" sz="1800">
                <a:latin typeface="+mn-lt"/>
              </a:rPr>
              <a:t> was emptied [(in order) PRO</a:t>
            </a:r>
            <a:r>
              <a:rPr lang="en-US" sz="1800" baseline="-25000">
                <a:latin typeface="+mn-lt"/>
              </a:rPr>
              <a:t>i</a:t>
            </a:r>
            <a:r>
              <a:rPr lang="en-US" sz="1800">
                <a:latin typeface="+mn-lt"/>
              </a:rPr>
              <a:t> to be demolished].										     			</a:t>
            </a:r>
            <a:br>
              <a:rPr lang="en-IL" sz="1800">
                <a:latin typeface="+mn-lt"/>
              </a:rPr>
            </a:br>
            <a:r>
              <a:rPr lang="en-GB" sz="1800" b="1">
                <a:solidFill>
                  <a:srgbClr val="00B0F0"/>
                </a:solidFill>
                <a:latin typeface="+mn-lt"/>
              </a:rPr>
              <a:t>RatC allow NOC and allow lexical subjects</a:t>
            </a:r>
            <a:br>
              <a:rPr lang="en-IL" sz="1800" b="1">
                <a:solidFill>
                  <a:srgbClr val="00B0F0"/>
                </a:solidFill>
                <a:latin typeface="+mn-lt"/>
              </a:rPr>
            </a:br>
            <a:br>
              <a:rPr lang="en-US" sz="1800">
                <a:latin typeface="+mn-lt"/>
              </a:rPr>
            </a:br>
            <a:r>
              <a:rPr lang="en-US" sz="1800">
                <a:latin typeface="+mn-lt"/>
              </a:rPr>
              <a:t>77. </a:t>
            </a:r>
            <a:r>
              <a:rPr lang="en-GB" sz="1800">
                <a:latin typeface="+mn-lt"/>
              </a:rPr>
              <a:t>a.   (A comment on a video demonstrating tennis techniques:)	</a:t>
            </a:r>
            <a:br>
              <a:rPr lang="en-GB" sz="1800">
                <a:latin typeface="+mn-lt"/>
              </a:rPr>
            </a:br>
            <a:r>
              <a:rPr lang="en-GB" sz="1800">
                <a:latin typeface="+mn-lt"/>
              </a:rPr>
              <a:t>             Note how the weight is going forwards to get power into the shot.	</a:t>
            </a:r>
            <a:br>
              <a:rPr lang="en-GB" sz="1800">
                <a:latin typeface="+mn-lt"/>
              </a:rPr>
            </a:br>
            <a:r>
              <a:rPr lang="en-GB" sz="1800">
                <a:latin typeface="+mn-lt"/>
              </a:rPr>
              <a:t>      b.    The door is open to greet passing neighbors.	</a:t>
            </a:r>
            <a:br>
              <a:rPr lang="en-GB" sz="1800">
                <a:latin typeface="+mn-lt"/>
              </a:rPr>
            </a:br>
            <a:r>
              <a:rPr lang="en-GB" sz="1800">
                <a:latin typeface="+mn-lt"/>
              </a:rPr>
              <a:t>      c.     The painting was on the wall in order to check how it would be received.</a:t>
            </a:r>
            <a:br>
              <a:rPr lang="en-IL" sz="1800">
                <a:latin typeface="+mn-lt"/>
              </a:rPr>
            </a:br>
            <a:r>
              <a:rPr lang="en-GB" sz="1800">
                <a:latin typeface="+mn-lt"/>
              </a:rPr>
              <a:t>      d.     Bill</a:t>
            </a:r>
            <a:r>
              <a:rPr lang="en-GB" sz="1800" baseline="-25000">
                <a:latin typeface="+mn-lt"/>
              </a:rPr>
              <a:t>i</a:t>
            </a:r>
            <a:r>
              <a:rPr lang="en-GB" sz="1800">
                <a:latin typeface="+mn-lt"/>
              </a:rPr>
              <a:t> will introduce the ambassador to the president [in order PRO to give him</a:t>
            </a:r>
            <a:r>
              <a:rPr lang="en-GB" sz="1800" baseline="-25000">
                <a:latin typeface="+mn-lt"/>
              </a:rPr>
              <a:t>i</a:t>
            </a:r>
            <a:r>
              <a:rPr lang="en-GB" sz="1800">
                <a:latin typeface="+mn-lt"/>
              </a:rPr>
              <a:t> the opportunity to observe their reactions]. </a:t>
            </a:r>
            <a:br>
              <a:rPr lang="en-GB" sz="1800">
                <a:latin typeface="+mn-lt"/>
              </a:rPr>
            </a:br>
            <a:r>
              <a:rPr lang="en-GB" sz="1800">
                <a:latin typeface="+mn-lt"/>
              </a:rPr>
              <a:t>      </a:t>
            </a:r>
            <a:r>
              <a:rPr lang="en-US" sz="1800">
                <a:latin typeface="+mn-lt"/>
              </a:rPr>
              <a:t>e.     George bought a bigger apartment [in order for </a:t>
            </a:r>
            <a:r>
              <a:rPr lang="en-US" sz="1800">
                <a:solidFill>
                  <a:srgbClr val="FF0000"/>
                </a:solidFill>
                <a:latin typeface="+mn-lt"/>
              </a:rPr>
              <a:t>his girlfriend </a:t>
            </a:r>
            <a:r>
              <a:rPr lang="en-US" sz="1800">
                <a:latin typeface="+mn-lt"/>
              </a:rPr>
              <a:t>to move in with him].</a:t>
            </a:r>
            <a:endParaRPr lang="en-IL" sz="1800">
              <a:latin typeface="+mn-lt"/>
            </a:endParaRPr>
          </a:p>
        </p:txBody>
      </p:sp>
      <p:sp>
        <p:nvSpPr>
          <p:cNvPr id="7" name="Slide Number Placeholder 6">
            <a:extLst>
              <a:ext uri="{FF2B5EF4-FFF2-40B4-BE49-F238E27FC236}">
                <a16:creationId xmlns:a16="http://schemas.microsoft.com/office/drawing/2014/main" id="{2B185D5F-2248-9E1B-DD36-7B204774EFC0}"/>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Arrow: Right 1">
            <a:extLst>
              <a:ext uri="{FF2B5EF4-FFF2-40B4-BE49-F238E27FC236}">
                <a16:creationId xmlns:a16="http://schemas.microsoft.com/office/drawing/2014/main" id="{87115963-A527-D577-F310-0B3C20621A29}"/>
              </a:ext>
            </a:extLst>
          </p:cNvPr>
          <p:cNvSpPr/>
          <p:nvPr/>
        </p:nvSpPr>
        <p:spPr>
          <a:xfrm>
            <a:off x="6711885" y="2790334"/>
            <a:ext cx="235670" cy="8955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 name="TextBox 3">
            <a:extLst>
              <a:ext uri="{FF2B5EF4-FFF2-40B4-BE49-F238E27FC236}">
                <a16:creationId xmlns:a16="http://schemas.microsoft.com/office/drawing/2014/main" id="{27EB5722-6987-70CD-3505-5B770A190246}"/>
              </a:ext>
            </a:extLst>
          </p:cNvPr>
          <p:cNvSpPr txBox="1"/>
          <p:nvPr/>
        </p:nvSpPr>
        <p:spPr>
          <a:xfrm>
            <a:off x="7588575" y="2715693"/>
            <a:ext cx="2875177" cy="1200329"/>
          </a:xfrm>
          <a:prstGeom prst="rect">
            <a:avLst/>
          </a:prstGeom>
          <a:noFill/>
          <a:ln>
            <a:solidFill>
              <a:srgbClr val="FF0000"/>
            </a:solidFill>
          </a:ln>
        </p:spPr>
        <p:txBody>
          <a:bodyPr wrap="square" rtlCol="0">
            <a:spAutoFit/>
          </a:bodyPr>
          <a:lstStyle/>
          <a:p>
            <a:r>
              <a:rPr lang="en-US">
                <a:solidFill>
                  <a:srgbClr val="FF0000"/>
                </a:solidFill>
              </a:rPr>
              <a:t>This refutes the common misconception that RatC is must be controlled by a “purposeful agent”.</a:t>
            </a:r>
            <a:endParaRPr lang="en-IL">
              <a:solidFill>
                <a:srgbClr val="FF0000"/>
              </a:solidFill>
            </a:endParaRPr>
          </a:p>
        </p:txBody>
      </p:sp>
    </p:spTree>
    <p:extLst>
      <p:ext uri="{BB962C8B-B14F-4D97-AF65-F5344CB8AC3E}">
        <p14:creationId xmlns:p14="http://schemas.microsoft.com/office/powerpoint/2010/main" val="28542631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FE9C2-0003-E48E-A214-7A443189822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B9E2BF8-39EC-F222-45A2-A47742484842}"/>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Alternating OC/NOC adjuncts II</a:t>
            </a:r>
            <a:endParaRPr lang="en-IL" sz="4000" b="1" i="1" dirty="0">
              <a:solidFill>
                <a:prstClr val="black"/>
              </a:solidFill>
              <a:latin typeface="Calibri" panose="020F0502020204030204"/>
            </a:endParaRPr>
          </a:p>
        </p:txBody>
      </p:sp>
      <p:sp>
        <p:nvSpPr>
          <p:cNvPr id="5" name="Title 4">
            <a:extLst>
              <a:ext uri="{FF2B5EF4-FFF2-40B4-BE49-F238E27FC236}">
                <a16:creationId xmlns:a16="http://schemas.microsoft.com/office/drawing/2014/main" id="{34A64230-80E1-58C7-21F0-9339C1F05B2F}"/>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b="1">
                <a:solidFill>
                  <a:srgbClr val="00B0F0"/>
                </a:solidFill>
                <a:latin typeface="+mn-lt"/>
              </a:rPr>
              <a:t>Object Purpose clause</a:t>
            </a:r>
            <a:r>
              <a:rPr lang="en-US" sz="1800">
                <a:latin typeface="+mn-lt"/>
              </a:rPr>
              <a:t>	</a:t>
            </a:r>
            <a:br>
              <a:rPr lang="en-US" sz="1800">
                <a:latin typeface="+mn-lt"/>
              </a:rPr>
            </a:br>
            <a:r>
              <a:rPr lang="en-GB" sz="1800">
                <a:latin typeface="+mn-lt"/>
              </a:rPr>
              <a:t>An OPC expresses the purpose/utility/function of the matrix theme, which binds an embedded object gap. The matrix verb must express creation/transfer/presentation. Typically, the controller is a matrix benefactive, or, if there isn't one, agent.</a:t>
            </a:r>
            <a:br>
              <a:rPr lang="en-GB" sz="1800">
                <a:latin typeface="+mn-lt"/>
              </a:rPr>
            </a:br>
            <a:r>
              <a:rPr lang="en-GB" sz="1800">
                <a:latin typeface="+mn-lt"/>
              </a:rPr>
              <a:t> </a:t>
            </a:r>
            <a:br>
              <a:rPr lang="en-IL" sz="1800">
                <a:latin typeface="+mn-lt"/>
              </a:rPr>
            </a:br>
            <a:r>
              <a:rPr lang="en-US" sz="1800">
                <a:latin typeface="+mn-lt"/>
              </a:rPr>
              <a:t>78.</a:t>
            </a:r>
            <a:r>
              <a:rPr lang="en-GB" sz="1800">
                <a:latin typeface="+mn-lt"/>
              </a:rPr>
              <a:t> a.   Carol bought Jim</a:t>
            </a:r>
            <a:r>
              <a:rPr lang="en-GB" sz="1800" baseline="-25000">
                <a:latin typeface="+mn-lt"/>
              </a:rPr>
              <a:t>j</a:t>
            </a:r>
            <a:r>
              <a:rPr lang="en-GB" sz="1800">
                <a:latin typeface="+mn-lt"/>
              </a:rPr>
              <a:t> a rack</a:t>
            </a:r>
            <a:r>
              <a:rPr lang="en-GB" sz="1800" baseline="-25000">
                <a:latin typeface="+mn-lt"/>
              </a:rPr>
              <a:t>i</a:t>
            </a:r>
            <a:r>
              <a:rPr lang="en-GB" sz="1800">
                <a:latin typeface="+mn-lt"/>
              </a:rPr>
              <a:t> [</a:t>
            </a:r>
            <a:r>
              <a:rPr lang="en-GB" sz="1800" baseline="-25000">
                <a:latin typeface="+mn-lt"/>
              </a:rPr>
              <a:t>CP</a:t>
            </a:r>
            <a:r>
              <a:rPr lang="en-US" sz="1800">
                <a:latin typeface="+mn-lt"/>
              </a:rPr>
              <a:t> Op</a:t>
            </a:r>
            <a:r>
              <a:rPr lang="en-US" sz="1800" baseline="-25000">
                <a:latin typeface="+mn-lt"/>
              </a:rPr>
              <a:t>i</a:t>
            </a:r>
            <a:r>
              <a:rPr lang="en-GB" sz="1800">
                <a:latin typeface="+mn-lt"/>
              </a:rPr>
              <a:t> [PRO</a:t>
            </a:r>
            <a:r>
              <a:rPr lang="en-GB" sz="1800" baseline="-25000">
                <a:latin typeface="+mn-lt"/>
              </a:rPr>
              <a:t>j</a:t>
            </a:r>
            <a:r>
              <a:rPr lang="en-GB" sz="1800">
                <a:latin typeface="+mn-lt"/>
              </a:rPr>
              <a:t> to hang coats on t</a:t>
            </a:r>
            <a:r>
              <a:rPr lang="en-GB" sz="1800" baseline="-25000">
                <a:latin typeface="+mn-lt"/>
              </a:rPr>
              <a:t>i</a:t>
            </a:r>
            <a:r>
              <a:rPr lang="en-US" sz="1800">
                <a:latin typeface="+mn-lt"/>
              </a:rPr>
              <a:t>]].</a:t>
            </a:r>
            <a:br>
              <a:rPr lang="en-IL" sz="1800">
                <a:latin typeface="+mn-lt"/>
              </a:rPr>
            </a:br>
            <a:r>
              <a:rPr lang="en-US" sz="1800">
                <a:latin typeface="+mn-lt"/>
              </a:rPr>
              <a:t>      </a:t>
            </a:r>
            <a:r>
              <a:rPr lang="en-GB" sz="1800">
                <a:latin typeface="+mn-lt"/>
              </a:rPr>
              <a:t>b.   Carol</a:t>
            </a:r>
            <a:r>
              <a:rPr lang="en-GB" sz="1800" baseline="-25000">
                <a:latin typeface="+mn-lt"/>
              </a:rPr>
              <a:t>j</a:t>
            </a:r>
            <a:r>
              <a:rPr lang="en-GB" sz="1800">
                <a:latin typeface="+mn-lt"/>
              </a:rPr>
              <a:t> bought a rack</a:t>
            </a:r>
            <a:r>
              <a:rPr lang="en-GB" sz="1800" baseline="-25000">
                <a:latin typeface="+mn-lt"/>
              </a:rPr>
              <a:t>i</a:t>
            </a:r>
            <a:r>
              <a:rPr lang="en-GB" sz="1800">
                <a:latin typeface="+mn-lt"/>
              </a:rPr>
              <a:t> [</a:t>
            </a:r>
            <a:r>
              <a:rPr lang="en-GB" sz="1800" baseline="-25000">
                <a:latin typeface="+mn-lt"/>
              </a:rPr>
              <a:t>CP</a:t>
            </a:r>
            <a:r>
              <a:rPr lang="en-US" sz="1800">
                <a:latin typeface="+mn-lt"/>
              </a:rPr>
              <a:t> Op</a:t>
            </a:r>
            <a:r>
              <a:rPr lang="en-US" sz="1800" baseline="-25000">
                <a:latin typeface="+mn-lt"/>
              </a:rPr>
              <a:t>i</a:t>
            </a:r>
            <a:r>
              <a:rPr lang="en-GB" sz="1800">
                <a:latin typeface="+mn-lt"/>
              </a:rPr>
              <a:t> [PRO</a:t>
            </a:r>
            <a:r>
              <a:rPr lang="en-GB" sz="1800" baseline="-25000">
                <a:latin typeface="+mn-lt"/>
              </a:rPr>
              <a:t>j</a:t>
            </a:r>
            <a:r>
              <a:rPr lang="en-GB" sz="1800">
                <a:latin typeface="+mn-lt"/>
              </a:rPr>
              <a:t> to hang coats on t</a:t>
            </a:r>
            <a:r>
              <a:rPr lang="en-GB" sz="1800" baseline="-25000">
                <a:latin typeface="+mn-lt"/>
              </a:rPr>
              <a:t>i</a:t>
            </a:r>
            <a:r>
              <a:rPr lang="en-US" sz="1800">
                <a:latin typeface="+mn-lt"/>
              </a:rPr>
              <a:t>]]. </a:t>
            </a:r>
            <a:br>
              <a:rPr lang="en-IL" sz="1800">
                <a:latin typeface="+mn-lt"/>
              </a:rPr>
            </a:br>
            <a:r>
              <a:rPr lang="en-GB" sz="1800">
                <a:latin typeface="+mn-lt"/>
              </a:rPr>
              <a:t>      c.    They provided my device</a:t>
            </a:r>
            <a:r>
              <a:rPr lang="en-GB" sz="1800" baseline="-25000">
                <a:latin typeface="+mn-lt"/>
              </a:rPr>
              <a:t>i</a:t>
            </a:r>
            <a:r>
              <a:rPr lang="en-GB" sz="1800">
                <a:latin typeface="+mn-lt"/>
              </a:rPr>
              <a:t> with a connector cable [PRO</a:t>
            </a:r>
            <a:r>
              <a:rPr lang="en-GB" sz="1800" baseline="-25000">
                <a:latin typeface="+mn-lt"/>
              </a:rPr>
              <a:t>i</a:t>
            </a:r>
            <a:r>
              <a:rPr lang="en-GB" sz="1800">
                <a:latin typeface="+mn-lt"/>
              </a:rPr>
              <a:t> to be charged with].	</a:t>
            </a:r>
            <a:r>
              <a:rPr lang="en-GB" sz="1800">
                <a:solidFill>
                  <a:srgbClr val="FF0000"/>
                </a:solidFill>
                <a:latin typeface="+mn-lt"/>
              </a:rPr>
              <a:t>([-human] </a:t>
            </a:r>
            <a:r>
              <a:rPr lang="en-GB" sz="1800">
                <a:solidFill>
                  <a:srgbClr val="FF0000"/>
                </a:solidFill>
                <a:latin typeface="+mn-lt"/>
                <a:sym typeface="Wingdings" panose="05000000000000000000" pitchFamily="2" charset="2"/>
              </a:rPr>
              <a:t> OC)</a:t>
            </a:r>
            <a:br>
              <a:rPr lang="en-IL" sz="1800">
                <a:latin typeface="+mn-lt"/>
              </a:rPr>
            </a:br>
            <a:r>
              <a:rPr lang="en-GB" sz="1800">
                <a:latin typeface="+mn-lt"/>
              </a:rPr>
              <a:t> </a:t>
            </a:r>
            <a:br>
              <a:rPr lang="en-IL" sz="1800">
                <a:latin typeface="+mn-lt"/>
              </a:rPr>
            </a:br>
            <a:r>
              <a:rPr lang="en-GB" sz="1800" b="1">
                <a:solidFill>
                  <a:srgbClr val="00B0F0"/>
                </a:solidFill>
                <a:latin typeface="+mn-lt"/>
              </a:rPr>
              <a:t>OPC allow NOC and allow lexical subjects</a:t>
            </a:r>
            <a:br>
              <a:rPr lang="en-IL" sz="1800" b="1">
                <a:solidFill>
                  <a:srgbClr val="00B0F0"/>
                </a:solidFill>
                <a:latin typeface="+mn-lt"/>
              </a:rPr>
            </a:br>
            <a:br>
              <a:rPr lang="en-US" sz="1800">
                <a:solidFill>
                  <a:srgbClr val="002060"/>
                </a:solidFill>
                <a:latin typeface="+mn-lt"/>
              </a:rPr>
            </a:br>
            <a:r>
              <a:rPr lang="en-US" sz="1800">
                <a:solidFill>
                  <a:srgbClr val="002060"/>
                </a:solidFill>
                <a:latin typeface="+mn-lt"/>
              </a:rPr>
              <a:t>79. </a:t>
            </a:r>
            <a:r>
              <a:rPr lang="en-GB" sz="1800">
                <a:latin typeface="+mn-lt"/>
              </a:rPr>
              <a:t>a.    I left it in [her</a:t>
            </a:r>
            <a:r>
              <a:rPr lang="en-GB" sz="1800" baseline="-25000">
                <a:latin typeface="+mn-lt"/>
              </a:rPr>
              <a:t>i</a:t>
            </a:r>
            <a:r>
              <a:rPr lang="en-GB" sz="1800">
                <a:latin typeface="+mn-lt"/>
              </a:rPr>
              <a:t> mailbox] [PRO</a:t>
            </a:r>
            <a:r>
              <a:rPr lang="en-GB" sz="1800" baseline="-25000">
                <a:latin typeface="+mn-lt"/>
              </a:rPr>
              <a:t>i</a:t>
            </a:r>
            <a:r>
              <a:rPr lang="en-GB" sz="1800">
                <a:latin typeface="+mn-lt"/>
              </a:rPr>
              <a:t> to look over ___ once she returned from the Bahamas]. </a:t>
            </a:r>
            <a:br>
              <a:rPr lang="en-IL" sz="1800">
                <a:latin typeface="+mn-lt"/>
              </a:rPr>
            </a:br>
            <a:r>
              <a:rPr lang="en-GB" sz="1800">
                <a:latin typeface="+mn-lt"/>
              </a:rPr>
              <a:t>      b.    They're kept in the overhead compartment [PRO</a:t>
            </a:r>
            <a:r>
              <a:rPr lang="en-GB" sz="1800" baseline="-25000">
                <a:latin typeface="+mn-lt"/>
              </a:rPr>
              <a:t>arb</a:t>
            </a:r>
            <a:r>
              <a:rPr lang="en-GB" sz="1800">
                <a:latin typeface="+mn-lt"/>
              </a:rPr>
              <a:t> to use ___ in case of emergency].			</a:t>
            </a:r>
            <a:br>
              <a:rPr lang="en-GB" sz="1800">
                <a:latin typeface="+mn-lt"/>
              </a:rPr>
            </a:br>
            <a:r>
              <a:rPr lang="en-GB" sz="1800">
                <a:latin typeface="+mn-lt"/>
              </a:rPr>
              <a:t>      </a:t>
            </a:r>
            <a:r>
              <a:rPr lang="en-US" sz="1800">
                <a:latin typeface="+mn-lt"/>
              </a:rPr>
              <a:t>c.    The car</a:t>
            </a:r>
            <a:r>
              <a:rPr lang="en-US" sz="1800" baseline="-25000">
                <a:latin typeface="+mn-lt"/>
              </a:rPr>
              <a:t>i</a:t>
            </a:r>
            <a:r>
              <a:rPr lang="en-US" sz="1800">
                <a:latin typeface="+mn-lt"/>
              </a:rPr>
              <a:t> was in the showroom [PRO</a:t>
            </a:r>
            <a:r>
              <a:rPr lang="en-GB" sz="1800">
                <a:latin typeface="+mn-lt"/>
              </a:rPr>
              <a:t> to see ___ </a:t>
            </a:r>
            <a:r>
              <a:rPr lang="en-US" sz="1800">
                <a:latin typeface="+mn-lt"/>
              </a:rPr>
              <a:t>].</a:t>
            </a:r>
            <a:r>
              <a:rPr lang="en-GB" sz="1800">
                <a:latin typeface="+mn-lt"/>
              </a:rPr>
              <a:t>	</a:t>
            </a:r>
            <a:br>
              <a:rPr lang="en-IL" sz="1800">
                <a:latin typeface="+mn-lt"/>
              </a:rPr>
            </a:br>
            <a:r>
              <a:rPr lang="en-GB" sz="1800">
                <a:latin typeface="+mn-lt"/>
              </a:rPr>
              <a:t>      d.    Check out this tennis racket. I ordered it [for </a:t>
            </a:r>
            <a:r>
              <a:rPr lang="en-GB" sz="1800">
                <a:solidFill>
                  <a:srgbClr val="FF0000"/>
                </a:solidFill>
                <a:latin typeface="+mn-lt"/>
              </a:rPr>
              <a:t>you</a:t>
            </a:r>
            <a:r>
              <a:rPr lang="en-GB" sz="1800">
                <a:latin typeface="+mn-lt"/>
              </a:rPr>
              <a:t> to play with ___ ]. 	</a:t>
            </a:r>
            <a:br>
              <a:rPr lang="en-GB" sz="1800">
                <a:latin typeface="+mn-lt"/>
              </a:rPr>
            </a:br>
            <a:r>
              <a:rPr lang="en-GB" sz="1800">
                <a:latin typeface="+mn-lt"/>
              </a:rPr>
              <a:t>      </a:t>
            </a:r>
            <a:r>
              <a:rPr lang="en-US" sz="1800">
                <a:latin typeface="+mn-lt"/>
              </a:rPr>
              <a:t>e.     The car was in the showroom [for </a:t>
            </a:r>
            <a:r>
              <a:rPr lang="en-US" sz="1800">
                <a:solidFill>
                  <a:srgbClr val="FF0000"/>
                </a:solidFill>
                <a:latin typeface="+mn-lt"/>
              </a:rPr>
              <a:t>the crowds </a:t>
            </a:r>
            <a:r>
              <a:rPr lang="en-GB" sz="1800">
                <a:latin typeface="+mn-lt"/>
              </a:rPr>
              <a:t>to see ___ </a:t>
            </a:r>
            <a:r>
              <a:rPr lang="en-US" sz="1800">
                <a:latin typeface="+mn-lt"/>
              </a:rPr>
              <a:t>].</a:t>
            </a:r>
            <a:br>
              <a:rPr lang="en-US" sz="1800">
                <a:latin typeface="+mn-lt"/>
              </a:rPr>
            </a:br>
            <a:br>
              <a:rPr lang="en-US" sz="1800">
                <a:latin typeface="+mn-lt"/>
              </a:rPr>
            </a:br>
            <a:r>
              <a:rPr lang="en-US" sz="1800">
                <a:latin typeface="+mn-lt"/>
              </a:rPr>
              <a:t>      </a:t>
            </a:r>
            <a:r>
              <a:rPr lang="en-US" sz="1800">
                <a:solidFill>
                  <a:srgbClr val="FF0000"/>
                </a:solidFill>
                <a:latin typeface="+mn-lt"/>
              </a:rPr>
              <a:t>S-selection by the adjunct reflects the object-gap predication, not control.</a:t>
            </a:r>
            <a:endParaRPr lang="en-IL" sz="1800">
              <a:solidFill>
                <a:srgbClr val="FF0000"/>
              </a:solidFill>
              <a:latin typeface="+mn-lt"/>
            </a:endParaRPr>
          </a:p>
        </p:txBody>
      </p:sp>
      <p:sp>
        <p:nvSpPr>
          <p:cNvPr id="7" name="Slide Number Placeholder 6">
            <a:extLst>
              <a:ext uri="{FF2B5EF4-FFF2-40B4-BE49-F238E27FC236}">
                <a16:creationId xmlns:a16="http://schemas.microsoft.com/office/drawing/2014/main" id="{A5A558D1-C3A7-7B2B-3065-3CCF5B123546}"/>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039A1BF9-EE3B-C939-480F-AA2644310135}"/>
              </a:ext>
            </a:extLst>
          </p:cNvPr>
          <p:cNvCxnSpPr/>
          <p:nvPr/>
        </p:nvCxnSpPr>
        <p:spPr>
          <a:xfrm>
            <a:off x="11321592" y="1857080"/>
            <a:ext cx="84841" cy="430805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363DD45-E2BA-096C-9250-D34708F8530A}"/>
              </a:ext>
            </a:extLst>
          </p:cNvPr>
          <p:cNvCxnSpPr/>
          <p:nvPr/>
        </p:nvCxnSpPr>
        <p:spPr>
          <a:xfrm flipH="1">
            <a:off x="8795208" y="6174556"/>
            <a:ext cx="26112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22916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1312D-060D-7547-53E7-EEE7BC4DBC2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52DD8E2-D3BB-6F24-7052-4C9BB4679839}"/>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Alternating OC/NOC adjuncts III</a:t>
            </a:r>
            <a:endParaRPr lang="en-IL" sz="4000" b="1" i="1" dirty="0">
              <a:solidFill>
                <a:prstClr val="black"/>
              </a:solidFill>
              <a:latin typeface="Calibri" panose="020F0502020204030204"/>
            </a:endParaRPr>
          </a:p>
        </p:txBody>
      </p:sp>
      <p:sp>
        <p:nvSpPr>
          <p:cNvPr id="5" name="Title 4">
            <a:extLst>
              <a:ext uri="{FF2B5EF4-FFF2-40B4-BE49-F238E27FC236}">
                <a16:creationId xmlns:a16="http://schemas.microsoft.com/office/drawing/2014/main" id="{214A379C-4A27-7AF6-59BF-610564654DC8}"/>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b="1">
                <a:solidFill>
                  <a:srgbClr val="00B0F0"/>
                </a:solidFill>
                <a:latin typeface="+mn-lt"/>
              </a:rPr>
              <a:t>Temporal (and </a:t>
            </a:r>
            <a:r>
              <a:rPr lang="en-US" sz="1800" b="1" i="1">
                <a:solidFill>
                  <a:srgbClr val="00B0F0"/>
                </a:solidFill>
                <a:latin typeface="+mn-lt"/>
              </a:rPr>
              <a:t>without</a:t>
            </a:r>
            <a:r>
              <a:rPr lang="en-US" sz="1800" b="1">
                <a:solidFill>
                  <a:srgbClr val="00B0F0"/>
                </a:solidFill>
                <a:latin typeface="+mn-lt"/>
              </a:rPr>
              <a:t>-) clauses	</a:t>
            </a:r>
            <a:br>
              <a:rPr lang="en-IL" sz="1800" b="1">
                <a:solidFill>
                  <a:srgbClr val="00B0F0"/>
                </a:solidFill>
                <a:latin typeface="+mn-lt"/>
              </a:rPr>
            </a:br>
            <a:r>
              <a:rPr lang="en-US" sz="1800">
                <a:latin typeface="+mn-lt"/>
              </a:rPr>
              <a:t> </a:t>
            </a:r>
            <a:br>
              <a:rPr lang="en-IL" sz="1800">
                <a:latin typeface="+mn-lt"/>
              </a:rPr>
            </a:br>
            <a:r>
              <a:rPr lang="en-US" sz="1800">
                <a:latin typeface="+mn-lt"/>
              </a:rPr>
              <a:t>80. </a:t>
            </a:r>
            <a:r>
              <a:rPr lang="en-GB" sz="1800">
                <a:latin typeface="+mn-lt"/>
              </a:rPr>
              <a:t>a.   That oven</a:t>
            </a:r>
            <a:r>
              <a:rPr lang="en-GB" sz="1800" baseline="-25000">
                <a:latin typeface="+mn-lt"/>
              </a:rPr>
              <a:t>i</a:t>
            </a:r>
            <a:r>
              <a:rPr lang="en-GB" sz="1800">
                <a:latin typeface="+mn-lt"/>
              </a:rPr>
              <a:t> worked for 25 years [before PRO</a:t>
            </a:r>
            <a:r>
              <a:rPr lang="en-GB" sz="1800" baseline="-25000">
                <a:latin typeface="+mn-lt"/>
              </a:rPr>
              <a:t>i</a:t>
            </a:r>
            <a:r>
              <a:rPr lang="en-GB" sz="1800">
                <a:latin typeface="+mn-lt"/>
              </a:rPr>
              <a:t> breaking down in your place].	</a:t>
            </a:r>
            <a:r>
              <a:rPr lang="en-GB" sz="1800">
                <a:solidFill>
                  <a:srgbClr val="FF0000"/>
                </a:solidFill>
                <a:latin typeface="+mn-lt"/>
              </a:rPr>
              <a:t>  ([-human] </a:t>
            </a:r>
            <a:r>
              <a:rPr lang="en-GB" sz="1800">
                <a:solidFill>
                  <a:srgbClr val="FF0000"/>
                </a:solidFill>
                <a:latin typeface="+mn-lt"/>
                <a:sym typeface="Wingdings" panose="05000000000000000000" pitchFamily="2" charset="2"/>
              </a:rPr>
              <a:t> OC)</a:t>
            </a:r>
            <a:br>
              <a:rPr lang="en-GB" sz="1800">
                <a:solidFill>
                  <a:srgbClr val="FF0000"/>
                </a:solidFill>
                <a:latin typeface="+mn-lt"/>
              </a:rPr>
            </a:br>
            <a:r>
              <a:rPr lang="en-GB" sz="1800">
                <a:latin typeface="+mn-lt"/>
              </a:rPr>
              <a:t>      b.   Around here, it</a:t>
            </a:r>
            <a:r>
              <a:rPr lang="en-GB" sz="1800" baseline="-25000">
                <a:latin typeface="+mn-lt"/>
              </a:rPr>
              <a:t>i</a:t>
            </a:r>
            <a:r>
              <a:rPr lang="en-US" sz="1800">
                <a:latin typeface="+mn-lt"/>
              </a:rPr>
              <a:t> always snows [before PRO</a:t>
            </a:r>
            <a:r>
              <a:rPr lang="en-US" sz="1800" baseline="-25000">
                <a:latin typeface="+mn-lt"/>
              </a:rPr>
              <a:t>i</a:t>
            </a:r>
            <a:r>
              <a:rPr lang="en-US" sz="1800">
                <a:latin typeface="+mn-lt"/>
              </a:rPr>
              <a:t> raining].</a:t>
            </a:r>
            <a:br>
              <a:rPr lang="en-IL" sz="1800">
                <a:latin typeface="+mn-lt"/>
              </a:rPr>
            </a:br>
            <a:r>
              <a:rPr lang="en-US" sz="1800">
                <a:latin typeface="+mn-lt"/>
              </a:rPr>
              <a:t> </a:t>
            </a:r>
            <a:br>
              <a:rPr lang="en-IL" sz="1800">
                <a:latin typeface="+mn-lt"/>
              </a:rPr>
            </a:br>
            <a:r>
              <a:rPr lang="en-US" sz="1800" b="1">
                <a:solidFill>
                  <a:srgbClr val="00B0F0"/>
                </a:solidFill>
                <a:latin typeface="+mn-lt"/>
              </a:rPr>
              <a:t>NOC</a:t>
            </a:r>
            <a:r>
              <a:rPr lang="en-US" sz="1800">
                <a:latin typeface="+mn-lt"/>
              </a:rPr>
              <a:t>	</a:t>
            </a:r>
            <a:br>
              <a:rPr lang="en-US" sz="1800">
                <a:latin typeface="+mn-lt"/>
              </a:rPr>
            </a:br>
            <a:br>
              <a:rPr lang="en-US" sz="1800">
                <a:latin typeface="+mn-lt"/>
              </a:rPr>
            </a:br>
            <a:r>
              <a:rPr lang="en-US" sz="1800">
                <a:latin typeface="+mn-lt"/>
              </a:rPr>
              <a:t>81. a.   There won’t be any progress [without PRO insisting on guidance from the outside]. 	</a:t>
            </a:r>
            <a:br>
              <a:rPr lang="en-US" sz="1800">
                <a:latin typeface="+mn-lt"/>
              </a:rPr>
            </a:br>
            <a:r>
              <a:rPr lang="en-US" sz="1800">
                <a:latin typeface="+mn-lt"/>
              </a:rPr>
              <a:t>      b.    That oasis was a vision [after PRO dragging ourselves through	the desert all day]. </a:t>
            </a:r>
            <a:br>
              <a:rPr lang="en-IL" sz="1800">
                <a:latin typeface="+mn-lt"/>
              </a:rPr>
            </a:br>
            <a:br>
              <a:rPr lang="en-US" sz="1800">
                <a:latin typeface="+mn-lt"/>
              </a:rPr>
            </a:br>
            <a:r>
              <a:rPr lang="en-US" sz="1800" b="1">
                <a:solidFill>
                  <a:srgbClr val="00B0F0"/>
                </a:solidFill>
                <a:latin typeface="+mn-lt"/>
              </a:rPr>
              <a:t>Temporal (and </a:t>
            </a:r>
            <a:r>
              <a:rPr lang="en-US" sz="1800" b="1" i="1">
                <a:solidFill>
                  <a:srgbClr val="00B0F0"/>
                </a:solidFill>
                <a:latin typeface="+mn-lt"/>
              </a:rPr>
              <a:t>without</a:t>
            </a:r>
            <a:r>
              <a:rPr lang="en-US" sz="1800" b="1">
                <a:solidFill>
                  <a:srgbClr val="00B0F0"/>
                </a:solidFill>
                <a:latin typeface="+mn-lt"/>
              </a:rPr>
              <a:t>-) clauses allow lexical subjects	</a:t>
            </a:r>
            <a:br>
              <a:rPr lang="en-IL" sz="1800" b="1">
                <a:solidFill>
                  <a:srgbClr val="00B0F0"/>
                </a:solidFill>
                <a:latin typeface="+mn-lt"/>
              </a:rPr>
            </a:br>
            <a:r>
              <a:rPr lang="en-US" sz="1800">
                <a:latin typeface="+mn-lt"/>
              </a:rPr>
              <a:t>(Though sometimes only under the nominal or finite variant; this varies greatly across languages)</a:t>
            </a:r>
            <a:br>
              <a:rPr lang="en-IL" sz="1800">
                <a:latin typeface="+mn-lt"/>
              </a:rPr>
            </a:br>
            <a:r>
              <a:rPr lang="en-US" sz="1800">
                <a:latin typeface="+mn-lt"/>
              </a:rPr>
              <a:t> </a:t>
            </a:r>
            <a:br>
              <a:rPr lang="en-IL" sz="1800">
                <a:latin typeface="+mn-lt"/>
              </a:rPr>
            </a:br>
            <a:r>
              <a:rPr lang="en-US" sz="1800">
                <a:latin typeface="+mn-lt"/>
              </a:rPr>
              <a:t>82. a.   </a:t>
            </a:r>
            <a:r>
              <a:rPr lang="en-GB" sz="1800">
                <a:latin typeface="+mn-lt"/>
              </a:rPr>
              <a:t>John retired [</a:t>
            </a:r>
            <a:r>
              <a:rPr lang="en-US" sz="1800">
                <a:latin typeface="+mn-lt"/>
              </a:rPr>
              <a:t>before/</a:t>
            </a:r>
            <a:r>
              <a:rPr lang="en-GB" sz="1800">
                <a:latin typeface="+mn-lt"/>
              </a:rPr>
              <a:t>after </a:t>
            </a:r>
            <a:r>
              <a:rPr lang="en-GB" sz="1800">
                <a:solidFill>
                  <a:srgbClr val="FF0000"/>
                </a:solidFill>
                <a:latin typeface="+mn-lt"/>
              </a:rPr>
              <a:t>Bob's</a:t>
            </a:r>
            <a:r>
              <a:rPr lang="en-GB" sz="1800">
                <a:latin typeface="+mn-lt"/>
              </a:rPr>
              <a:t> announcing his replacement].	</a:t>
            </a:r>
            <a:br>
              <a:rPr lang="en-US" sz="1800">
                <a:latin typeface="+mn-lt"/>
              </a:rPr>
            </a:br>
            <a:r>
              <a:rPr lang="en-US" sz="1800">
                <a:latin typeface="+mn-lt"/>
              </a:rPr>
              <a:t>      b.   He managed to climb to the top [without </a:t>
            </a:r>
            <a:r>
              <a:rPr lang="en-US" sz="1800">
                <a:solidFill>
                  <a:srgbClr val="FF0000"/>
                </a:solidFill>
                <a:latin typeface="+mn-lt"/>
              </a:rPr>
              <a:t>anyone</a:t>
            </a:r>
            <a:r>
              <a:rPr lang="en-US" sz="1800">
                <a:latin typeface="+mn-lt"/>
              </a:rPr>
              <a:t> helping him at any stage].	</a:t>
            </a:r>
            <a:br>
              <a:rPr lang="en-US" sz="1800">
                <a:latin typeface="+mn-lt"/>
              </a:rPr>
            </a:br>
            <a:r>
              <a:rPr lang="en-GB" sz="1800">
                <a:latin typeface="+mn-lt"/>
              </a:rPr>
              <a:t>      c</a:t>
            </a:r>
            <a:r>
              <a:rPr lang="en-US" sz="1800">
                <a:latin typeface="+mn-lt"/>
              </a:rPr>
              <a:t>.    </a:t>
            </a:r>
            <a:r>
              <a:rPr lang="en-GB" sz="1800">
                <a:latin typeface="+mn-lt"/>
              </a:rPr>
              <a:t>She was very dreamy [while/when </a:t>
            </a:r>
            <a:r>
              <a:rPr lang="en-GB" sz="1800">
                <a:solidFill>
                  <a:srgbClr val="FF0000"/>
                </a:solidFill>
                <a:latin typeface="+mn-lt"/>
              </a:rPr>
              <a:t>Bob</a:t>
            </a:r>
            <a:r>
              <a:rPr lang="en-GB" sz="1800">
                <a:latin typeface="+mn-lt"/>
              </a:rPr>
              <a:t> was talking to us].	</a:t>
            </a:r>
            <a:endParaRPr lang="en-IL" sz="1800">
              <a:solidFill>
                <a:srgbClr val="FF0000"/>
              </a:solidFill>
              <a:latin typeface="+mn-lt"/>
            </a:endParaRPr>
          </a:p>
        </p:txBody>
      </p:sp>
      <p:sp>
        <p:nvSpPr>
          <p:cNvPr id="7" name="Slide Number Placeholder 6">
            <a:extLst>
              <a:ext uri="{FF2B5EF4-FFF2-40B4-BE49-F238E27FC236}">
                <a16:creationId xmlns:a16="http://schemas.microsoft.com/office/drawing/2014/main" id="{747A7E05-125F-2788-F48D-EF22E3762D70}"/>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695E717-4E46-ED5E-B7B2-7720262DE643}"/>
              </a:ext>
            </a:extLst>
          </p:cNvPr>
          <p:cNvSpPr txBox="1"/>
          <p:nvPr/>
        </p:nvSpPr>
        <p:spPr>
          <a:xfrm>
            <a:off x="7993928" y="5043482"/>
            <a:ext cx="3767765" cy="1070165"/>
          </a:xfrm>
          <a:prstGeom prst="rect">
            <a:avLst/>
          </a:prstGeom>
          <a:noFill/>
          <a:ln>
            <a:solidFill>
              <a:srgbClr val="FF0000"/>
            </a:solidFill>
          </a:ln>
        </p:spPr>
        <p:txBody>
          <a:bodyPr wrap="square" rtlCol="0">
            <a:spAutoFit/>
          </a:bodyPr>
          <a:lstStyle/>
          <a:p>
            <a:pPr>
              <a:lnSpc>
                <a:spcPts val="2600"/>
              </a:lnSpc>
            </a:pPr>
            <a:r>
              <a:rPr lang="en-US">
                <a:solidFill>
                  <a:srgbClr val="FF0000"/>
                </a:solidFill>
              </a:rPr>
              <a:t>What matters is whether the </a:t>
            </a:r>
            <a:r>
              <a:rPr lang="en-US" b="1">
                <a:solidFill>
                  <a:srgbClr val="FF0000"/>
                </a:solidFill>
              </a:rPr>
              <a:t>same subordinator </a:t>
            </a:r>
            <a:r>
              <a:rPr lang="en-US">
                <a:solidFill>
                  <a:srgbClr val="FF0000"/>
                </a:solidFill>
              </a:rPr>
              <a:t>can take a </a:t>
            </a:r>
            <a:r>
              <a:rPr lang="en-US" b="1"/>
              <a:t>propositional variant </a:t>
            </a:r>
            <a:r>
              <a:rPr lang="en-US">
                <a:solidFill>
                  <a:srgbClr val="FF0000"/>
                </a:solidFill>
              </a:rPr>
              <a:t>of the PRO-adjunct.</a:t>
            </a:r>
            <a:endParaRPr lang="en-IL">
              <a:solidFill>
                <a:srgbClr val="FF0000"/>
              </a:solidFill>
            </a:endParaRPr>
          </a:p>
        </p:txBody>
      </p:sp>
    </p:spTree>
    <p:extLst>
      <p:ext uri="{BB962C8B-B14F-4D97-AF65-F5344CB8AC3E}">
        <p14:creationId xmlns:p14="http://schemas.microsoft.com/office/powerpoint/2010/main" val="245875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2705D-8122-F30B-9232-63727B4228B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42E2A62-FEC2-F615-1331-6B7C601780B9}"/>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dirty="0">
                <a:solidFill>
                  <a:prstClr val="black"/>
                </a:solidFill>
                <a:latin typeface="Calibri" panose="020F0502020204030204"/>
              </a:rPr>
              <a:t>The </a:t>
            </a:r>
            <a:r>
              <a:rPr lang="en-US" b="1" dirty="0" err="1">
                <a:solidFill>
                  <a:prstClr val="black"/>
                </a:solidFill>
                <a:latin typeface="Calibri" panose="020F0502020204030204"/>
              </a:rPr>
              <a:t>controllee</a:t>
            </a:r>
            <a:r>
              <a:rPr lang="en-US" b="1" dirty="0">
                <a:solidFill>
                  <a:prstClr val="black"/>
                </a:solidFill>
                <a:latin typeface="Calibri" panose="020F0502020204030204"/>
              </a:rPr>
              <a:t> is present in syntax (= PRO) - II</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4B0C4A44-FB0F-C78B-CE03-0F90AEEFB848}"/>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GB" sz="2000" b="1" dirty="0">
                <a:latin typeface="+mn-lt"/>
                <a:ea typeface="Calibri" panose="020F0502020204030204" pitchFamily="34" charset="0"/>
              </a:rPr>
              <a:t>Anaphors cannot take split antecedents</a:t>
            </a:r>
            <a:br>
              <a:rPr lang="en-GB" sz="2000" b="1" dirty="0">
                <a:latin typeface="+mn-lt"/>
                <a:ea typeface="Calibri" panose="020F0502020204030204" pitchFamily="34" charset="0"/>
              </a:rPr>
            </a:br>
            <a:r>
              <a:rPr lang="en-GB" sz="2000" dirty="0">
                <a:latin typeface="+mn-lt"/>
                <a:ea typeface="Calibri" panose="020F0502020204030204" pitchFamily="34" charset="0"/>
              </a:rPr>
              <a:t>(4) </a:t>
            </a:r>
            <a:r>
              <a:rPr lang="en-US" sz="2000" dirty="0">
                <a:latin typeface="+mn-lt"/>
                <a:ea typeface="Calibri" panose="020F0502020204030204" pitchFamily="34" charset="0"/>
              </a:rPr>
              <a:t>a. * John</a:t>
            </a:r>
            <a:r>
              <a:rPr lang="en-US" sz="2000" baseline="-25000" dirty="0">
                <a:latin typeface="+mn-lt"/>
                <a:ea typeface="Calibri" panose="020F0502020204030204" pitchFamily="34" charset="0"/>
              </a:rPr>
              <a:t>i</a:t>
            </a:r>
            <a:r>
              <a:rPr lang="en-US" sz="2000" dirty="0">
                <a:latin typeface="+mn-lt"/>
                <a:ea typeface="Calibri" panose="020F0502020204030204" pitchFamily="34" charset="0"/>
              </a:rPr>
              <a:t> showed </a:t>
            </a:r>
            <a:r>
              <a:rPr lang="en-US" sz="2000" dirty="0" err="1">
                <a:latin typeface="+mn-lt"/>
                <a:ea typeface="Calibri" panose="020F0502020204030204" pitchFamily="34" charset="0"/>
              </a:rPr>
              <a:t>Mary</a:t>
            </a:r>
            <a:r>
              <a:rPr lang="en-US" sz="2000" baseline="-25000" dirty="0" err="1">
                <a:latin typeface="+mn-lt"/>
                <a:ea typeface="Calibri" panose="020F0502020204030204" pitchFamily="34" charset="0"/>
              </a:rPr>
              <a:t>j</a:t>
            </a:r>
            <a:r>
              <a:rPr lang="en-US" sz="2000" dirty="0">
                <a:latin typeface="+mn-lt"/>
                <a:ea typeface="Calibri" panose="020F0502020204030204" pitchFamily="34" charset="0"/>
              </a:rPr>
              <a:t> to each </a:t>
            </a:r>
            <a:r>
              <a:rPr lang="en-US" sz="2000" dirty="0" err="1">
                <a:latin typeface="+mn-lt"/>
                <a:ea typeface="Calibri" panose="020F0502020204030204" pitchFamily="34" charset="0"/>
              </a:rPr>
              <a:t>other</a:t>
            </a:r>
            <a:r>
              <a:rPr lang="en-US" sz="2000" baseline="-25000" dirty="0" err="1">
                <a:latin typeface="+mn-lt"/>
                <a:ea typeface="Calibri" panose="020F0502020204030204" pitchFamily="34" charset="0"/>
              </a:rPr>
              <a:t>i+j</a:t>
            </a:r>
            <a:r>
              <a:rPr lang="en-US" sz="2000" dirty="0">
                <a:latin typeface="+mn-lt"/>
                <a:ea typeface="Calibri" panose="020F0502020204030204" pitchFamily="34" charset="0"/>
              </a:rPr>
              <a:t>.</a:t>
            </a:r>
            <a:br>
              <a:rPr lang="en-IL" sz="2000" dirty="0">
                <a:latin typeface="+mn-lt"/>
                <a:ea typeface="Calibri" panose="020F0502020204030204" pitchFamily="34" charset="0"/>
              </a:rPr>
            </a:br>
            <a:r>
              <a:rPr lang="en-US" sz="2000" dirty="0">
                <a:latin typeface="+mn-lt"/>
                <a:ea typeface="Calibri" panose="020F0502020204030204" pitchFamily="34" charset="0"/>
              </a:rPr>
              <a:t>     b.  John</a:t>
            </a:r>
            <a:r>
              <a:rPr lang="en-US" sz="2000" baseline="-25000" dirty="0">
                <a:latin typeface="+mn-lt"/>
                <a:ea typeface="Calibri" panose="020F0502020204030204" pitchFamily="34" charset="0"/>
              </a:rPr>
              <a:t>i</a:t>
            </a:r>
            <a:r>
              <a:rPr lang="en-US" sz="2000" dirty="0">
                <a:latin typeface="+mn-lt"/>
                <a:ea typeface="Calibri" panose="020F0502020204030204" pitchFamily="34" charset="0"/>
              </a:rPr>
              <a:t> proposed to </a:t>
            </a:r>
            <a:r>
              <a:rPr lang="en-US" sz="2000" dirty="0" err="1">
                <a:latin typeface="+mn-lt"/>
                <a:ea typeface="Calibri" panose="020F0502020204030204" pitchFamily="34" charset="0"/>
              </a:rPr>
              <a:t>Mary</a:t>
            </a:r>
            <a:r>
              <a:rPr lang="en-US" sz="2000" baseline="-25000" dirty="0" err="1">
                <a:latin typeface="+mn-lt"/>
                <a:ea typeface="Calibri" panose="020F0502020204030204" pitchFamily="34" charset="0"/>
              </a:rPr>
              <a:t>j</a:t>
            </a:r>
            <a:r>
              <a:rPr lang="en-US" sz="2000" dirty="0">
                <a:latin typeface="+mn-lt"/>
                <a:ea typeface="Calibri" panose="020F0502020204030204" pitchFamily="34" charset="0"/>
              </a:rPr>
              <a:t> to help each </a:t>
            </a:r>
            <a:r>
              <a:rPr lang="en-US" sz="2000" dirty="0" err="1">
                <a:latin typeface="+mn-lt"/>
                <a:ea typeface="Calibri" panose="020F0502020204030204" pitchFamily="34" charset="0"/>
              </a:rPr>
              <a:t>other</a:t>
            </a:r>
            <a:r>
              <a:rPr lang="en-US" sz="2000" baseline="-25000" dirty="0" err="1">
                <a:latin typeface="+mn-lt"/>
                <a:ea typeface="Calibri" panose="020F0502020204030204" pitchFamily="34" charset="0"/>
              </a:rPr>
              <a:t>i+j</a:t>
            </a:r>
            <a:r>
              <a:rPr lang="en-US" sz="2000" dirty="0">
                <a:latin typeface="+mn-lt"/>
                <a:ea typeface="Calibri" panose="020F0502020204030204" pitchFamily="34" charset="0"/>
              </a:rPr>
              <a:t>. 			</a:t>
            </a:r>
            <a:r>
              <a:rPr lang="en-US" sz="2000" dirty="0">
                <a:latin typeface="+mn-lt"/>
                <a:ea typeface="Calibri" panose="020F0502020204030204" pitchFamily="34" charset="0"/>
                <a:sym typeface="Wingdings" panose="05000000000000000000" pitchFamily="2" charset="2"/>
              </a:rPr>
              <a:t> must be mediated by </a:t>
            </a:r>
            <a:r>
              <a:rPr lang="en-US" sz="2000" dirty="0" err="1">
                <a:latin typeface="+mn-lt"/>
                <a:ea typeface="Calibri" panose="020F0502020204030204" pitchFamily="34" charset="0"/>
              </a:rPr>
              <a:t>PRO</a:t>
            </a:r>
            <a:r>
              <a:rPr lang="en-US" sz="2000" baseline="-25000" dirty="0" err="1">
                <a:latin typeface="+mn-lt"/>
                <a:ea typeface="Calibri" panose="020F0502020204030204" pitchFamily="34" charset="0"/>
              </a:rPr>
              <a:t>i+j</a:t>
            </a:r>
            <a:r>
              <a:rPr lang="en-US" sz="2000" dirty="0">
                <a:latin typeface="+mn-lt"/>
                <a:ea typeface="Calibri" panose="020F0502020204030204" pitchFamily="34" charset="0"/>
              </a:rPr>
              <a:t> </a:t>
            </a:r>
            <a:br>
              <a:rPr lang="en-IL" sz="2000" dirty="0">
                <a:latin typeface="+mn-lt"/>
                <a:ea typeface="Calibri" panose="020F0502020204030204" pitchFamily="34" charset="0"/>
              </a:rPr>
            </a:br>
            <a:r>
              <a:rPr lang="en-US" sz="2000" dirty="0">
                <a:latin typeface="+mn-lt"/>
                <a:ea typeface="Calibri" panose="020F0502020204030204" pitchFamily="34" charset="0"/>
              </a:rPr>
              <a:t> </a:t>
            </a:r>
            <a:br>
              <a:rPr lang="en-US" sz="2000" dirty="0">
                <a:latin typeface="+mn-lt"/>
                <a:ea typeface="Calibri" panose="020F0502020204030204" pitchFamily="34" charset="0"/>
              </a:rPr>
            </a:br>
            <a:r>
              <a:rPr lang="en-US" sz="2000" b="1" dirty="0">
                <a:latin typeface="+mn-lt"/>
                <a:ea typeface="Calibri" panose="020F0502020204030204" pitchFamily="34" charset="0"/>
              </a:rPr>
              <a:t>PRO controls agreement</a:t>
            </a:r>
            <a:br>
              <a:rPr lang="en-US" sz="2000" dirty="0">
                <a:latin typeface="+mn-lt"/>
                <a:ea typeface="Calibri" panose="020F0502020204030204" pitchFamily="34" charset="0"/>
              </a:rPr>
            </a:br>
            <a:r>
              <a:rPr lang="en-US" sz="2000" dirty="0">
                <a:latin typeface="+mn-lt"/>
                <a:ea typeface="Calibri" panose="020F0502020204030204" pitchFamily="34" charset="0"/>
              </a:rPr>
              <a:t>(5)</a:t>
            </a:r>
            <a:r>
              <a:rPr lang="en-GB" sz="2000" dirty="0">
                <a:latin typeface="+mn-lt"/>
                <a:ea typeface="Calibri" panose="020F0502020204030204" pitchFamily="34" charset="0"/>
              </a:rPr>
              <a:t> Ana </a:t>
            </a:r>
            <a:r>
              <a:rPr lang="en-GB" sz="2000" dirty="0" err="1">
                <a:latin typeface="+mn-lt"/>
                <a:ea typeface="Calibri" panose="020F0502020204030204" pitchFamily="34" charset="0"/>
              </a:rPr>
              <a:t>hici’a</a:t>
            </a:r>
            <a:r>
              <a:rPr lang="en-GB" sz="2000" dirty="0">
                <a:latin typeface="+mn-lt"/>
                <a:ea typeface="Calibri" panose="020F0502020204030204" pitchFamily="34" charset="0"/>
              </a:rPr>
              <a:t>         le-Mary [PRO </a:t>
            </a:r>
            <a:r>
              <a:rPr lang="en-GB" sz="2000" dirty="0" err="1">
                <a:latin typeface="+mn-lt"/>
                <a:ea typeface="Calibri" panose="020F0502020204030204" pitchFamily="34" charset="0"/>
              </a:rPr>
              <a:t>le’hagia</a:t>
            </a:r>
            <a:r>
              <a:rPr lang="en-GB" sz="2000" dirty="0">
                <a:latin typeface="+mn-lt"/>
                <a:ea typeface="Calibri" panose="020F0502020204030204" pitchFamily="34" charset="0"/>
              </a:rPr>
              <a:t>   la-</a:t>
            </a:r>
            <a:r>
              <a:rPr lang="en-GB" sz="2000" dirty="0" err="1">
                <a:latin typeface="+mn-lt"/>
                <a:ea typeface="Calibri" panose="020F0502020204030204" pitchFamily="34" charset="0"/>
              </a:rPr>
              <a:t>mesiba</a:t>
            </a:r>
            <a:r>
              <a:rPr lang="en-GB" sz="2000" dirty="0">
                <a:latin typeface="+mn-lt"/>
                <a:ea typeface="Calibri" panose="020F0502020204030204" pitchFamily="34" charset="0"/>
              </a:rPr>
              <a:t>      </a:t>
            </a:r>
            <a:r>
              <a:rPr lang="en-GB" sz="2000" dirty="0" err="1">
                <a:latin typeface="+mn-lt"/>
                <a:ea typeface="Calibri" panose="020F0502020204030204" pitchFamily="34" charset="0"/>
              </a:rPr>
              <a:t>mxupa-ot</a:t>
            </a:r>
            <a:r>
              <a:rPr lang="en-GB" sz="2000" dirty="0">
                <a:latin typeface="+mn-lt"/>
                <a:ea typeface="Calibri" panose="020F0502020204030204" pitchFamily="34" charset="0"/>
              </a:rPr>
              <a:t>].			</a:t>
            </a:r>
            <a:r>
              <a:rPr lang="en-GB" sz="2000" i="1" dirty="0">
                <a:latin typeface="+mn-lt"/>
                <a:ea typeface="Calibri" panose="020F0502020204030204" pitchFamily="34" charset="0"/>
              </a:rPr>
              <a:t>Hebrew</a:t>
            </a:r>
            <a:br>
              <a:rPr lang="en-GB" sz="2000" dirty="0">
                <a:latin typeface="+mn-lt"/>
                <a:ea typeface="Calibri" panose="020F0502020204030204" pitchFamily="34" charset="0"/>
              </a:rPr>
            </a:br>
            <a:r>
              <a:rPr lang="en-GB" sz="2000" dirty="0">
                <a:latin typeface="+mn-lt"/>
                <a:ea typeface="Calibri" panose="020F0502020204030204" pitchFamily="34" charset="0"/>
              </a:rPr>
              <a:t>      Ana proposed to-Mary           to-arrive </a:t>
            </a:r>
            <a:r>
              <a:rPr lang="en-GB" sz="2000" dirty="0" err="1">
                <a:latin typeface="+mn-lt"/>
                <a:ea typeface="Calibri" panose="020F0502020204030204" pitchFamily="34" charset="0"/>
              </a:rPr>
              <a:t>to.the</a:t>
            </a:r>
            <a:r>
              <a:rPr lang="en-GB" sz="2000" dirty="0">
                <a:latin typeface="+mn-lt"/>
                <a:ea typeface="Calibri" panose="020F0502020204030204" pitchFamily="34" charset="0"/>
              </a:rPr>
              <a:t>-party costumed(</a:t>
            </a:r>
            <a:r>
              <a:rPr lang="en-GB" sz="2000" dirty="0" err="1">
                <a:latin typeface="+mn-lt"/>
                <a:ea typeface="Calibri" panose="020F0502020204030204" pitchFamily="34" charset="0"/>
              </a:rPr>
              <a:t>Adj</a:t>
            </a:r>
            <a:r>
              <a:rPr lang="en-GB" sz="2000" dirty="0">
                <a:latin typeface="+mn-lt"/>
                <a:ea typeface="Calibri" panose="020F0502020204030204" pitchFamily="34" charset="0"/>
              </a:rPr>
              <a:t>)-</a:t>
            </a:r>
            <a:r>
              <a:rPr lang="en-GB" sz="1800" b="1" dirty="0">
                <a:solidFill>
                  <a:srgbClr val="FF0000"/>
                </a:solidFill>
                <a:latin typeface="+mn-lt"/>
                <a:ea typeface="Calibri" panose="020F0502020204030204" pitchFamily="34" charset="0"/>
              </a:rPr>
              <a:t>PL.F</a:t>
            </a:r>
            <a:br>
              <a:rPr lang="en-GB" sz="2000" dirty="0">
                <a:latin typeface="+mn-lt"/>
                <a:ea typeface="Calibri" panose="020F0502020204030204" pitchFamily="34" charset="0"/>
              </a:rPr>
            </a:br>
            <a:r>
              <a:rPr lang="en-GB" sz="2000" dirty="0">
                <a:latin typeface="+mn-lt"/>
                <a:ea typeface="Calibri" panose="020F0502020204030204" pitchFamily="34" charset="0"/>
              </a:rPr>
              <a:t>     ‘Ana proposed to Mary to arrive to the party in costumes.’ 		</a:t>
            </a:r>
            <a:r>
              <a:rPr lang="en-US" sz="2000" dirty="0">
                <a:latin typeface="+mn-lt"/>
                <a:ea typeface="Calibri" panose="020F0502020204030204" pitchFamily="34" charset="0"/>
                <a:sym typeface="Wingdings" panose="05000000000000000000" pitchFamily="2" charset="2"/>
              </a:rPr>
              <a:t> must be mediated by PRO</a:t>
            </a:r>
            <a:r>
              <a:rPr lang="en-US" sz="2000" baseline="-25000" dirty="0">
                <a:latin typeface="+mn-lt"/>
                <a:ea typeface="Calibri" panose="020F0502020204030204" pitchFamily="34" charset="0"/>
                <a:sym typeface="Wingdings" panose="05000000000000000000" pitchFamily="2" charset="2"/>
              </a:rPr>
              <a:t>[PL,F]</a:t>
            </a:r>
            <a:br>
              <a:rPr lang="en-US" sz="2000" baseline="-25000" dirty="0">
                <a:latin typeface="+mn-lt"/>
                <a:ea typeface="Calibri" panose="020F0502020204030204" pitchFamily="34" charset="0"/>
                <a:sym typeface="Wingdings" panose="05000000000000000000" pitchFamily="2" charset="2"/>
              </a:rPr>
            </a:br>
            <a:br>
              <a:rPr lang="en-GB" sz="2000" dirty="0">
                <a:latin typeface="+mn-lt"/>
                <a:ea typeface="Calibri" panose="020F0502020204030204" pitchFamily="34" charset="0"/>
              </a:rPr>
            </a:br>
            <a:r>
              <a:rPr lang="en-GB" sz="2000" b="1" dirty="0">
                <a:latin typeface="+mn-lt"/>
                <a:ea typeface="Calibri" panose="020F0502020204030204" pitchFamily="34" charset="0"/>
              </a:rPr>
              <a:t>PRO controls case concord </a:t>
            </a:r>
            <a:r>
              <a:rPr lang="en-GB" sz="2000" dirty="0">
                <a:latin typeface="+mn-lt"/>
                <a:ea typeface="Calibri" panose="020F0502020204030204" pitchFamily="34" charset="0"/>
              </a:rPr>
              <a:t>(Icelandic, Russian)</a:t>
            </a:r>
            <a:br>
              <a:rPr lang="en-GB" sz="2000" dirty="0">
                <a:latin typeface="+mn-lt"/>
                <a:ea typeface="Calibri" panose="020F0502020204030204" pitchFamily="34" charset="0"/>
              </a:rPr>
            </a:br>
            <a:r>
              <a:rPr lang="en-GB" sz="2000" dirty="0">
                <a:latin typeface="+mn-lt"/>
                <a:ea typeface="Calibri" panose="020F0502020204030204" pitchFamily="34" charset="0"/>
              </a:rPr>
              <a:t>(6) a. </a:t>
            </a:r>
            <a:r>
              <a:rPr lang="en-US" sz="2000" dirty="0" err="1">
                <a:latin typeface="+mn-lt"/>
              </a:rPr>
              <a:t>Ólafi</a:t>
            </a:r>
            <a:r>
              <a:rPr lang="en-US" sz="2000" dirty="0">
                <a:latin typeface="+mn-lt"/>
              </a:rPr>
              <a:t>         </a:t>
            </a:r>
            <a:r>
              <a:rPr lang="en-US" sz="2000" dirty="0" err="1">
                <a:latin typeface="+mn-lt"/>
              </a:rPr>
              <a:t>leiddist</a:t>
            </a:r>
            <a:r>
              <a:rPr lang="en-US" sz="2000" dirty="0">
                <a:latin typeface="+mn-lt"/>
              </a:rPr>
              <a:t>       </a:t>
            </a:r>
            <a:r>
              <a:rPr lang="en-US" sz="2000" dirty="0" err="1">
                <a:latin typeface="+mn-lt"/>
              </a:rPr>
              <a:t>einum</a:t>
            </a:r>
            <a:r>
              <a:rPr lang="en-US" sz="2000" dirty="0">
                <a:latin typeface="+mn-lt"/>
              </a:rPr>
              <a:t>       </a:t>
            </a:r>
            <a:r>
              <a:rPr lang="en-US" sz="2000" dirty="0">
                <a:latin typeface="+mn-lt"/>
                <a:cs typeface="Times New Roman" panose="02020603050405020304" pitchFamily="18" charset="0"/>
              </a:rPr>
              <a:t>í</a:t>
            </a:r>
            <a:r>
              <a:rPr lang="en-US" sz="2000" dirty="0">
                <a:latin typeface="+mn-lt"/>
              </a:rPr>
              <a:t>  </a:t>
            </a:r>
            <a:r>
              <a:rPr lang="en-US" sz="2000" dirty="0" err="1">
                <a:latin typeface="+mn-lt"/>
              </a:rPr>
              <a:t>veislunni</a:t>
            </a:r>
            <a:r>
              <a:rPr lang="en-US" sz="2000" dirty="0">
                <a:latin typeface="+mn-lt"/>
              </a:rPr>
              <a:t>.        b. Ólafur       </a:t>
            </a:r>
            <a:r>
              <a:rPr lang="en-US" sz="2000" dirty="0" err="1">
                <a:latin typeface="+mn-lt"/>
              </a:rPr>
              <a:t>vonast</a:t>
            </a:r>
            <a:r>
              <a:rPr lang="en-US" sz="2000" dirty="0">
                <a:latin typeface="+mn-lt"/>
              </a:rPr>
              <a:t> </a:t>
            </a:r>
            <a:r>
              <a:rPr lang="en-US" sz="2000" dirty="0" err="1">
                <a:latin typeface="+mn-lt"/>
              </a:rPr>
              <a:t>til</a:t>
            </a:r>
            <a:r>
              <a:rPr lang="en-US" sz="2000" dirty="0">
                <a:latin typeface="+mn-lt"/>
              </a:rPr>
              <a:t> [PRO</a:t>
            </a:r>
            <a:r>
              <a:rPr lang="en-US" sz="2000" baseline="-25000" dirty="0">
                <a:solidFill>
                  <a:srgbClr val="FF0000"/>
                </a:solidFill>
                <a:latin typeface="+mn-lt"/>
              </a:rPr>
              <a:t>[DAT]</a:t>
            </a:r>
            <a:r>
              <a:rPr lang="en-US" sz="2000" dirty="0">
                <a:latin typeface="+mn-lt"/>
              </a:rPr>
              <a:t> </a:t>
            </a:r>
            <a:r>
              <a:rPr lang="en-US" sz="2000" dirty="0" err="1">
                <a:latin typeface="+mn-lt"/>
              </a:rPr>
              <a:t>að</a:t>
            </a:r>
            <a:r>
              <a:rPr lang="en-US" sz="2000" dirty="0">
                <a:latin typeface="+mn-lt"/>
              </a:rPr>
              <a:t> </a:t>
            </a:r>
            <a:r>
              <a:rPr lang="en-US" sz="2000" dirty="0" err="1">
                <a:latin typeface="+mn-lt"/>
              </a:rPr>
              <a:t>leiðast</a:t>
            </a:r>
            <a:r>
              <a:rPr lang="en-US" sz="2000" dirty="0">
                <a:latin typeface="+mn-lt"/>
              </a:rPr>
              <a:t>     ekki </a:t>
            </a:r>
            <a:r>
              <a:rPr lang="en-US" sz="2000" dirty="0" err="1">
                <a:latin typeface="+mn-lt"/>
              </a:rPr>
              <a:t>einum</a:t>
            </a:r>
            <a:r>
              <a:rPr lang="en-US" sz="2000" dirty="0">
                <a:latin typeface="+mn-lt"/>
              </a:rPr>
              <a:t> ]</a:t>
            </a:r>
            <a:br>
              <a:rPr lang="en-IL" sz="2000" dirty="0">
                <a:latin typeface="+mn-lt"/>
              </a:rPr>
            </a:br>
            <a:r>
              <a:rPr lang="en-US" sz="2000" dirty="0">
                <a:latin typeface="+mn-lt"/>
              </a:rPr>
              <a:t>          Olaf.</a:t>
            </a:r>
            <a:r>
              <a:rPr lang="en-US" sz="1800" b="1" dirty="0">
                <a:solidFill>
                  <a:srgbClr val="FF0000"/>
                </a:solidFill>
                <a:latin typeface="+mn-lt"/>
              </a:rPr>
              <a:t>DAT</a:t>
            </a:r>
            <a:r>
              <a:rPr lang="en-US" sz="2000" dirty="0">
                <a:latin typeface="+mn-lt"/>
              </a:rPr>
              <a:t>  </a:t>
            </a:r>
            <a:r>
              <a:rPr lang="en-US" sz="2000" dirty="0" err="1">
                <a:latin typeface="+mn-lt"/>
              </a:rPr>
              <a:t>was.bored</a:t>
            </a:r>
            <a:r>
              <a:rPr lang="en-US" sz="2000" dirty="0">
                <a:latin typeface="+mn-lt"/>
              </a:rPr>
              <a:t> alone.</a:t>
            </a:r>
            <a:r>
              <a:rPr lang="en-US" sz="1800" b="1" dirty="0">
                <a:solidFill>
                  <a:srgbClr val="FF0000"/>
                </a:solidFill>
                <a:latin typeface="+mn-lt"/>
              </a:rPr>
              <a:t>DAT</a:t>
            </a:r>
            <a:r>
              <a:rPr lang="en-US" sz="2000" dirty="0">
                <a:latin typeface="+mn-lt"/>
              </a:rPr>
              <a:t>  in </a:t>
            </a:r>
            <a:r>
              <a:rPr lang="en-US" sz="2000" dirty="0" err="1">
                <a:latin typeface="+mn-lt"/>
              </a:rPr>
              <a:t>the.party</a:t>
            </a:r>
            <a:r>
              <a:rPr lang="en-US" sz="2000" dirty="0">
                <a:latin typeface="+mn-lt"/>
              </a:rPr>
              <a:t>           </a:t>
            </a:r>
            <a:r>
              <a:rPr lang="en-US" sz="2000" dirty="0" err="1">
                <a:latin typeface="+mn-lt"/>
              </a:rPr>
              <a:t>Olaf.</a:t>
            </a:r>
            <a:r>
              <a:rPr lang="en-US" sz="1800" b="1" dirty="0" err="1">
                <a:solidFill>
                  <a:srgbClr val="FF0000"/>
                </a:solidFill>
                <a:latin typeface="+mn-lt"/>
              </a:rPr>
              <a:t>NOM</a:t>
            </a:r>
            <a:r>
              <a:rPr lang="en-US" sz="2000" b="1" dirty="0">
                <a:solidFill>
                  <a:srgbClr val="FF0000"/>
                </a:solidFill>
                <a:latin typeface="+mn-lt"/>
              </a:rPr>
              <a:t>  </a:t>
            </a:r>
            <a:r>
              <a:rPr lang="en-US" sz="2000" dirty="0">
                <a:latin typeface="+mn-lt"/>
              </a:rPr>
              <a:t>hopes                     to </a:t>
            </a:r>
            <a:r>
              <a:rPr lang="en-US" sz="2000" dirty="0" err="1">
                <a:latin typeface="+mn-lt"/>
              </a:rPr>
              <a:t>be.bored</a:t>
            </a:r>
            <a:r>
              <a:rPr lang="en-US" sz="2000" dirty="0">
                <a:latin typeface="+mn-lt"/>
              </a:rPr>
              <a:t>   not  alone.</a:t>
            </a:r>
            <a:r>
              <a:rPr lang="en-US" sz="1800" b="1" dirty="0">
                <a:solidFill>
                  <a:srgbClr val="FF0000"/>
                </a:solidFill>
                <a:latin typeface="+mn-lt"/>
              </a:rPr>
              <a:t>DAT</a:t>
            </a:r>
            <a:br>
              <a:rPr lang="en-IL" sz="2000" dirty="0">
                <a:latin typeface="+mn-lt"/>
              </a:rPr>
            </a:br>
            <a:r>
              <a:rPr lang="en-US" sz="2000" dirty="0">
                <a:latin typeface="+mn-lt"/>
              </a:rPr>
              <a:t>          ‘Olaf was bored alone at the party.’	                  ‘Olaf hopes not to be bored alone.’</a:t>
            </a:r>
            <a:br>
              <a:rPr lang="en-IL" sz="2000" dirty="0">
                <a:latin typeface="+mn-lt"/>
              </a:rPr>
            </a:br>
            <a:r>
              <a:rPr lang="en-US" sz="2000" dirty="0">
                <a:latin typeface="+mn-lt"/>
              </a:rPr>
              <a:t>           </a:t>
            </a:r>
            <a:br>
              <a:rPr lang="en-US" sz="2000" dirty="0">
                <a:latin typeface="+mn-lt"/>
              </a:rPr>
            </a:br>
            <a:r>
              <a:rPr lang="en-US" sz="2000" dirty="0">
                <a:latin typeface="+mn-lt"/>
              </a:rPr>
              <a:t>          </a:t>
            </a:r>
            <a:endParaRPr lang="en-IL" sz="2000" b="1" dirty="0">
              <a:latin typeface="+mn-lt"/>
            </a:endParaRPr>
          </a:p>
        </p:txBody>
      </p:sp>
      <p:sp>
        <p:nvSpPr>
          <p:cNvPr id="7" name="Slide Number Placeholder 6">
            <a:extLst>
              <a:ext uri="{FF2B5EF4-FFF2-40B4-BE49-F238E27FC236}">
                <a16:creationId xmlns:a16="http://schemas.microsoft.com/office/drawing/2014/main" id="{9B9A3FC6-56D4-6383-D2BD-19EEE5C7E5CE}"/>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Freeform: Shape 1">
            <a:extLst>
              <a:ext uri="{FF2B5EF4-FFF2-40B4-BE49-F238E27FC236}">
                <a16:creationId xmlns:a16="http://schemas.microsoft.com/office/drawing/2014/main" id="{1746CAE1-CBE9-45F6-CE9C-E7502F040913}"/>
              </a:ext>
            </a:extLst>
          </p:cNvPr>
          <p:cNvSpPr/>
          <p:nvPr/>
        </p:nvSpPr>
        <p:spPr>
          <a:xfrm>
            <a:off x="8664414" y="4721901"/>
            <a:ext cx="2233081" cy="377224"/>
          </a:xfrm>
          <a:custGeom>
            <a:avLst/>
            <a:gdLst>
              <a:gd name="csX0" fmla="*/ 0 w 2076226"/>
              <a:gd name="csY0" fmla="*/ 377224 h 377224"/>
              <a:gd name="csX1" fmla="*/ 1021977 w 2076226"/>
              <a:gd name="csY1" fmla="*/ 706 h 377224"/>
              <a:gd name="csX2" fmla="*/ 2076226 w 2076226"/>
              <a:gd name="csY2" fmla="*/ 301920 h 377224"/>
            </a:gdLst>
            <a:ahLst/>
            <a:cxnLst>
              <a:cxn ang="0">
                <a:pos x="csX0" y="csY0"/>
              </a:cxn>
              <a:cxn ang="0">
                <a:pos x="csX1" y="csY1"/>
              </a:cxn>
              <a:cxn ang="0">
                <a:pos x="csX2" y="csY2"/>
              </a:cxn>
            </a:cxnLst>
            <a:rect l="l" t="t" r="r" b="b"/>
            <a:pathLst>
              <a:path w="2076226" h="377224">
                <a:moveTo>
                  <a:pt x="0" y="377224"/>
                </a:moveTo>
                <a:cubicBezTo>
                  <a:pt x="337969" y="195240"/>
                  <a:pt x="675939" y="13257"/>
                  <a:pt x="1021977" y="706"/>
                </a:cubicBezTo>
                <a:cubicBezTo>
                  <a:pt x="1368015" y="-11845"/>
                  <a:pt x="1722120" y="145037"/>
                  <a:pt x="2076226" y="301920"/>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 name="Freeform: Shape 3">
            <a:extLst>
              <a:ext uri="{FF2B5EF4-FFF2-40B4-BE49-F238E27FC236}">
                <a16:creationId xmlns:a16="http://schemas.microsoft.com/office/drawing/2014/main" id="{876C4AE1-D487-59B1-92A8-7DD4EE421A86}"/>
              </a:ext>
            </a:extLst>
          </p:cNvPr>
          <p:cNvSpPr/>
          <p:nvPr/>
        </p:nvSpPr>
        <p:spPr>
          <a:xfrm>
            <a:off x="268903" y="5518673"/>
            <a:ext cx="516405" cy="968188"/>
          </a:xfrm>
          <a:custGeom>
            <a:avLst/>
            <a:gdLst>
              <a:gd name="csX0" fmla="*/ 494890 w 516405"/>
              <a:gd name="csY0" fmla="*/ 0 h 968188"/>
              <a:gd name="csX1" fmla="*/ 38 w 516405"/>
              <a:gd name="csY1" fmla="*/ 559398 h 968188"/>
              <a:gd name="csX2" fmla="*/ 516405 w 516405"/>
              <a:gd name="csY2" fmla="*/ 968188 h 968188"/>
              <a:gd name="csX3" fmla="*/ 516405 w 516405"/>
              <a:gd name="csY3" fmla="*/ 968188 h 968188"/>
              <a:gd name="csX4" fmla="*/ 516405 w 516405"/>
              <a:gd name="csY4" fmla="*/ 968188 h 968188"/>
            </a:gdLst>
            <a:ahLst/>
            <a:cxnLst>
              <a:cxn ang="0">
                <a:pos x="csX0" y="csY0"/>
              </a:cxn>
              <a:cxn ang="0">
                <a:pos x="csX1" y="csY1"/>
              </a:cxn>
              <a:cxn ang="0">
                <a:pos x="csX2" y="csY2"/>
              </a:cxn>
              <a:cxn ang="0">
                <a:pos x="csX3" y="csY3"/>
              </a:cxn>
              <a:cxn ang="0">
                <a:pos x="csX4" y="csY4"/>
              </a:cxn>
            </a:cxnLst>
            <a:rect l="l" t="t" r="r" b="b"/>
            <a:pathLst>
              <a:path w="516405" h="968188">
                <a:moveTo>
                  <a:pt x="494890" y="0"/>
                </a:moveTo>
                <a:cubicBezTo>
                  <a:pt x="245671" y="199016"/>
                  <a:pt x="-3548" y="398033"/>
                  <a:pt x="38" y="559398"/>
                </a:cubicBezTo>
                <a:cubicBezTo>
                  <a:pt x="3624" y="720763"/>
                  <a:pt x="516405" y="968188"/>
                  <a:pt x="516405" y="968188"/>
                </a:cubicBezTo>
                <a:lnTo>
                  <a:pt x="516405" y="968188"/>
                </a:lnTo>
                <a:lnTo>
                  <a:pt x="516405" y="968188"/>
                </a:lnTo>
              </a:path>
            </a:pathLst>
          </a:custGeom>
          <a:noFill/>
          <a:ln>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TextBox 5">
            <a:extLst>
              <a:ext uri="{FF2B5EF4-FFF2-40B4-BE49-F238E27FC236}">
                <a16:creationId xmlns:a16="http://schemas.microsoft.com/office/drawing/2014/main" id="{25051A25-EBDA-10B1-4FC0-E18589CEE984}"/>
              </a:ext>
            </a:extLst>
          </p:cNvPr>
          <p:cNvSpPr txBox="1"/>
          <p:nvPr/>
        </p:nvSpPr>
        <p:spPr>
          <a:xfrm>
            <a:off x="785308" y="6317584"/>
            <a:ext cx="7261412" cy="338554"/>
          </a:xfrm>
          <a:prstGeom prst="rect">
            <a:avLst/>
          </a:prstGeom>
          <a:noFill/>
        </p:spPr>
        <p:txBody>
          <a:bodyPr wrap="square" rtlCol="0">
            <a:spAutoFit/>
          </a:bodyPr>
          <a:lstStyle/>
          <a:p>
            <a:r>
              <a:rPr lang="en-US" sz="1600" b="1" dirty="0"/>
              <a:t>Quirky (non-nominative) subject </a:t>
            </a:r>
            <a:r>
              <a:rPr lang="en-US" sz="1600" b="1" dirty="0">
                <a:sym typeface="Wingdings" panose="05000000000000000000" pitchFamily="2" charset="2"/>
              </a:rPr>
              <a:t> PRO does bear case (contra GB-based theories)</a:t>
            </a:r>
            <a:endParaRPr lang="en-IL" sz="1600" b="1" dirty="0"/>
          </a:p>
        </p:txBody>
      </p:sp>
      <p:sp>
        <p:nvSpPr>
          <p:cNvPr id="8" name="TextBox 7">
            <a:extLst>
              <a:ext uri="{FF2B5EF4-FFF2-40B4-BE49-F238E27FC236}">
                <a16:creationId xmlns:a16="http://schemas.microsoft.com/office/drawing/2014/main" id="{51528DD7-462F-5B31-ED08-67E62F39A685}"/>
              </a:ext>
            </a:extLst>
          </p:cNvPr>
          <p:cNvSpPr txBox="1"/>
          <p:nvPr/>
        </p:nvSpPr>
        <p:spPr>
          <a:xfrm>
            <a:off x="9573437" y="5994418"/>
            <a:ext cx="2537446" cy="646331"/>
          </a:xfrm>
          <a:prstGeom prst="rect">
            <a:avLst/>
          </a:prstGeom>
          <a:noFill/>
          <a:ln>
            <a:solidFill>
              <a:srgbClr val="00B0F0"/>
            </a:solidFill>
          </a:ln>
        </p:spPr>
        <p:txBody>
          <a:bodyPr wrap="square" rtlCol="0">
            <a:spAutoFit/>
          </a:bodyPr>
          <a:lstStyle/>
          <a:p>
            <a:r>
              <a:rPr lang="en-US" dirty="0">
                <a:solidFill>
                  <a:srgbClr val="00B0F0"/>
                </a:solidFill>
              </a:rPr>
              <a:t>If anything is syntactic – agreement and case are!</a:t>
            </a:r>
            <a:endParaRPr lang="en-IL" dirty="0">
              <a:solidFill>
                <a:srgbClr val="00B0F0"/>
              </a:solidFill>
            </a:endParaRPr>
          </a:p>
        </p:txBody>
      </p:sp>
    </p:spTree>
    <p:extLst>
      <p:ext uri="{BB962C8B-B14F-4D97-AF65-F5344CB8AC3E}">
        <p14:creationId xmlns:p14="http://schemas.microsoft.com/office/powerpoint/2010/main" val="15227877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6F69-FA39-C39A-37C4-D81724B930C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9F9F00D-A70D-A4B3-534A-924B3749203B}"/>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Alternating OC/NOC adjuncts IV</a:t>
            </a:r>
            <a:endParaRPr lang="en-IL" sz="4000" b="1" i="1" dirty="0">
              <a:solidFill>
                <a:prstClr val="black"/>
              </a:solidFill>
              <a:latin typeface="Calibri" panose="020F0502020204030204"/>
            </a:endParaRPr>
          </a:p>
        </p:txBody>
      </p:sp>
      <p:sp>
        <p:nvSpPr>
          <p:cNvPr id="5" name="Title 4">
            <a:extLst>
              <a:ext uri="{FF2B5EF4-FFF2-40B4-BE49-F238E27FC236}">
                <a16:creationId xmlns:a16="http://schemas.microsoft.com/office/drawing/2014/main" id="{3B3F0DD3-3E50-7015-1FB0-BDA3F33BC0BF}"/>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b="1">
                <a:solidFill>
                  <a:srgbClr val="00B0F0"/>
                </a:solidFill>
                <a:latin typeface="+mn-lt"/>
              </a:rPr>
              <a:t>Absolutive clauses ("free adjuncts")</a:t>
            </a:r>
            <a:br>
              <a:rPr lang="en-IL" sz="1800">
                <a:latin typeface="+mn-lt"/>
              </a:rPr>
            </a:br>
            <a:r>
              <a:rPr lang="en-US" sz="1800">
                <a:latin typeface="+mn-lt"/>
              </a:rPr>
              <a:t>Flexible modification – temporal, circumstantial, causal, conditional…</a:t>
            </a:r>
            <a:br>
              <a:rPr lang="en-US" sz="1800">
                <a:latin typeface="+mn-lt"/>
              </a:rPr>
            </a:br>
            <a:r>
              <a:rPr lang="en-US" sz="1800">
                <a:latin typeface="+mn-lt"/>
              </a:rPr>
              <a:t> </a:t>
            </a:r>
            <a:br>
              <a:rPr lang="en-IL" sz="1800">
                <a:latin typeface="+mn-lt"/>
              </a:rPr>
            </a:br>
            <a:r>
              <a:rPr lang="en-US" sz="1800" b="1">
                <a:solidFill>
                  <a:srgbClr val="00B0F0"/>
                </a:solidFill>
                <a:latin typeface="+mn-lt"/>
              </a:rPr>
              <a:t>OC</a:t>
            </a:r>
            <a:r>
              <a:rPr lang="en-US" sz="1800" i="1">
                <a:latin typeface="+mn-lt"/>
              </a:rPr>
              <a:t>	</a:t>
            </a:r>
            <a:br>
              <a:rPr lang="en-US" sz="1800" i="1">
                <a:latin typeface="+mn-lt"/>
              </a:rPr>
            </a:br>
            <a:r>
              <a:rPr lang="en-US" sz="1800">
                <a:latin typeface="+mn-lt"/>
              </a:rPr>
              <a:t>83.</a:t>
            </a:r>
            <a:r>
              <a:rPr lang="en-US" sz="1800" i="1">
                <a:latin typeface="+mn-lt"/>
              </a:rPr>
              <a:t> </a:t>
            </a:r>
            <a:r>
              <a:rPr lang="en-US" sz="1800">
                <a:latin typeface="+mn-lt"/>
              </a:rPr>
              <a:t>a.   [PRO</a:t>
            </a:r>
            <a:r>
              <a:rPr lang="en-US" sz="1800" baseline="-25000">
                <a:latin typeface="+mn-lt"/>
              </a:rPr>
              <a:t>i</a:t>
            </a:r>
            <a:r>
              <a:rPr lang="en-US" sz="1800">
                <a:latin typeface="+mn-lt"/>
              </a:rPr>
              <a:t> having run smoothly until then], the economic engine</a:t>
            </a:r>
            <a:r>
              <a:rPr lang="en-US" sz="1800" baseline="-25000">
                <a:latin typeface="+mn-lt"/>
              </a:rPr>
              <a:t>i</a:t>
            </a:r>
            <a:r>
              <a:rPr lang="en-US" sz="1800">
                <a:latin typeface="+mn-lt"/>
              </a:rPr>
              <a:t> began to sputter already at the beginning of the year.</a:t>
            </a:r>
            <a:r>
              <a:rPr lang="en-GB" sz="1800">
                <a:latin typeface="+mn-lt"/>
              </a:rPr>
              <a:t>	</a:t>
            </a:r>
            <a:br>
              <a:rPr lang="en-GB" sz="1800">
                <a:latin typeface="+mn-lt"/>
              </a:rPr>
            </a:br>
            <a:r>
              <a:rPr lang="en-GB" sz="1800">
                <a:latin typeface="+mn-lt"/>
              </a:rPr>
              <a:t>      b.   It</a:t>
            </a:r>
            <a:r>
              <a:rPr lang="en-GB" sz="1800" baseline="-25000">
                <a:latin typeface="+mn-lt"/>
              </a:rPr>
              <a:t>i</a:t>
            </a:r>
            <a:r>
              <a:rPr lang="en-GB" sz="1800">
                <a:latin typeface="+mn-lt"/>
              </a:rPr>
              <a:t> was pitch dark and very cold, [PRO</a:t>
            </a:r>
            <a:r>
              <a:rPr lang="en-GB" sz="1800" baseline="-25000">
                <a:latin typeface="+mn-lt"/>
              </a:rPr>
              <a:t>i</a:t>
            </a:r>
            <a:r>
              <a:rPr lang="en-GB" sz="1800">
                <a:latin typeface="+mn-lt"/>
              </a:rPr>
              <a:t> having snowed and thawed recently].	</a:t>
            </a:r>
            <a:br>
              <a:rPr lang="en-IL" sz="1800">
                <a:latin typeface="+mn-lt"/>
              </a:rPr>
            </a:br>
            <a:r>
              <a:rPr lang="en-GB" sz="1800">
                <a:latin typeface="+mn-lt"/>
              </a:rPr>
              <a:t> </a:t>
            </a:r>
            <a:br>
              <a:rPr lang="en-IL" sz="1800">
                <a:latin typeface="+mn-lt"/>
              </a:rPr>
            </a:br>
            <a:r>
              <a:rPr lang="en-GB" sz="1800" b="1">
                <a:solidFill>
                  <a:srgbClr val="00B0F0"/>
                </a:solidFill>
                <a:latin typeface="+mn-lt"/>
              </a:rPr>
              <a:t>NOC</a:t>
            </a:r>
            <a:br>
              <a:rPr lang="en-IL" sz="1800">
                <a:latin typeface="+mn-lt"/>
              </a:rPr>
            </a:br>
            <a:r>
              <a:rPr lang="en-US" sz="1800">
                <a:latin typeface="+mn-lt"/>
              </a:rPr>
              <a:t>84. </a:t>
            </a:r>
            <a:r>
              <a:rPr lang="en-GB" sz="1800">
                <a:latin typeface="+mn-lt"/>
              </a:rPr>
              <a:t>a.   [Being PRO</a:t>
            </a:r>
            <a:r>
              <a:rPr lang="en-GB" sz="1800" baseline="-25000">
                <a:latin typeface="+mn-lt"/>
              </a:rPr>
              <a:t>i</a:t>
            </a:r>
            <a:r>
              <a:rPr lang="en-GB" sz="1800">
                <a:latin typeface="+mn-lt"/>
              </a:rPr>
              <a:t> not yet fully grown], his</a:t>
            </a:r>
            <a:r>
              <a:rPr lang="en-GB" sz="1800" baseline="-25000">
                <a:latin typeface="+mn-lt"/>
              </a:rPr>
              <a:t>i</a:t>
            </a:r>
            <a:r>
              <a:rPr lang="en-GB" sz="1800">
                <a:latin typeface="+mn-lt"/>
              </a:rPr>
              <a:t> trousers were too long.		</a:t>
            </a:r>
            <a:br>
              <a:rPr lang="en-GB" sz="1800">
                <a:latin typeface="+mn-lt"/>
              </a:rPr>
            </a:br>
            <a:r>
              <a:rPr lang="en-GB" sz="1800">
                <a:latin typeface="+mn-lt"/>
              </a:rPr>
              <a:t>      b.    [PRO Looking out of the window], there were the flower beds in the front garden. </a:t>
            </a:r>
            <a:br>
              <a:rPr lang="en-IL" sz="1800">
                <a:latin typeface="+mn-lt"/>
              </a:rPr>
            </a:br>
            <a:r>
              <a:rPr lang="en-US" sz="1800">
                <a:latin typeface="+mn-lt"/>
              </a:rPr>
              <a:t>      c.     [PRO standing on the patio], the plants obscure/highlight the duck pond.</a:t>
            </a:r>
            <a:br>
              <a:rPr lang="en-US" sz="1800">
                <a:latin typeface="+mn-lt"/>
              </a:rPr>
            </a:br>
            <a:r>
              <a:rPr lang="en-US" sz="1800">
                <a:latin typeface="+mn-lt"/>
              </a:rPr>
              <a:t>	 </a:t>
            </a:r>
            <a:br>
              <a:rPr lang="en-US" sz="1800">
                <a:latin typeface="+mn-lt"/>
              </a:rPr>
            </a:br>
            <a:r>
              <a:rPr lang="en-US" sz="1800" b="1">
                <a:solidFill>
                  <a:srgbClr val="00B0F0"/>
                </a:solidFill>
                <a:latin typeface="+mn-lt"/>
              </a:rPr>
              <a:t>Absolutive clauses allow lexical subjects</a:t>
            </a:r>
            <a:br>
              <a:rPr lang="en-IL" sz="1800" b="1">
                <a:solidFill>
                  <a:srgbClr val="00B0F0"/>
                </a:solidFill>
                <a:latin typeface="+mn-lt"/>
              </a:rPr>
            </a:br>
            <a:r>
              <a:rPr lang="en-US" sz="1800">
                <a:latin typeface="+mn-lt"/>
              </a:rPr>
              <a:t>85. a.    [</a:t>
            </a:r>
            <a:r>
              <a:rPr lang="en-US" sz="1800">
                <a:solidFill>
                  <a:srgbClr val="FF0000"/>
                </a:solidFill>
                <a:latin typeface="+mn-lt"/>
              </a:rPr>
              <a:t>My family </a:t>
            </a:r>
            <a:r>
              <a:rPr lang="en-US" sz="1800">
                <a:latin typeface="+mn-lt"/>
              </a:rPr>
              <a:t>being financially secure], there was no reason to take on another day job.	</a:t>
            </a:r>
            <a:br>
              <a:rPr lang="en-US" sz="1800">
                <a:latin typeface="+mn-lt"/>
              </a:rPr>
            </a:br>
            <a:r>
              <a:rPr lang="en-US" sz="1800">
                <a:latin typeface="+mn-lt"/>
              </a:rPr>
              <a:t>      b.    [With </a:t>
            </a:r>
            <a:r>
              <a:rPr lang="en-US" sz="1800">
                <a:solidFill>
                  <a:srgbClr val="FF0000"/>
                </a:solidFill>
                <a:latin typeface="+mn-lt"/>
              </a:rPr>
              <a:t>George</a:t>
            </a:r>
            <a:r>
              <a:rPr lang="en-US" sz="1800">
                <a:latin typeface="+mn-lt"/>
              </a:rPr>
              <a:t> watching every step of hers], Lyn could hardly experience her new freedom.</a:t>
            </a:r>
            <a:br>
              <a:rPr lang="en-IL" sz="1800">
                <a:latin typeface="+mn-lt"/>
              </a:rPr>
            </a:br>
            <a:r>
              <a:rPr lang="en-US" sz="1800">
                <a:latin typeface="+mn-lt"/>
              </a:rPr>
              <a:t> </a:t>
            </a:r>
            <a:br>
              <a:rPr lang="en-IL" sz="1800">
                <a:latin typeface="+mn-lt"/>
              </a:rPr>
            </a:br>
            <a:endParaRPr lang="en-IL" sz="1800">
              <a:solidFill>
                <a:srgbClr val="FF0000"/>
              </a:solidFill>
              <a:latin typeface="+mn-lt"/>
            </a:endParaRPr>
          </a:p>
        </p:txBody>
      </p:sp>
      <p:sp>
        <p:nvSpPr>
          <p:cNvPr id="7" name="Slide Number Placeholder 6">
            <a:extLst>
              <a:ext uri="{FF2B5EF4-FFF2-40B4-BE49-F238E27FC236}">
                <a16:creationId xmlns:a16="http://schemas.microsoft.com/office/drawing/2014/main" id="{5E00DD68-4B15-AB92-D9E9-16801F0D056D}"/>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02007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BB67F-58AA-00C2-29A2-24D28F0A083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4BE04F1-770B-748F-3F21-B59B9D8EA0D8}"/>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Alternating OC/NOC adjuncts V</a:t>
            </a:r>
            <a:endParaRPr lang="en-IL" sz="4000" b="1" i="1" dirty="0">
              <a:solidFill>
                <a:prstClr val="black"/>
              </a:solidFill>
              <a:latin typeface="Calibri" panose="020F0502020204030204"/>
            </a:endParaRPr>
          </a:p>
        </p:txBody>
      </p:sp>
      <p:sp>
        <p:nvSpPr>
          <p:cNvPr id="5" name="Title 4">
            <a:extLst>
              <a:ext uri="{FF2B5EF4-FFF2-40B4-BE49-F238E27FC236}">
                <a16:creationId xmlns:a16="http://schemas.microsoft.com/office/drawing/2014/main" id="{2FE98343-31A8-0B38-5508-6A7C8AE72906}"/>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b="1">
                <a:solidFill>
                  <a:srgbClr val="00B0F0"/>
                </a:solidFill>
                <a:latin typeface="+mn-lt"/>
              </a:rPr>
              <a:t>Justification clauses	</a:t>
            </a:r>
            <a:br>
              <a:rPr lang="en-US" sz="1800" b="1">
                <a:solidFill>
                  <a:srgbClr val="00B0F0"/>
                </a:solidFill>
                <a:latin typeface="+mn-lt"/>
              </a:rPr>
            </a:br>
            <a:r>
              <a:rPr lang="en-US" sz="1800">
                <a:solidFill>
                  <a:srgbClr val="002060"/>
                </a:solidFill>
                <a:latin typeface="+mn-lt"/>
              </a:rPr>
              <a:t>A JC </a:t>
            </a:r>
            <a:r>
              <a:rPr lang="en-US" sz="1800">
                <a:latin typeface="+mn-lt"/>
              </a:rPr>
              <a:t>expresses the justification for the action in the main clause (justification = causation plus some moral judgment); often, the main clause is understood as a reward or punishment. </a:t>
            </a:r>
            <a:br>
              <a:rPr lang="en-US" sz="1800">
                <a:latin typeface="+mn-lt"/>
              </a:rPr>
            </a:br>
            <a:br>
              <a:rPr lang="en-US" sz="1800">
                <a:latin typeface="+mn-lt"/>
              </a:rPr>
            </a:br>
            <a:r>
              <a:rPr lang="en-US" sz="1800" b="1">
                <a:solidFill>
                  <a:srgbClr val="00B0F0"/>
                </a:solidFill>
                <a:latin typeface="+mn-lt"/>
              </a:rPr>
              <a:t>OC (by object or subject)</a:t>
            </a:r>
            <a:br>
              <a:rPr lang="en-IL" sz="1800" b="1">
                <a:solidFill>
                  <a:srgbClr val="00B0F0"/>
                </a:solidFill>
                <a:latin typeface="+mn-lt"/>
              </a:rPr>
            </a:br>
            <a:r>
              <a:rPr lang="en-US" sz="1800">
                <a:latin typeface="+mn-lt"/>
              </a:rPr>
              <a:t>86. a.   Have you ever sent a steak</a:t>
            </a:r>
            <a:r>
              <a:rPr lang="en-US" sz="1800" baseline="-25000">
                <a:latin typeface="+mn-lt"/>
              </a:rPr>
              <a:t>i</a:t>
            </a:r>
            <a:r>
              <a:rPr lang="en-US" sz="1800">
                <a:latin typeface="+mn-lt"/>
              </a:rPr>
              <a:t> back [for PRO</a:t>
            </a:r>
            <a:r>
              <a:rPr lang="en-US" sz="1800" baseline="-25000">
                <a:latin typeface="+mn-lt"/>
              </a:rPr>
              <a:t>i</a:t>
            </a:r>
            <a:r>
              <a:rPr lang="en-US" sz="1800">
                <a:latin typeface="+mn-lt"/>
              </a:rPr>
              <a:t> being cooked wrong]?		</a:t>
            </a:r>
            <a:r>
              <a:rPr lang="en-US" sz="1800">
                <a:solidFill>
                  <a:srgbClr val="FF0000"/>
                </a:solidFill>
                <a:latin typeface="+mn-lt"/>
              </a:rPr>
              <a:t>([-human] </a:t>
            </a:r>
            <a:r>
              <a:rPr lang="en-US" sz="1800">
                <a:solidFill>
                  <a:srgbClr val="FF0000"/>
                </a:solidFill>
                <a:latin typeface="+mn-lt"/>
                <a:sym typeface="Wingdings" panose="05000000000000000000" pitchFamily="2" charset="2"/>
              </a:rPr>
              <a:t> OC)</a:t>
            </a:r>
            <a:br>
              <a:rPr lang="en-US" sz="1800">
                <a:latin typeface="+mn-lt"/>
              </a:rPr>
            </a:br>
            <a:r>
              <a:rPr lang="en-US" sz="1800">
                <a:latin typeface="+mn-lt"/>
              </a:rPr>
              <a:t>      b.   He criticized the project</a:t>
            </a:r>
            <a:r>
              <a:rPr lang="en-US" sz="1800" baseline="-25000">
                <a:latin typeface="+mn-lt"/>
              </a:rPr>
              <a:t>i</a:t>
            </a:r>
            <a:r>
              <a:rPr lang="en-US" sz="1800">
                <a:latin typeface="+mn-lt"/>
              </a:rPr>
              <a:t> [for PRO</a:t>
            </a:r>
            <a:r>
              <a:rPr lang="en-US" sz="1800" baseline="-25000">
                <a:latin typeface="+mn-lt"/>
              </a:rPr>
              <a:t>i</a:t>
            </a:r>
            <a:r>
              <a:rPr lang="en-US" sz="1800">
                <a:latin typeface="+mn-lt"/>
              </a:rPr>
              <a:t> being too expensive].	</a:t>
            </a:r>
            <a:r>
              <a:rPr lang="en-GB" sz="1800">
                <a:latin typeface="+mn-lt"/>
              </a:rPr>
              <a:t>	</a:t>
            </a:r>
            <a:br>
              <a:rPr lang="en-GB" sz="1800">
                <a:latin typeface="+mn-lt"/>
              </a:rPr>
            </a:br>
            <a:r>
              <a:rPr lang="en-GB" sz="1800">
                <a:latin typeface="+mn-lt"/>
              </a:rPr>
              <a:t>      c.    The Italian novel</a:t>
            </a:r>
            <a:r>
              <a:rPr lang="en-GB" sz="1800" baseline="-25000">
                <a:latin typeface="+mn-lt"/>
              </a:rPr>
              <a:t>i</a:t>
            </a:r>
            <a:r>
              <a:rPr lang="en-GB" sz="1800">
                <a:latin typeface="+mn-lt"/>
              </a:rPr>
              <a:t> won the prize [for PRO</a:t>
            </a:r>
            <a:r>
              <a:rPr lang="en-GB" sz="1800" baseline="-25000">
                <a:latin typeface="+mn-lt"/>
              </a:rPr>
              <a:t>i</a:t>
            </a:r>
            <a:r>
              <a:rPr lang="en-GB" sz="1800">
                <a:latin typeface="+mn-lt"/>
              </a:rPr>
              <a:t> being so well-written].	</a:t>
            </a:r>
            <a:br>
              <a:rPr lang="en-GB" sz="1800">
                <a:latin typeface="+mn-lt"/>
              </a:rPr>
            </a:br>
            <a:br>
              <a:rPr lang="en-IL" sz="1800">
                <a:latin typeface="+mn-lt"/>
              </a:rPr>
            </a:br>
            <a:r>
              <a:rPr lang="en-GB" sz="1800" b="1">
                <a:solidFill>
                  <a:srgbClr val="00B0F0"/>
                </a:solidFill>
                <a:latin typeface="+mn-lt"/>
              </a:rPr>
              <a:t>NOC </a:t>
            </a:r>
            <a:br>
              <a:rPr lang="en-IL" sz="1800">
                <a:latin typeface="+mn-lt"/>
              </a:rPr>
            </a:br>
            <a:r>
              <a:rPr lang="en-US" sz="1800">
                <a:latin typeface="+mn-lt"/>
              </a:rPr>
              <a:t>87. </a:t>
            </a:r>
            <a:r>
              <a:rPr lang="en-GB" sz="1800">
                <a:latin typeface="+mn-lt"/>
              </a:rPr>
              <a:t>a.   They awarded it [for PRO winning the contest].			</a:t>
            </a:r>
            <a:br>
              <a:rPr lang="en-GB" sz="1800">
                <a:latin typeface="+mn-lt"/>
              </a:rPr>
            </a:br>
            <a:r>
              <a:rPr lang="en-GB" sz="1800">
                <a:latin typeface="+mn-lt"/>
              </a:rPr>
              <a:t>      b.   I put roses on the front porch of [her</a:t>
            </a:r>
            <a:r>
              <a:rPr lang="en-GB" sz="1800" baseline="-25000">
                <a:latin typeface="+mn-lt"/>
              </a:rPr>
              <a:t>i</a:t>
            </a:r>
            <a:r>
              <a:rPr lang="en-GB" sz="1800">
                <a:latin typeface="+mn-lt"/>
              </a:rPr>
              <a:t> house] [for PRO</a:t>
            </a:r>
            <a:r>
              <a:rPr lang="en-GB" sz="1800" baseline="-25000">
                <a:latin typeface="+mn-lt"/>
              </a:rPr>
              <a:t>i</a:t>
            </a:r>
            <a:r>
              <a:rPr lang="en-GB" sz="1800">
                <a:latin typeface="+mn-lt"/>
              </a:rPr>
              <a:t> being so kind to me].	</a:t>
            </a:r>
            <a:br>
              <a:rPr lang="en-GB" sz="1800">
                <a:latin typeface="+mn-lt"/>
              </a:rPr>
            </a:br>
            <a:r>
              <a:rPr lang="en-GB" sz="1800">
                <a:latin typeface="+mn-lt"/>
              </a:rPr>
              <a:t>      </a:t>
            </a:r>
            <a:r>
              <a:rPr lang="en-US" sz="1800">
                <a:latin typeface="+mn-lt"/>
              </a:rPr>
              <a:t>c.	Another five scores were cancelled [for PRO cheating by other means].</a:t>
            </a:r>
            <a:br>
              <a:rPr lang="en-IL" sz="1800">
                <a:latin typeface="+mn-lt"/>
              </a:rPr>
            </a:br>
            <a:br>
              <a:rPr lang="en-US" sz="1800">
                <a:latin typeface="+mn-lt"/>
              </a:rPr>
            </a:br>
            <a:r>
              <a:rPr lang="en-US" sz="1800" b="1">
                <a:solidFill>
                  <a:srgbClr val="00B0F0"/>
                </a:solidFill>
                <a:latin typeface="+mn-lt"/>
              </a:rPr>
              <a:t>Justification clauses allow lexical subjects </a:t>
            </a:r>
            <a:br>
              <a:rPr lang="en-IL" sz="1800" b="1">
                <a:solidFill>
                  <a:srgbClr val="00B0F0"/>
                </a:solidFill>
                <a:latin typeface="+mn-lt"/>
              </a:rPr>
            </a:br>
            <a:r>
              <a:rPr lang="en-US" sz="1800">
                <a:latin typeface="+mn-lt"/>
              </a:rPr>
              <a:t>88. </a:t>
            </a:r>
            <a:r>
              <a:rPr lang="en-GB" sz="1800">
                <a:latin typeface="+mn-lt"/>
              </a:rPr>
              <a:t>a.   </a:t>
            </a:r>
            <a:r>
              <a:rPr lang="en-US" sz="1800">
                <a:latin typeface="+mn-lt"/>
              </a:rPr>
              <a:t>Robin Lasky started the piling on Bill Thompson by offering several bucks [for </a:t>
            </a:r>
            <a:r>
              <a:rPr lang="en-US" sz="1800">
                <a:solidFill>
                  <a:srgbClr val="FF0000"/>
                </a:solidFill>
                <a:latin typeface="+mn-lt"/>
              </a:rPr>
              <a:t>him </a:t>
            </a:r>
            <a:r>
              <a:rPr lang="en-US" sz="1800">
                <a:latin typeface="+mn-lt"/>
              </a:rPr>
              <a:t>helping </a:t>
            </a:r>
            <a:br>
              <a:rPr lang="en-US" sz="1800">
                <a:latin typeface="+mn-lt"/>
              </a:rPr>
            </a:br>
            <a:r>
              <a:rPr lang="en-US" sz="1800">
                <a:latin typeface="+mn-lt"/>
              </a:rPr>
              <a:t>            Mary Martin find her lost and abandoned phone on a desert island].	</a:t>
            </a:r>
            <a:br>
              <a:rPr lang="en-US" sz="1800">
                <a:latin typeface="+mn-lt"/>
              </a:rPr>
            </a:br>
            <a:r>
              <a:rPr lang="en-US" sz="1800">
                <a:latin typeface="+mn-lt"/>
              </a:rPr>
              <a:t>      b.   Our life was blessed [for </a:t>
            </a:r>
            <a:r>
              <a:rPr lang="en-US" sz="1800">
                <a:solidFill>
                  <a:srgbClr val="FF0000"/>
                </a:solidFill>
                <a:latin typeface="+mn-lt"/>
              </a:rPr>
              <a:t>her </a:t>
            </a:r>
            <a:r>
              <a:rPr lang="en-US" sz="1800">
                <a:latin typeface="+mn-lt"/>
              </a:rPr>
              <a:t>being so much a part of it].</a:t>
            </a:r>
            <a:endParaRPr lang="en-IL" sz="1800">
              <a:latin typeface="+mn-lt"/>
            </a:endParaRPr>
          </a:p>
        </p:txBody>
      </p:sp>
      <p:sp>
        <p:nvSpPr>
          <p:cNvPr id="7" name="Slide Number Placeholder 6">
            <a:extLst>
              <a:ext uri="{FF2B5EF4-FFF2-40B4-BE49-F238E27FC236}">
                <a16:creationId xmlns:a16="http://schemas.microsoft.com/office/drawing/2014/main" id="{D000178A-B05B-AC2F-CE7E-63A9F4F36057}"/>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Freeform: Shape 1">
            <a:extLst>
              <a:ext uri="{FF2B5EF4-FFF2-40B4-BE49-F238E27FC236}">
                <a16:creationId xmlns:a16="http://schemas.microsoft.com/office/drawing/2014/main" id="{1B86AC3A-8B40-077D-BABE-16D1E4707FDD}"/>
              </a:ext>
            </a:extLst>
          </p:cNvPr>
          <p:cNvSpPr/>
          <p:nvPr/>
        </p:nvSpPr>
        <p:spPr>
          <a:xfrm>
            <a:off x="6909847" y="3176833"/>
            <a:ext cx="1649691" cy="1027066"/>
          </a:xfrm>
          <a:custGeom>
            <a:avLst/>
            <a:gdLst>
              <a:gd name="csX0" fmla="*/ 0 w 1649691"/>
              <a:gd name="csY0" fmla="*/ 0 h 1027066"/>
              <a:gd name="csX1" fmla="*/ 414780 w 1649691"/>
              <a:gd name="csY1" fmla="*/ 914400 h 1027066"/>
              <a:gd name="csX2" fmla="*/ 1649691 w 1649691"/>
              <a:gd name="csY2" fmla="*/ 980388 h 1027066"/>
            </a:gdLst>
            <a:ahLst/>
            <a:cxnLst>
              <a:cxn ang="0">
                <a:pos x="csX0" y="csY0"/>
              </a:cxn>
              <a:cxn ang="0">
                <a:pos x="csX1" y="csY1"/>
              </a:cxn>
              <a:cxn ang="0">
                <a:pos x="csX2" y="csY2"/>
              </a:cxn>
            </a:cxnLst>
            <a:rect l="l" t="t" r="r" b="b"/>
            <a:pathLst>
              <a:path w="1649691" h="1027066">
                <a:moveTo>
                  <a:pt x="0" y="0"/>
                </a:moveTo>
                <a:cubicBezTo>
                  <a:pt x="69916" y="375501"/>
                  <a:pt x="139832" y="751002"/>
                  <a:pt x="414780" y="914400"/>
                </a:cubicBezTo>
                <a:cubicBezTo>
                  <a:pt x="689728" y="1077798"/>
                  <a:pt x="1169709" y="1029093"/>
                  <a:pt x="1649691" y="980388"/>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 name="TextBox 3">
            <a:extLst>
              <a:ext uri="{FF2B5EF4-FFF2-40B4-BE49-F238E27FC236}">
                <a16:creationId xmlns:a16="http://schemas.microsoft.com/office/drawing/2014/main" id="{D8078D3D-A85A-A26F-03EB-67ED681822D3}"/>
              </a:ext>
            </a:extLst>
          </p:cNvPr>
          <p:cNvSpPr txBox="1"/>
          <p:nvPr/>
        </p:nvSpPr>
        <p:spPr>
          <a:xfrm>
            <a:off x="8559538" y="3690365"/>
            <a:ext cx="3003812" cy="1307409"/>
          </a:xfrm>
          <a:prstGeom prst="rect">
            <a:avLst/>
          </a:prstGeom>
          <a:noFill/>
          <a:ln>
            <a:solidFill>
              <a:srgbClr val="FF0000"/>
            </a:solidFill>
          </a:ln>
        </p:spPr>
        <p:txBody>
          <a:bodyPr wrap="square" rtlCol="0">
            <a:spAutoFit/>
          </a:bodyPr>
          <a:lstStyle/>
          <a:p>
            <a:pPr>
              <a:lnSpc>
                <a:spcPts val="2400"/>
              </a:lnSpc>
            </a:pPr>
            <a:r>
              <a:rPr lang="en-US">
                <a:solidFill>
                  <a:srgbClr val="FF0000"/>
                </a:solidFill>
              </a:rPr>
              <a:t>Open issue: JCs are unique in allowing object OC, subject OC and NOC; this calls for a special syntax.</a:t>
            </a:r>
            <a:endParaRPr lang="en-IL">
              <a:solidFill>
                <a:srgbClr val="FF0000"/>
              </a:solidFill>
            </a:endParaRPr>
          </a:p>
        </p:txBody>
      </p:sp>
    </p:spTree>
    <p:extLst>
      <p:ext uri="{BB962C8B-B14F-4D97-AF65-F5344CB8AC3E}">
        <p14:creationId xmlns:p14="http://schemas.microsoft.com/office/powerpoint/2010/main" val="15714727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18A22-9D71-2242-E32C-55848F0BD5B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1D59819-28EB-C3BE-8B74-33FACECC1145}"/>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Alternating OC/NOC adjuncts VI</a:t>
            </a:r>
            <a:endParaRPr lang="en-IL" sz="4000" b="1" i="1" dirty="0">
              <a:solidFill>
                <a:prstClr val="black"/>
              </a:solidFill>
              <a:latin typeface="Calibri" panose="020F0502020204030204"/>
            </a:endParaRPr>
          </a:p>
        </p:txBody>
      </p:sp>
      <p:sp>
        <p:nvSpPr>
          <p:cNvPr id="5" name="Title 4">
            <a:extLst>
              <a:ext uri="{FF2B5EF4-FFF2-40B4-BE49-F238E27FC236}">
                <a16:creationId xmlns:a16="http://schemas.microsoft.com/office/drawing/2014/main" id="{92058F46-251E-E1A9-E469-2B8DAFA8FC0B}"/>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b="1">
                <a:solidFill>
                  <a:srgbClr val="00B0F0"/>
                </a:solidFill>
                <a:latin typeface="+mn-lt"/>
              </a:rPr>
              <a:t>Telic clauses</a:t>
            </a:r>
            <a:r>
              <a:rPr lang="en-US" sz="1800">
                <a:latin typeface="+mn-lt"/>
              </a:rPr>
              <a:t>	</a:t>
            </a:r>
            <a:br>
              <a:rPr lang="en-IL" sz="1800">
                <a:latin typeface="+mn-lt"/>
              </a:rPr>
            </a:br>
            <a:r>
              <a:rPr lang="en-GB" sz="1800">
                <a:latin typeface="+mn-lt"/>
              </a:rPr>
              <a:t>A TC expresses an unexpected outcome (</a:t>
            </a:r>
            <a:r>
              <a:rPr lang="en-GB" sz="1800" i="1">
                <a:latin typeface="+mn-lt"/>
              </a:rPr>
              <a:t>telos</a:t>
            </a:r>
            <a:r>
              <a:rPr lang="en-GB" sz="1800">
                <a:latin typeface="+mn-lt"/>
              </a:rPr>
              <a:t>) of the action in the main clause. It is interpreted as factive, and is (nearly) always introduced by </a:t>
            </a:r>
            <a:r>
              <a:rPr lang="en-GB" sz="1800" i="1">
                <a:latin typeface="+mn-lt"/>
              </a:rPr>
              <a:t>only</a:t>
            </a:r>
            <a:r>
              <a:rPr lang="en-GB" sz="1800">
                <a:latin typeface="+mn-lt"/>
              </a:rPr>
              <a:t>. The matrix predicate cannot be stative (Huettner 1989, Whelpton 2002).</a:t>
            </a:r>
            <a:br>
              <a:rPr lang="en-IL" sz="1800">
                <a:latin typeface="+mn-lt"/>
              </a:rPr>
            </a:br>
            <a:r>
              <a:rPr lang="en-GB" sz="1800">
                <a:latin typeface="+mn-lt"/>
              </a:rPr>
              <a:t> </a:t>
            </a:r>
            <a:br>
              <a:rPr lang="en-IL" sz="1800">
                <a:latin typeface="+mn-lt"/>
              </a:rPr>
            </a:br>
            <a:r>
              <a:rPr lang="en-GB" sz="1800" b="1">
                <a:solidFill>
                  <a:srgbClr val="00B0F0"/>
                </a:solidFill>
                <a:latin typeface="+mn-lt"/>
              </a:rPr>
              <a:t>OC</a:t>
            </a:r>
            <a:r>
              <a:rPr lang="en-GB" sz="1800" i="1">
                <a:latin typeface="+mn-lt"/>
              </a:rPr>
              <a:t>	</a:t>
            </a:r>
            <a:br>
              <a:rPr lang="en-IL" sz="1800">
                <a:latin typeface="+mn-lt"/>
              </a:rPr>
            </a:br>
            <a:r>
              <a:rPr lang="en-US" sz="1800">
                <a:latin typeface="+mn-lt"/>
              </a:rPr>
              <a:t>89. </a:t>
            </a:r>
            <a:r>
              <a:rPr lang="en-GB" sz="1800">
                <a:latin typeface="+mn-lt"/>
              </a:rPr>
              <a:t>a.   The sun</a:t>
            </a:r>
            <a:r>
              <a:rPr lang="en-GB" sz="1800" baseline="-25000">
                <a:latin typeface="+mn-lt"/>
              </a:rPr>
              <a:t>i</a:t>
            </a:r>
            <a:r>
              <a:rPr lang="en-GB" sz="1800">
                <a:latin typeface="+mn-lt"/>
              </a:rPr>
              <a:t> radiated heat to the surrounding planets, [only PRO</a:t>
            </a:r>
            <a:r>
              <a:rPr lang="en-GB" sz="1800" baseline="-25000">
                <a:latin typeface="+mn-lt"/>
              </a:rPr>
              <a:t>i</a:t>
            </a:r>
            <a:r>
              <a:rPr lang="en-GB" sz="1800">
                <a:latin typeface="+mn-lt"/>
              </a:rPr>
              <a:t> to dim just as life began to develop].	</a:t>
            </a:r>
            <a:br>
              <a:rPr lang="en-GB" sz="1800">
                <a:latin typeface="+mn-lt"/>
              </a:rPr>
            </a:br>
            <a:r>
              <a:rPr lang="en-GB" sz="1800">
                <a:latin typeface="+mn-lt"/>
              </a:rPr>
              <a:t>      b.    It</a:t>
            </a:r>
            <a:r>
              <a:rPr lang="en-GB" sz="1800" baseline="-25000">
                <a:latin typeface="+mn-lt"/>
              </a:rPr>
              <a:t>i</a:t>
            </a:r>
            <a:r>
              <a:rPr lang="en-GB" sz="1800">
                <a:latin typeface="+mn-lt"/>
              </a:rPr>
              <a:t> was sunny in the morning, [only PRO</a:t>
            </a:r>
            <a:r>
              <a:rPr lang="en-GB" sz="1800" baseline="-25000">
                <a:latin typeface="+mn-lt"/>
              </a:rPr>
              <a:t>i</a:t>
            </a:r>
            <a:r>
              <a:rPr lang="en-GB" sz="1800">
                <a:latin typeface="+mn-lt"/>
              </a:rPr>
              <a:t> to rain later].</a:t>
            </a:r>
            <a:br>
              <a:rPr lang="en-IL" sz="1800">
                <a:latin typeface="+mn-lt"/>
              </a:rPr>
            </a:br>
            <a:r>
              <a:rPr lang="en-US" sz="1800">
                <a:latin typeface="+mn-lt"/>
              </a:rPr>
              <a:t> </a:t>
            </a:r>
            <a:br>
              <a:rPr lang="en-IL" sz="1800">
                <a:latin typeface="+mn-lt"/>
              </a:rPr>
            </a:br>
            <a:r>
              <a:rPr lang="en-US" sz="1800" b="1">
                <a:solidFill>
                  <a:srgbClr val="00B0F0"/>
                </a:solidFill>
                <a:latin typeface="+mn-lt"/>
              </a:rPr>
              <a:t>NOC </a:t>
            </a:r>
            <a:br>
              <a:rPr lang="en-US" sz="1800" b="1">
                <a:solidFill>
                  <a:srgbClr val="00B0F0"/>
                </a:solidFill>
                <a:latin typeface="+mn-lt"/>
              </a:rPr>
            </a:br>
            <a:r>
              <a:rPr lang="en-US" sz="1800">
                <a:latin typeface="+mn-lt"/>
              </a:rPr>
              <a:t>90. a.   A welcome cup of tea was prepared [only PRO to find that the water was full of soot].</a:t>
            </a:r>
            <a:br>
              <a:rPr lang="en-IL" sz="1800">
                <a:latin typeface="+mn-lt"/>
              </a:rPr>
            </a:br>
            <a:r>
              <a:rPr lang="en-US" sz="1800">
                <a:latin typeface="+mn-lt"/>
              </a:rPr>
              <a:t>      b.   Our</a:t>
            </a:r>
            <a:r>
              <a:rPr lang="en-US" sz="1800" baseline="-25000">
                <a:latin typeface="+mn-lt"/>
              </a:rPr>
              <a:t>i</a:t>
            </a:r>
            <a:r>
              <a:rPr lang="en-US" sz="1800">
                <a:latin typeface="+mn-lt"/>
              </a:rPr>
              <a:t> road to the quarter final was fantastic [only PRO</a:t>
            </a:r>
            <a:r>
              <a:rPr lang="en-US" sz="1800" baseline="-25000">
                <a:latin typeface="+mn-lt"/>
              </a:rPr>
              <a:t>i</a:t>
            </a:r>
            <a:r>
              <a:rPr lang="en-US" sz="1800">
                <a:latin typeface="+mn-lt"/>
              </a:rPr>
              <a:t> to lose to a team like Saudi Arabia on penalties].	</a:t>
            </a:r>
            <a:br>
              <a:rPr lang="en-US" sz="1800">
                <a:latin typeface="+mn-lt"/>
              </a:rPr>
            </a:br>
            <a:r>
              <a:rPr lang="en-US" sz="1800">
                <a:latin typeface="+mn-lt"/>
              </a:rPr>
              <a:t>      e.    I</a:t>
            </a:r>
            <a:r>
              <a:rPr lang="en-US" sz="1800" baseline="-25000">
                <a:latin typeface="+mn-lt"/>
              </a:rPr>
              <a:t>i</a:t>
            </a:r>
            <a:r>
              <a:rPr lang="en-US" sz="1800">
                <a:latin typeface="+mn-lt"/>
              </a:rPr>
              <a:t> remember that lock-in stunt. Absolutely brilliant. Then one day you were gone, [only PRO</a:t>
            </a:r>
            <a:r>
              <a:rPr lang="en-US" sz="1800" baseline="-25000">
                <a:latin typeface="+mn-lt"/>
              </a:rPr>
              <a:t>i</a:t>
            </a:r>
            <a:r>
              <a:rPr lang="en-US" sz="1800">
                <a:latin typeface="+mn-lt"/>
              </a:rPr>
              <a:t> to find you on Solid Gold].</a:t>
            </a:r>
            <a:br>
              <a:rPr lang="en-IL" sz="1800">
                <a:latin typeface="+mn-lt"/>
              </a:rPr>
            </a:br>
            <a:r>
              <a:rPr lang="en-US" sz="1800">
                <a:latin typeface="+mn-lt"/>
              </a:rPr>
              <a:t> </a:t>
            </a:r>
            <a:br>
              <a:rPr lang="en-IL" sz="1800">
                <a:latin typeface="+mn-lt"/>
              </a:rPr>
            </a:br>
            <a:r>
              <a:rPr lang="en-US" sz="1800" b="1">
                <a:solidFill>
                  <a:srgbClr val="00B0F0"/>
                </a:solidFill>
                <a:latin typeface="+mn-lt"/>
              </a:rPr>
              <a:t>Telic clauses allow lexical subjects </a:t>
            </a:r>
            <a:br>
              <a:rPr lang="en-IL" sz="1800" b="1">
                <a:solidFill>
                  <a:srgbClr val="00B0F0"/>
                </a:solidFill>
                <a:latin typeface="+mn-lt"/>
              </a:rPr>
            </a:br>
            <a:r>
              <a:rPr lang="en-US" sz="1800">
                <a:latin typeface="+mn-lt"/>
              </a:rPr>
              <a:t>91. a.   It's not uncommon for traders and money managers to sell into a seemingly blowoff top, </a:t>
            </a:r>
            <a:br>
              <a:rPr lang="en-US" sz="1800">
                <a:latin typeface="+mn-lt"/>
              </a:rPr>
            </a:br>
            <a:r>
              <a:rPr lang="en-US" sz="1800">
                <a:latin typeface="+mn-lt"/>
              </a:rPr>
              <a:t>             [only for </a:t>
            </a:r>
            <a:r>
              <a:rPr lang="en-US" sz="1800">
                <a:solidFill>
                  <a:srgbClr val="FF0000"/>
                </a:solidFill>
                <a:latin typeface="+mn-lt"/>
              </a:rPr>
              <a:t>the market </a:t>
            </a:r>
            <a:r>
              <a:rPr lang="en-US" sz="1800">
                <a:latin typeface="+mn-lt"/>
              </a:rPr>
              <a:t>to continue to advance higher].	</a:t>
            </a:r>
            <a:br>
              <a:rPr lang="en-US" sz="1800">
                <a:latin typeface="+mn-lt"/>
              </a:rPr>
            </a:br>
            <a:r>
              <a:rPr lang="en-US" sz="1800">
                <a:latin typeface="+mn-lt"/>
              </a:rPr>
              <a:t>      b.    You can spend weeks waiting for a window of moonless sky to come around, </a:t>
            </a:r>
            <a:br>
              <a:rPr lang="en-US" sz="1800">
                <a:latin typeface="+mn-lt"/>
              </a:rPr>
            </a:br>
            <a:r>
              <a:rPr lang="en-US" sz="1800">
                <a:latin typeface="+mn-lt"/>
              </a:rPr>
              <a:t>             [only for </a:t>
            </a:r>
            <a:r>
              <a:rPr lang="en-US" sz="1800">
                <a:solidFill>
                  <a:srgbClr val="FF0000"/>
                </a:solidFill>
                <a:latin typeface="+mn-lt"/>
              </a:rPr>
              <a:t>the weather </a:t>
            </a:r>
            <a:r>
              <a:rPr lang="en-US" sz="1800">
                <a:latin typeface="+mn-lt"/>
              </a:rPr>
              <a:t>to turn against you and rain].</a:t>
            </a:r>
            <a:endParaRPr lang="en-IL" sz="1800">
              <a:latin typeface="+mn-lt"/>
            </a:endParaRPr>
          </a:p>
        </p:txBody>
      </p:sp>
      <p:sp>
        <p:nvSpPr>
          <p:cNvPr id="7" name="Slide Number Placeholder 6">
            <a:extLst>
              <a:ext uri="{FF2B5EF4-FFF2-40B4-BE49-F238E27FC236}">
                <a16:creationId xmlns:a16="http://schemas.microsoft.com/office/drawing/2014/main" id="{5D89475F-34A6-9C36-F2D1-0D76CAC5C5C9}"/>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67941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8DBC2-7340-35D3-579C-683481CEA67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3279E98-3657-D81D-72BD-F525206BC48E}"/>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The propositional variant criterion</a:t>
            </a:r>
            <a:endParaRPr lang="en-IL" sz="4000" b="1" i="1" dirty="0">
              <a:solidFill>
                <a:prstClr val="black"/>
              </a:solidFill>
              <a:latin typeface="Calibri" panose="020F0502020204030204"/>
            </a:endParaRPr>
          </a:p>
        </p:txBody>
      </p:sp>
      <p:sp>
        <p:nvSpPr>
          <p:cNvPr id="5" name="Title 4">
            <a:extLst>
              <a:ext uri="{FF2B5EF4-FFF2-40B4-BE49-F238E27FC236}">
                <a16:creationId xmlns:a16="http://schemas.microsoft.com/office/drawing/2014/main" id="{C6B0DB0D-8DD1-421A-630F-4B89ECCB54D4}"/>
              </a:ext>
            </a:extLst>
          </p:cNvPr>
          <p:cNvSpPr>
            <a:spLocks noGrp="1"/>
          </p:cNvSpPr>
          <p:nvPr>
            <p:ph type="title"/>
          </p:nvPr>
        </p:nvSpPr>
        <p:spPr>
          <a:xfrm>
            <a:off x="0" y="1110738"/>
            <a:ext cx="12191999" cy="5756787"/>
          </a:xfrm>
        </p:spPr>
        <p:txBody>
          <a:bodyPr anchor="t" anchorCtr="0">
            <a:noAutofit/>
          </a:bodyPr>
          <a:lstStyle/>
          <a:p>
            <a:pPr>
              <a:lnSpc>
                <a:spcPts val="2400"/>
              </a:lnSpc>
            </a:pPr>
            <a:r>
              <a:rPr lang="en-US" sz="1800">
                <a:latin typeface="+mn-lt"/>
              </a:rPr>
              <a:t>There is a systematic correlation between the (un)availability of NOC and the (un)availability of a lexical subject option. Why? </a:t>
            </a:r>
            <a:br>
              <a:rPr lang="en-US" sz="1800">
                <a:latin typeface="+mn-lt"/>
              </a:rPr>
            </a:br>
            <a:r>
              <a:rPr lang="en-US" sz="1800">
                <a:solidFill>
                  <a:srgbClr val="FF0000"/>
                </a:solidFill>
                <a:latin typeface="+mn-lt"/>
              </a:rPr>
              <a:t>A lexical subject saturates the adjunct </a:t>
            </a:r>
            <a:r>
              <a:rPr lang="en-US" sz="1800">
                <a:solidFill>
                  <a:srgbClr val="FF0000"/>
                </a:solidFill>
                <a:latin typeface="+mn-lt"/>
                <a:sym typeface="Wingdings" panose="05000000000000000000" pitchFamily="2" charset="2"/>
              </a:rPr>
              <a:t> NOC PRO also saturates the adjunct – OC PRO does not saturate the adjunct</a:t>
            </a:r>
            <a:r>
              <a:rPr lang="en-US" sz="1800">
                <a:latin typeface="+mn-lt"/>
              </a:rPr>
              <a:t> </a:t>
            </a: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r>
              <a:rPr lang="en-US" sz="1800" b="1">
                <a:latin typeface="+mn-lt"/>
              </a:rPr>
              <a:t>Question</a:t>
            </a:r>
            <a:r>
              <a:rPr lang="en-US" sz="1800">
                <a:latin typeface="+mn-lt"/>
              </a:rPr>
              <a:t>: Are there strict NOC adjuncts? Apparently not. Why? Coming up.</a:t>
            </a:r>
            <a:endParaRPr lang="en-IL" sz="1800">
              <a:latin typeface="+mn-lt"/>
            </a:endParaRPr>
          </a:p>
        </p:txBody>
      </p:sp>
      <p:sp>
        <p:nvSpPr>
          <p:cNvPr id="7" name="Slide Number Placeholder 6">
            <a:extLst>
              <a:ext uri="{FF2B5EF4-FFF2-40B4-BE49-F238E27FC236}">
                <a16:creationId xmlns:a16="http://schemas.microsoft.com/office/drawing/2014/main" id="{7B47484C-03AA-543A-C7DF-E8B371BCABBD}"/>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5A6A978-5E22-64FF-4CCB-4BFE5F5457E0}"/>
              </a:ext>
            </a:extLst>
          </p:cNvPr>
          <p:cNvGraphicFramePr>
            <a:graphicFrameLocks noGrp="1"/>
          </p:cNvGraphicFramePr>
          <p:nvPr>
            <p:extLst>
              <p:ext uri="{D42A27DB-BD31-4B8C-83A1-F6EECF244321}">
                <p14:modId xmlns:p14="http://schemas.microsoft.com/office/powerpoint/2010/main" val="2058092160"/>
              </p:ext>
            </p:extLst>
          </p:nvPr>
        </p:nvGraphicFramePr>
        <p:xfrm>
          <a:off x="268414" y="2183438"/>
          <a:ext cx="5573599" cy="3611385"/>
        </p:xfrm>
        <a:graphic>
          <a:graphicData uri="http://schemas.openxmlformats.org/drawingml/2006/table">
            <a:tbl>
              <a:tblPr firstRow="1" firstCol="1" bandRow="1">
                <a:tableStyleId>{5C22544A-7EE6-4342-B048-85BDC9FD1C3A}</a:tableStyleId>
              </a:tblPr>
              <a:tblGrid>
                <a:gridCol w="1396222">
                  <a:extLst>
                    <a:ext uri="{9D8B030D-6E8A-4147-A177-3AD203B41FA5}">
                      <a16:colId xmlns:a16="http://schemas.microsoft.com/office/drawing/2014/main" val="2413560338"/>
                    </a:ext>
                  </a:extLst>
                </a:gridCol>
                <a:gridCol w="1241821">
                  <a:extLst>
                    <a:ext uri="{9D8B030D-6E8A-4147-A177-3AD203B41FA5}">
                      <a16:colId xmlns:a16="http://schemas.microsoft.com/office/drawing/2014/main" val="3981841883"/>
                    </a:ext>
                  </a:extLst>
                </a:gridCol>
                <a:gridCol w="1467778">
                  <a:extLst>
                    <a:ext uri="{9D8B030D-6E8A-4147-A177-3AD203B41FA5}">
                      <a16:colId xmlns:a16="http://schemas.microsoft.com/office/drawing/2014/main" val="3659645846"/>
                    </a:ext>
                  </a:extLst>
                </a:gridCol>
                <a:gridCol w="1467778">
                  <a:extLst>
                    <a:ext uri="{9D8B030D-6E8A-4147-A177-3AD203B41FA5}">
                      <a16:colId xmlns:a16="http://schemas.microsoft.com/office/drawing/2014/main" val="2645141891"/>
                    </a:ext>
                  </a:extLst>
                </a:gridCol>
              </a:tblGrid>
              <a:tr h="525925">
                <a:tc>
                  <a:txBody>
                    <a:bodyPr/>
                    <a:lstStyle/>
                    <a:p>
                      <a:pPr algn="ctr" rtl="0">
                        <a:lnSpc>
                          <a:spcPts val="2400"/>
                        </a:lnSpc>
                        <a:spcAft>
                          <a:spcPts val="800"/>
                        </a:spcAft>
                        <a:buNone/>
                      </a:pPr>
                      <a:r>
                        <a:rPr lang="en-US" sz="1800">
                          <a:effectLst/>
                          <a:latin typeface="+mn-lt"/>
                        </a:rPr>
                        <a:t>Adjunct type</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Control</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Propositional</a:t>
                      </a:r>
                      <a:br>
                        <a:rPr lang="en-US" sz="1800">
                          <a:effectLst/>
                          <a:latin typeface="+mn-lt"/>
                        </a:rPr>
                      </a:br>
                      <a:r>
                        <a:rPr lang="en-US" sz="1800">
                          <a:effectLst/>
                          <a:latin typeface="+mn-lt"/>
                        </a:rPr>
                        <a:t>variant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Semantic type</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536118056"/>
                  </a:ext>
                </a:extLst>
              </a:tr>
              <a:tr h="301766">
                <a:tc>
                  <a:txBody>
                    <a:bodyPr/>
                    <a:lstStyle/>
                    <a:p>
                      <a:pPr rtl="0">
                        <a:lnSpc>
                          <a:spcPts val="2400"/>
                        </a:lnSpc>
                        <a:spcAft>
                          <a:spcPts val="800"/>
                        </a:spcAft>
                        <a:buNone/>
                      </a:pPr>
                      <a:r>
                        <a:rPr lang="en-US" sz="1800">
                          <a:effectLst/>
                          <a:latin typeface="+mn-lt"/>
                        </a:rPr>
                        <a:t>Goal</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OC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sym typeface="Symbol" panose="05050102010706020507" pitchFamily="18" charset="2"/>
                        </a:rPr>
                        <a: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property</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634031050"/>
                  </a:ext>
                </a:extLst>
              </a:tr>
              <a:tr h="301766">
                <a:tc>
                  <a:txBody>
                    <a:bodyPr/>
                    <a:lstStyle/>
                    <a:p>
                      <a:pPr rtl="0">
                        <a:lnSpc>
                          <a:spcPts val="2400"/>
                        </a:lnSpc>
                        <a:spcAft>
                          <a:spcPts val="800"/>
                        </a:spcAft>
                        <a:buNone/>
                      </a:pPr>
                      <a:r>
                        <a:rPr lang="en-US" sz="1800">
                          <a:effectLst/>
                          <a:latin typeface="+mn-lt"/>
                        </a:rPr>
                        <a:t>Result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OC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sym typeface="Symbol" panose="05050102010706020507" pitchFamily="18" charset="2"/>
                        </a:rPr>
                        <a: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Property</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442318271"/>
                  </a:ext>
                </a:extLst>
              </a:tr>
              <a:tr h="301766">
                <a:tc>
                  <a:txBody>
                    <a:bodyPr/>
                    <a:lstStyle/>
                    <a:p>
                      <a:pPr rtl="0">
                        <a:lnSpc>
                          <a:spcPts val="2400"/>
                        </a:lnSpc>
                        <a:spcAft>
                          <a:spcPts val="800"/>
                        </a:spcAft>
                        <a:buNone/>
                      </a:pPr>
                      <a:r>
                        <a:rPr lang="en-US" sz="1800">
                          <a:effectLst/>
                          <a:latin typeface="+mn-lt"/>
                        </a:rPr>
                        <a:t>Stimulus</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OC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sym typeface="Symbol" panose="05050102010706020507" pitchFamily="18" charset="2"/>
                        </a:rPr>
                        <a: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Property</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458074205"/>
                  </a:ext>
                </a:extLst>
              </a:tr>
              <a:tr h="301766">
                <a:tc>
                  <a:txBody>
                    <a:bodyPr/>
                    <a:lstStyle/>
                    <a:p>
                      <a:pPr rtl="0">
                        <a:lnSpc>
                          <a:spcPts val="2400"/>
                        </a:lnSpc>
                        <a:spcAft>
                          <a:spcPts val="800"/>
                        </a:spcAft>
                        <a:buNone/>
                      </a:pPr>
                      <a:r>
                        <a:rPr lang="en-US" sz="1800">
                          <a:effectLst/>
                          <a:latin typeface="+mn-lt"/>
                        </a:rPr>
                        <a:t>SPC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OC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sym typeface="Symbol" panose="05050102010706020507" pitchFamily="18" charset="2"/>
                        </a:rPr>
                        <a: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Property</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4059338034"/>
                  </a:ext>
                </a:extLst>
              </a:tr>
              <a:tr h="301766">
                <a:tc>
                  <a:txBody>
                    <a:bodyPr/>
                    <a:lstStyle/>
                    <a:p>
                      <a:pPr rtl="0">
                        <a:lnSpc>
                          <a:spcPts val="2400"/>
                        </a:lnSpc>
                        <a:spcAft>
                          <a:spcPts val="800"/>
                        </a:spcAft>
                        <a:buNone/>
                      </a:pPr>
                      <a:r>
                        <a:rPr lang="en-US" sz="1800">
                          <a:effectLst/>
                          <a:latin typeface="+mn-lt"/>
                        </a:rPr>
                        <a:t>OPC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OC / NOC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proposition</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259808089"/>
                  </a:ext>
                </a:extLst>
              </a:tr>
              <a:tr h="301766">
                <a:tc>
                  <a:txBody>
                    <a:bodyPr/>
                    <a:lstStyle/>
                    <a:p>
                      <a:pPr rtl="0">
                        <a:lnSpc>
                          <a:spcPts val="2400"/>
                        </a:lnSpc>
                        <a:spcAft>
                          <a:spcPts val="800"/>
                        </a:spcAft>
                        <a:buNone/>
                      </a:pPr>
                      <a:r>
                        <a:rPr lang="en-US" sz="1800">
                          <a:effectLst/>
                          <a:latin typeface="+mn-lt"/>
                        </a:rPr>
                        <a:t>Rationale</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OC / NOC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Proposition</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565262642"/>
                  </a:ext>
                </a:extLst>
              </a:tr>
              <a:tr h="301766">
                <a:tc>
                  <a:txBody>
                    <a:bodyPr/>
                    <a:lstStyle/>
                    <a:p>
                      <a:pPr rtl="0">
                        <a:lnSpc>
                          <a:spcPts val="2400"/>
                        </a:lnSpc>
                        <a:spcAft>
                          <a:spcPts val="800"/>
                        </a:spcAft>
                        <a:buNone/>
                      </a:pPr>
                      <a:r>
                        <a:rPr lang="en-US" sz="1800">
                          <a:effectLst/>
                          <a:latin typeface="+mn-lt"/>
                        </a:rPr>
                        <a:t>Temporal</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OC / NOC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Proposition</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673440312"/>
                  </a:ext>
                </a:extLst>
              </a:tr>
              <a:tr h="301766">
                <a:tc>
                  <a:txBody>
                    <a:bodyPr/>
                    <a:lstStyle/>
                    <a:p>
                      <a:pPr rtl="0">
                        <a:lnSpc>
                          <a:spcPts val="2400"/>
                        </a:lnSpc>
                        <a:spcAft>
                          <a:spcPts val="800"/>
                        </a:spcAft>
                        <a:buNone/>
                      </a:pPr>
                      <a:r>
                        <a:rPr lang="en-US" sz="1800">
                          <a:effectLst/>
                          <a:latin typeface="+mn-lt"/>
                        </a:rPr>
                        <a:t>Absolutive</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OC / NOC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Proposition</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519408004"/>
                  </a:ext>
                </a:extLst>
              </a:tr>
              <a:tr h="301766">
                <a:tc>
                  <a:txBody>
                    <a:bodyPr/>
                    <a:lstStyle/>
                    <a:p>
                      <a:pPr rtl="0">
                        <a:lnSpc>
                          <a:spcPts val="2400"/>
                        </a:lnSpc>
                        <a:spcAft>
                          <a:spcPts val="800"/>
                        </a:spcAft>
                        <a:buNone/>
                      </a:pPr>
                      <a:r>
                        <a:rPr lang="en-US" sz="1800">
                          <a:effectLst/>
                          <a:latin typeface="+mn-lt"/>
                        </a:rPr>
                        <a:t>Justification</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OC / NOC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Proposition</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266832339"/>
                  </a:ext>
                </a:extLst>
              </a:tr>
              <a:tr h="301766">
                <a:tc>
                  <a:txBody>
                    <a:bodyPr/>
                    <a:lstStyle/>
                    <a:p>
                      <a:pPr rtl="0">
                        <a:lnSpc>
                          <a:spcPts val="2400"/>
                        </a:lnSpc>
                        <a:spcAft>
                          <a:spcPts val="800"/>
                        </a:spcAft>
                        <a:buNone/>
                      </a:pPr>
                      <a:r>
                        <a:rPr lang="en-US" sz="1800">
                          <a:effectLst/>
                          <a:latin typeface="+mn-lt"/>
                        </a:rPr>
                        <a:t>Telic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OC / NOC</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rPr>
                        <a:t>+</a:t>
                      </a:r>
                      <a:endParaRPr lang="en-IL" sz="1800">
                        <a:effectLst/>
                        <a:latin typeface="+mn-lt"/>
                        <a:ea typeface="Times New Roman" panose="02020603050405020304" pitchFamily="18" charset="0"/>
                      </a:endParaRPr>
                    </a:p>
                  </a:txBody>
                  <a:tcPr marL="68580" marR="68580" marT="0" marB="0"/>
                </a:tc>
                <a:tc>
                  <a:txBody>
                    <a:bodyPr/>
                    <a:lstStyle/>
                    <a:p>
                      <a:pPr algn="ctr" rtl="0">
                        <a:lnSpc>
                          <a:spcPts val="2400"/>
                        </a:lnSpc>
                        <a:spcAft>
                          <a:spcPts val="800"/>
                        </a:spcAft>
                        <a:buNone/>
                      </a:pPr>
                      <a:r>
                        <a:rPr lang="en-US" sz="1800">
                          <a:effectLst/>
                          <a:latin typeface="+mn-lt"/>
                          <a:ea typeface="Times New Roman" panose="02020603050405020304" pitchFamily="18" charset="0"/>
                        </a:rPr>
                        <a:t>proposition</a:t>
                      </a:r>
                      <a:endParaRPr lang="en-IL" sz="1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935996676"/>
                  </a:ext>
                </a:extLst>
              </a:tr>
            </a:tbl>
          </a:graphicData>
        </a:graphic>
      </p:graphicFrame>
      <p:sp>
        <p:nvSpPr>
          <p:cNvPr id="4" name="TextBox 3">
            <a:extLst>
              <a:ext uri="{FF2B5EF4-FFF2-40B4-BE49-F238E27FC236}">
                <a16:creationId xmlns:a16="http://schemas.microsoft.com/office/drawing/2014/main" id="{979E5098-8BA6-32A0-FF94-9AF9AB56C402}"/>
              </a:ext>
            </a:extLst>
          </p:cNvPr>
          <p:cNvSpPr txBox="1"/>
          <p:nvPr/>
        </p:nvSpPr>
        <p:spPr>
          <a:xfrm>
            <a:off x="6928701" y="2183437"/>
            <a:ext cx="4637988" cy="3139321"/>
          </a:xfrm>
          <a:prstGeom prst="rect">
            <a:avLst/>
          </a:prstGeom>
          <a:noFill/>
          <a:ln>
            <a:solidFill>
              <a:srgbClr val="FF0000"/>
            </a:solidFill>
          </a:ln>
        </p:spPr>
        <p:txBody>
          <a:bodyPr wrap="square" rtlCol="0">
            <a:spAutoFit/>
          </a:bodyPr>
          <a:lstStyle/>
          <a:p>
            <a:r>
              <a:rPr lang="en-US" b="1">
                <a:solidFill>
                  <a:srgbClr val="FF0000"/>
                </a:solidFill>
              </a:rPr>
              <a:t>The propositional variant criterion (PVC</a:t>
            </a:r>
            <a:r>
              <a:rPr lang="en-US" i="1">
                <a:solidFill>
                  <a:srgbClr val="FF0000"/>
                </a:solidFill>
              </a:rPr>
              <a:t>)	</a:t>
            </a:r>
            <a:br>
              <a:rPr lang="en-US" i="1">
                <a:solidFill>
                  <a:srgbClr val="FF0000"/>
                </a:solidFill>
              </a:rPr>
            </a:br>
            <a:r>
              <a:rPr lang="en-US">
                <a:solidFill>
                  <a:srgbClr val="FF0000"/>
                </a:solidFill>
              </a:rPr>
              <a:t>For a clausal adjunct [P [PRO … ]]</a:t>
            </a:r>
            <a:r>
              <a:rPr lang="en-US" baseline="-25000">
                <a:solidFill>
                  <a:srgbClr val="FF0000"/>
                </a:solidFill>
              </a:rPr>
              <a:t>W</a:t>
            </a:r>
            <a:r>
              <a:rPr lang="en-US">
                <a:solidFill>
                  <a:srgbClr val="FF0000"/>
                </a:solidFill>
              </a:rPr>
              <a:t>:</a:t>
            </a:r>
            <a:endParaRPr lang="en-IL">
              <a:solidFill>
                <a:srgbClr val="FF0000"/>
              </a:solidFill>
            </a:endParaRPr>
          </a:p>
          <a:p>
            <a:endParaRPr lang="en-US">
              <a:solidFill>
                <a:srgbClr val="FF0000"/>
              </a:solidFill>
            </a:endParaRPr>
          </a:p>
          <a:p>
            <a:pPr marL="342900" indent="-342900">
              <a:buAutoNum type="alphaLcPeriod"/>
            </a:pPr>
            <a:r>
              <a:rPr lang="en-US">
                <a:solidFill>
                  <a:srgbClr val="FF0000"/>
                </a:solidFill>
              </a:rPr>
              <a:t>W has no propositional variant </a:t>
            </a:r>
            <a:br>
              <a:rPr lang="en-US">
                <a:solidFill>
                  <a:srgbClr val="FF0000"/>
                </a:solidFill>
              </a:rPr>
            </a:br>
            <a:r>
              <a:rPr lang="en-US">
                <a:solidFill>
                  <a:srgbClr val="FF0000"/>
                </a:solidFill>
              </a:rPr>
              <a:t>      </a:t>
            </a:r>
            <a:r>
              <a:rPr lang="en-US">
                <a:solidFill>
                  <a:srgbClr val="FF0000"/>
                </a:solidFill>
                <a:sym typeface="Symbol" panose="05050102010706020507" pitchFamily="18" charset="2"/>
              </a:rPr>
              <a:t></a:t>
            </a:r>
            <a:r>
              <a:rPr lang="en-US">
                <a:solidFill>
                  <a:srgbClr val="FF0000"/>
                </a:solidFill>
              </a:rPr>
              <a:t> W is predicative</a:t>
            </a:r>
            <a:br>
              <a:rPr lang="en-US">
                <a:solidFill>
                  <a:srgbClr val="FF0000"/>
                </a:solidFill>
              </a:rPr>
            </a:br>
            <a:r>
              <a:rPr lang="en-US">
                <a:solidFill>
                  <a:srgbClr val="FF0000"/>
                </a:solidFill>
              </a:rPr>
              <a:t>      </a:t>
            </a:r>
            <a:r>
              <a:rPr lang="en-US">
                <a:solidFill>
                  <a:srgbClr val="FF0000"/>
                </a:solidFill>
                <a:sym typeface="Symbol" panose="05050102010706020507" pitchFamily="18" charset="2"/>
              </a:rPr>
              <a:t></a:t>
            </a:r>
            <a:r>
              <a:rPr lang="en-US">
                <a:solidFill>
                  <a:srgbClr val="FF0000"/>
                </a:solidFill>
              </a:rPr>
              <a:t> W displays strict OC	</a:t>
            </a:r>
            <a:br>
              <a:rPr lang="en-US">
                <a:solidFill>
                  <a:srgbClr val="FF0000"/>
                </a:solidFill>
              </a:rPr>
            </a:br>
            <a:endParaRPr lang="en-US">
              <a:solidFill>
                <a:srgbClr val="FF0000"/>
              </a:solidFill>
            </a:endParaRPr>
          </a:p>
          <a:p>
            <a:r>
              <a:rPr lang="en-US">
                <a:solidFill>
                  <a:srgbClr val="FF0000"/>
                </a:solidFill>
              </a:rPr>
              <a:t>b.   W has a propositional variant</a:t>
            </a:r>
            <a:br>
              <a:rPr lang="en-US">
                <a:solidFill>
                  <a:srgbClr val="FF0000"/>
                </a:solidFill>
              </a:rPr>
            </a:br>
            <a:r>
              <a:rPr lang="en-US">
                <a:solidFill>
                  <a:srgbClr val="FF0000"/>
                </a:solidFill>
              </a:rPr>
              <a:t>       </a:t>
            </a:r>
            <a:r>
              <a:rPr lang="en-US">
                <a:solidFill>
                  <a:srgbClr val="FF0000"/>
                </a:solidFill>
                <a:sym typeface="Symbol" panose="05050102010706020507" pitchFamily="18" charset="2"/>
              </a:rPr>
              <a:t></a:t>
            </a:r>
            <a:r>
              <a:rPr lang="en-US">
                <a:solidFill>
                  <a:srgbClr val="FF0000"/>
                </a:solidFill>
              </a:rPr>
              <a:t> W is either predicative or propositional</a:t>
            </a:r>
            <a:br>
              <a:rPr lang="en-US">
                <a:solidFill>
                  <a:srgbClr val="FF0000"/>
                </a:solidFill>
              </a:rPr>
            </a:br>
            <a:r>
              <a:rPr lang="en-US">
                <a:solidFill>
                  <a:srgbClr val="FF0000"/>
                </a:solidFill>
              </a:rPr>
              <a:t>       </a:t>
            </a:r>
            <a:r>
              <a:rPr lang="en-US">
                <a:solidFill>
                  <a:srgbClr val="FF0000"/>
                </a:solidFill>
                <a:sym typeface="Symbol" panose="05050102010706020507" pitchFamily="18" charset="2"/>
              </a:rPr>
              <a:t></a:t>
            </a:r>
            <a:r>
              <a:rPr lang="en-US">
                <a:solidFill>
                  <a:srgbClr val="FF0000"/>
                </a:solidFill>
              </a:rPr>
              <a:t> W displays OC or NOC</a:t>
            </a:r>
            <a:endParaRPr lang="en-IL">
              <a:solidFill>
                <a:srgbClr val="FF0000"/>
              </a:solidFill>
            </a:endParaRPr>
          </a:p>
        </p:txBody>
      </p:sp>
    </p:spTree>
    <p:extLst>
      <p:ext uri="{BB962C8B-B14F-4D97-AF65-F5344CB8AC3E}">
        <p14:creationId xmlns:p14="http://schemas.microsoft.com/office/powerpoint/2010/main" val="5137573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565CE-E79F-576F-A49D-D4E31A00858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A4A234C-3FD9-A469-7886-26D2453DD21A}"/>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The duality of control in adjuncts</a:t>
            </a:r>
            <a:endParaRPr lang="en-IL" sz="4000" b="1" i="1" dirty="0">
              <a:solidFill>
                <a:prstClr val="black"/>
              </a:solidFill>
              <a:latin typeface="Calibri" panose="020F0502020204030204"/>
            </a:endParaRPr>
          </a:p>
        </p:txBody>
      </p:sp>
      <p:sp>
        <p:nvSpPr>
          <p:cNvPr id="5" name="Title 4">
            <a:extLst>
              <a:ext uri="{FF2B5EF4-FFF2-40B4-BE49-F238E27FC236}">
                <a16:creationId xmlns:a16="http://schemas.microsoft.com/office/drawing/2014/main" id="{AC166F7D-A136-6BF8-FE33-430A8CEDC9C8}"/>
              </a:ext>
            </a:extLst>
          </p:cNvPr>
          <p:cNvSpPr>
            <a:spLocks noGrp="1"/>
          </p:cNvSpPr>
          <p:nvPr>
            <p:ph type="title"/>
          </p:nvPr>
        </p:nvSpPr>
        <p:spPr>
          <a:xfrm>
            <a:off x="0" y="1110738"/>
            <a:ext cx="12191999" cy="5756787"/>
          </a:xfrm>
        </p:spPr>
        <p:txBody>
          <a:bodyPr anchor="t" anchorCtr="0">
            <a:noAutofit/>
          </a:bodyPr>
          <a:lstStyle/>
          <a:p>
            <a:pPr>
              <a:lnSpc>
                <a:spcPts val="2400"/>
              </a:lnSpc>
            </a:pPr>
            <a:endParaRPr lang="en-IL" sz="1800">
              <a:latin typeface="+mn-lt"/>
            </a:endParaRPr>
          </a:p>
        </p:txBody>
      </p:sp>
      <p:sp>
        <p:nvSpPr>
          <p:cNvPr id="7" name="Slide Number Placeholder 6">
            <a:extLst>
              <a:ext uri="{FF2B5EF4-FFF2-40B4-BE49-F238E27FC236}">
                <a16:creationId xmlns:a16="http://schemas.microsoft.com/office/drawing/2014/main" id="{832E13EA-E747-9953-ED94-62C13129680B}"/>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68E2C09B-DA12-9861-BF0D-1BCC2BB42D24}"/>
              </a:ext>
            </a:extLst>
          </p:cNvPr>
          <p:cNvSpPr txBox="1"/>
          <p:nvPr/>
        </p:nvSpPr>
        <p:spPr>
          <a:xfrm>
            <a:off x="244266" y="1214435"/>
            <a:ext cx="5542960" cy="4670509"/>
          </a:xfrm>
          <a:prstGeom prst="rect">
            <a:avLst/>
          </a:prstGeom>
          <a:noFill/>
        </p:spPr>
        <p:txBody>
          <a:bodyPr wrap="square" rtlCol="0">
            <a:spAutoFit/>
          </a:bodyPr>
          <a:lstStyle/>
          <a:p>
            <a:pPr>
              <a:lnSpc>
                <a:spcPts val="2100"/>
              </a:lnSpc>
            </a:pPr>
            <a:r>
              <a:rPr lang="en-US" b="1">
                <a:solidFill>
                  <a:srgbClr val="00B0F0"/>
                </a:solidFill>
              </a:rPr>
              <a:t>Strict OC adjunct / Alternating OC adjunct</a:t>
            </a:r>
          </a:p>
          <a:p>
            <a:pPr>
              <a:lnSpc>
                <a:spcPts val="2100"/>
              </a:lnSpc>
            </a:pPr>
            <a:endParaRPr lang="en-US"/>
          </a:p>
          <a:p>
            <a:pPr>
              <a:lnSpc>
                <a:spcPts val="2100"/>
              </a:lnSpc>
            </a:pPr>
            <a:r>
              <a:rPr lang="en-US"/>
              <a:t>          PP</a:t>
            </a:r>
          </a:p>
          <a:p>
            <a:pPr>
              <a:lnSpc>
                <a:spcPts val="2100"/>
              </a:lnSpc>
            </a:pPr>
            <a:r>
              <a:rPr lang="en-US">
                <a:latin typeface="ArborWin" panose="00000400000000000000" pitchFamily="2" charset="0"/>
              </a:rPr>
              <a:t>  3</a:t>
            </a:r>
            <a:endParaRPr lang="en-US"/>
          </a:p>
          <a:p>
            <a:pPr>
              <a:lnSpc>
                <a:spcPts val="2100"/>
              </a:lnSpc>
            </a:pPr>
            <a:r>
              <a:rPr lang="en-US">
                <a:solidFill>
                  <a:srgbClr val="FF0000"/>
                </a:solidFill>
              </a:rPr>
              <a:t>P</a:t>
            </a:r>
            <a:r>
              <a:rPr lang="en-US" baseline="-25000">
                <a:solidFill>
                  <a:srgbClr val="FF0000"/>
                </a:solidFill>
              </a:rPr>
              <a:t>Pred</a:t>
            </a:r>
            <a:r>
              <a:rPr lang="en-US"/>
              <a:t>            TP</a:t>
            </a:r>
            <a:r>
              <a:rPr lang="en-US" baseline="-25000"/>
              <a:t>&lt;e,&lt;s,t&gt;&gt;</a:t>
            </a:r>
            <a:br>
              <a:rPr lang="en-US"/>
            </a:br>
            <a:r>
              <a:rPr lang="en-US"/>
              <a:t>            </a:t>
            </a:r>
            <a:r>
              <a:rPr lang="en-US">
                <a:latin typeface="ArborWin" panose="00000400000000000000" pitchFamily="2" charset="0"/>
              </a:rPr>
              <a:t>3</a:t>
            </a:r>
            <a:endParaRPr lang="en-US"/>
          </a:p>
          <a:p>
            <a:pPr>
              <a:lnSpc>
                <a:spcPts val="2100"/>
              </a:lnSpc>
            </a:pPr>
            <a:r>
              <a:rPr lang="en-US"/>
              <a:t>    PRO=[</a:t>
            </a:r>
            <a:r>
              <a:rPr lang="en-US">
                <a:sym typeface="Symbol" panose="05050102010706020507" pitchFamily="18" charset="2"/>
              </a:rPr>
              <a:t>x]      </a:t>
            </a:r>
            <a:r>
              <a:rPr lang="en-US"/>
              <a:t>    T’</a:t>
            </a:r>
          </a:p>
          <a:p>
            <a:pPr>
              <a:lnSpc>
                <a:spcPts val="2100"/>
              </a:lnSpc>
            </a:pPr>
            <a:r>
              <a:rPr lang="en-US">
                <a:latin typeface="ArborWin" panose="00000400000000000000" pitchFamily="2" charset="0"/>
              </a:rPr>
              <a:t>	    3</a:t>
            </a:r>
            <a:endParaRPr lang="en-US"/>
          </a:p>
          <a:p>
            <a:pPr>
              <a:lnSpc>
                <a:spcPts val="2100"/>
              </a:lnSpc>
            </a:pPr>
            <a:r>
              <a:rPr lang="en-US"/>
              <a:t>                   to	     </a:t>
            </a:r>
            <a:r>
              <a:rPr lang="en-US" i="1"/>
              <a:t>v</a:t>
            </a:r>
            <a:r>
              <a:rPr lang="en-US"/>
              <a:t>P</a:t>
            </a:r>
          </a:p>
          <a:p>
            <a:pPr>
              <a:lnSpc>
                <a:spcPts val="2100"/>
              </a:lnSpc>
            </a:pPr>
            <a:r>
              <a:rPr lang="en-US"/>
              <a:t>	               </a:t>
            </a:r>
            <a:r>
              <a:rPr lang="en-US">
                <a:latin typeface="ArborWin" panose="00000400000000000000" pitchFamily="2" charset="0"/>
              </a:rPr>
              <a:t>3</a:t>
            </a:r>
            <a:br>
              <a:rPr lang="en-US"/>
            </a:br>
            <a:r>
              <a:rPr lang="en-US"/>
              <a:t>         	          </a:t>
            </a:r>
            <a:r>
              <a:rPr lang="en-US" strike="sngStrike"/>
              <a:t>PRO</a:t>
            </a:r>
            <a:r>
              <a:rPr lang="en-US"/>
              <a:t>=x            </a:t>
            </a:r>
            <a:r>
              <a:rPr lang="en-US" i="1"/>
              <a:t>v</a:t>
            </a:r>
            <a:r>
              <a:rPr lang="en-US"/>
              <a:t>’</a:t>
            </a:r>
            <a:br>
              <a:rPr lang="en-US"/>
            </a:br>
            <a:r>
              <a:rPr lang="en-US"/>
              <a:t>    </a:t>
            </a:r>
            <a:r>
              <a:rPr lang="en-US">
                <a:latin typeface="ArborWin" panose="00000400000000000000" pitchFamily="2" charset="0"/>
              </a:rPr>
              <a:t> 		       3</a:t>
            </a:r>
            <a:br>
              <a:rPr lang="en-US"/>
            </a:br>
            <a:r>
              <a:rPr lang="en-US"/>
              <a:t>		     </a:t>
            </a:r>
            <a:r>
              <a:rPr lang="en-US" i="1"/>
              <a:t>v</a:t>
            </a:r>
            <a:r>
              <a:rPr lang="en-US"/>
              <a:t>                  VP</a:t>
            </a:r>
            <a:br>
              <a:rPr lang="en-US"/>
            </a:br>
            <a:r>
              <a:rPr lang="en-US"/>
              <a:t>	                	                 </a:t>
            </a:r>
            <a:r>
              <a:rPr lang="en-US">
                <a:latin typeface="ArborWin" panose="00000400000000000000" pitchFamily="2" charset="0"/>
              </a:rPr>
              <a:t>3</a:t>
            </a:r>
            <a:br>
              <a:rPr lang="en-US">
                <a:latin typeface="ArborWin" panose="00000400000000000000" pitchFamily="2" charset="0"/>
              </a:rPr>
            </a:br>
            <a:r>
              <a:rPr lang="en-US"/>
              <a:t>	             	            open             DP</a:t>
            </a:r>
            <a:br>
              <a:rPr lang="en-US"/>
            </a:br>
            <a:r>
              <a:rPr lang="en-US">
                <a:latin typeface="ArborWin" panose="00000400000000000000" pitchFamily="2" charset="0"/>
              </a:rPr>
              <a:t>		                         3</a:t>
            </a:r>
            <a:br>
              <a:rPr lang="en-US">
                <a:latin typeface="ArborWin" panose="00000400000000000000" pitchFamily="2" charset="0"/>
              </a:rPr>
            </a:br>
            <a:r>
              <a:rPr lang="en-US"/>
              <a:t>		         	      the               door</a:t>
            </a:r>
            <a:endParaRPr lang="en-IL" dirty="0"/>
          </a:p>
        </p:txBody>
      </p:sp>
      <p:sp>
        <p:nvSpPr>
          <p:cNvPr id="18" name="TextBox 17">
            <a:extLst>
              <a:ext uri="{FF2B5EF4-FFF2-40B4-BE49-F238E27FC236}">
                <a16:creationId xmlns:a16="http://schemas.microsoft.com/office/drawing/2014/main" id="{F2D31D66-B65F-BE19-B748-68DD09BACC91}"/>
              </a:ext>
            </a:extLst>
          </p:cNvPr>
          <p:cNvSpPr txBox="1"/>
          <p:nvPr/>
        </p:nvSpPr>
        <p:spPr>
          <a:xfrm>
            <a:off x="5847919" y="1197248"/>
            <a:ext cx="6128927" cy="5747727"/>
          </a:xfrm>
          <a:prstGeom prst="rect">
            <a:avLst/>
          </a:prstGeom>
          <a:noFill/>
        </p:spPr>
        <p:txBody>
          <a:bodyPr wrap="square" rtlCol="0">
            <a:spAutoFit/>
          </a:bodyPr>
          <a:lstStyle/>
          <a:p>
            <a:pPr>
              <a:lnSpc>
                <a:spcPts val="2100"/>
              </a:lnSpc>
            </a:pPr>
            <a:r>
              <a:rPr lang="en-US" b="1">
                <a:solidFill>
                  <a:srgbClr val="00B0F0"/>
                </a:solidFill>
              </a:rPr>
              <a:t>Alternating NOC adjunct</a:t>
            </a:r>
          </a:p>
          <a:p>
            <a:pPr>
              <a:lnSpc>
                <a:spcPts val="2100"/>
              </a:lnSpc>
            </a:pPr>
            <a:endParaRPr lang="en-US"/>
          </a:p>
          <a:p>
            <a:pPr>
              <a:lnSpc>
                <a:spcPts val="2100"/>
              </a:lnSpc>
            </a:pPr>
            <a:r>
              <a:rPr lang="en-US"/>
              <a:t>          PP </a:t>
            </a:r>
          </a:p>
          <a:p>
            <a:pPr>
              <a:lnSpc>
                <a:spcPts val="2100"/>
              </a:lnSpc>
            </a:pPr>
            <a:r>
              <a:rPr lang="en-US">
                <a:latin typeface="ArborWin" panose="00000400000000000000" pitchFamily="2" charset="0"/>
              </a:rPr>
              <a:t>  3</a:t>
            </a:r>
            <a:endParaRPr lang="en-US"/>
          </a:p>
          <a:p>
            <a:pPr>
              <a:lnSpc>
                <a:spcPts val="2100"/>
              </a:lnSpc>
            </a:pPr>
            <a:r>
              <a:rPr lang="en-US">
                <a:solidFill>
                  <a:srgbClr val="FF0000"/>
                </a:solidFill>
              </a:rPr>
              <a:t>P</a:t>
            </a:r>
            <a:r>
              <a:rPr lang="en-US" baseline="-25000">
                <a:solidFill>
                  <a:srgbClr val="FF0000"/>
                </a:solidFill>
              </a:rPr>
              <a:t>Prop</a:t>
            </a:r>
            <a:r>
              <a:rPr lang="en-US">
                <a:solidFill>
                  <a:srgbClr val="FF0000"/>
                </a:solidFill>
              </a:rPr>
              <a:t> </a:t>
            </a:r>
            <a:r>
              <a:rPr lang="en-US"/>
              <a:t>            CP</a:t>
            </a:r>
            <a:r>
              <a:rPr lang="en-US" baseline="-25000"/>
              <a:t>&lt;s,t&gt;</a:t>
            </a:r>
            <a:endParaRPr lang="en-US"/>
          </a:p>
          <a:p>
            <a:pPr>
              <a:lnSpc>
                <a:spcPts val="2100"/>
              </a:lnSpc>
            </a:pPr>
            <a:r>
              <a:rPr lang="en-US">
                <a:latin typeface="ArborWin" panose="00000400000000000000" pitchFamily="2" charset="0"/>
              </a:rPr>
              <a:t>             3</a:t>
            </a:r>
            <a:endParaRPr lang="en-US"/>
          </a:p>
          <a:p>
            <a:pPr>
              <a:lnSpc>
                <a:spcPts val="2100"/>
              </a:lnSpc>
            </a:pPr>
            <a:r>
              <a:rPr lang="en-US"/>
              <a:t>        </a:t>
            </a:r>
            <a:r>
              <a:rPr lang="en-US" i="1"/>
              <a:t>pro</a:t>
            </a:r>
            <a:r>
              <a:rPr lang="en-US" i="1" baseline="-25000"/>
              <a:t>LOG</a:t>
            </a:r>
            <a:r>
              <a:rPr lang="en-US"/>
              <a:t>              C’</a:t>
            </a:r>
          </a:p>
          <a:p>
            <a:pPr>
              <a:lnSpc>
                <a:spcPts val="2100"/>
              </a:lnSpc>
            </a:pPr>
            <a:r>
              <a:rPr lang="en-US">
                <a:latin typeface="ArborWin" panose="00000400000000000000" pitchFamily="2" charset="0"/>
              </a:rPr>
              <a:t>                       3</a:t>
            </a:r>
            <a:endParaRPr lang="en-US"/>
          </a:p>
          <a:p>
            <a:pPr>
              <a:lnSpc>
                <a:spcPts val="2100"/>
              </a:lnSpc>
            </a:pPr>
            <a:r>
              <a:rPr lang="en-US"/>
              <a:t>                       C	        TP</a:t>
            </a:r>
            <a:r>
              <a:rPr lang="en-US" baseline="-25000"/>
              <a:t>&lt;e,&lt;s,t&gt;&gt;</a:t>
            </a:r>
            <a:br>
              <a:rPr lang="en-US"/>
            </a:br>
            <a:r>
              <a:rPr lang="en-US"/>
              <a:t>                                   </a:t>
            </a:r>
            <a:r>
              <a:rPr lang="en-US">
                <a:latin typeface="ArborWin" panose="00000400000000000000" pitchFamily="2" charset="0"/>
              </a:rPr>
              <a:t>3</a:t>
            </a:r>
            <a:endParaRPr lang="en-US"/>
          </a:p>
          <a:p>
            <a:pPr>
              <a:lnSpc>
                <a:spcPts val="2100"/>
              </a:lnSpc>
            </a:pPr>
            <a:r>
              <a:rPr lang="en-US"/>
              <a:t>	           PRO=[</a:t>
            </a:r>
            <a:r>
              <a:rPr lang="en-US">
                <a:sym typeface="Symbol" panose="05050102010706020507" pitchFamily="18" charset="2"/>
              </a:rPr>
              <a:t>x]         </a:t>
            </a:r>
            <a:r>
              <a:rPr lang="en-US"/>
              <a:t>T’</a:t>
            </a:r>
          </a:p>
          <a:p>
            <a:pPr>
              <a:lnSpc>
                <a:spcPts val="2100"/>
              </a:lnSpc>
            </a:pPr>
            <a:r>
              <a:rPr lang="en-US">
                <a:latin typeface="ArborWin" panose="00000400000000000000" pitchFamily="2" charset="0"/>
              </a:rPr>
              <a:t>		          3</a:t>
            </a:r>
            <a:endParaRPr lang="en-US"/>
          </a:p>
          <a:p>
            <a:pPr>
              <a:lnSpc>
                <a:spcPts val="2100"/>
              </a:lnSpc>
            </a:pPr>
            <a:r>
              <a:rPr lang="en-US"/>
              <a:t>                                           to	           </a:t>
            </a:r>
            <a:r>
              <a:rPr lang="en-US" i="1"/>
              <a:t>v</a:t>
            </a:r>
            <a:r>
              <a:rPr lang="en-US"/>
              <a:t>P</a:t>
            </a:r>
          </a:p>
          <a:p>
            <a:pPr>
              <a:lnSpc>
                <a:spcPts val="2100"/>
              </a:lnSpc>
            </a:pPr>
            <a:r>
              <a:rPr lang="en-US"/>
              <a:t>	            	                     </a:t>
            </a:r>
            <a:r>
              <a:rPr lang="en-US">
                <a:latin typeface="ArborWin" panose="00000400000000000000" pitchFamily="2" charset="0"/>
              </a:rPr>
              <a:t>3</a:t>
            </a:r>
            <a:br>
              <a:rPr lang="en-US"/>
            </a:br>
            <a:r>
              <a:rPr lang="en-US"/>
              <a:t>         	        	                 </a:t>
            </a:r>
            <a:r>
              <a:rPr lang="en-US" strike="sngStrike"/>
              <a:t>PRO</a:t>
            </a:r>
            <a:r>
              <a:rPr lang="en-US"/>
              <a:t>=x            </a:t>
            </a:r>
            <a:r>
              <a:rPr lang="en-US" i="1"/>
              <a:t>v</a:t>
            </a:r>
            <a:r>
              <a:rPr lang="en-US"/>
              <a:t>’</a:t>
            </a:r>
            <a:br>
              <a:rPr lang="en-US"/>
            </a:br>
            <a:r>
              <a:rPr lang="en-US"/>
              <a:t>    </a:t>
            </a:r>
            <a:r>
              <a:rPr lang="en-US">
                <a:latin typeface="ArborWin" panose="00000400000000000000" pitchFamily="2" charset="0"/>
              </a:rPr>
              <a:t> 		                             3</a:t>
            </a:r>
            <a:br>
              <a:rPr lang="en-US"/>
            </a:br>
            <a:r>
              <a:rPr lang="en-US"/>
              <a:t>		    	            </a:t>
            </a:r>
            <a:r>
              <a:rPr lang="en-US" i="1"/>
              <a:t>v</a:t>
            </a:r>
            <a:r>
              <a:rPr lang="en-US"/>
              <a:t>                  VP</a:t>
            </a:r>
            <a:br>
              <a:rPr lang="en-US"/>
            </a:br>
            <a:r>
              <a:rPr lang="en-US"/>
              <a:t>	                	                	                         </a:t>
            </a:r>
            <a:r>
              <a:rPr lang="en-US">
                <a:latin typeface="ArborWin" panose="00000400000000000000" pitchFamily="2" charset="0"/>
              </a:rPr>
              <a:t>3</a:t>
            </a:r>
            <a:br>
              <a:rPr lang="en-US">
                <a:latin typeface="ArborWin" panose="00000400000000000000" pitchFamily="2" charset="0"/>
              </a:rPr>
            </a:br>
            <a:r>
              <a:rPr lang="en-US"/>
              <a:t>	             	            	                     open             DP</a:t>
            </a:r>
            <a:br>
              <a:rPr lang="en-US"/>
            </a:br>
            <a:r>
              <a:rPr lang="en-US">
                <a:latin typeface="ArborWin" panose="00000400000000000000" pitchFamily="2" charset="0"/>
              </a:rPr>
              <a:t>		                         	                 3</a:t>
            </a:r>
            <a:br>
              <a:rPr lang="en-US">
                <a:latin typeface="ArborWin" panose="00000400000000000000" pitchFamily="2" charset="0"/>
              </a:rPr>
            </a:br>
            <a:r>
              <a:rPr lang="en-US"/>
              <a:t>		         	      	              the               door</a:t>
            </a:r>
            <a:endParaRPr lang="en-IL" dirty="0"/>
          </a:p>
        </p:txBody>
      </p:sp>
    </p:spTree>
    <p:extLst>
      <p:ext uri="{BB962C8B-B14F-4D97-AF65-F5344CB8AC3E}">
        <p14:creationId xmlns:p14="http://schemas.microsoft.com/office/powerpoint/2010/main" val="38808332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39157-F9E7-C177-7EB2-0AA205BE185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38AF6-1C15-3B22-E341-CDEB75C90856}"/>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4000" b="1">
                <a:solidFill>
                  <a:prstClr val="black"/>
                </a:solidFill>
                <a:latin typeface="Calibri" panose="020F0502020204030204"/>
              </a:rPr>
              <a:t>The duality of control at large</a:t>
            </a:r>
            <a:endParaRPr lang="en-IL" sz="4000" b="1" i="1" dirty="0">
              <a:solidFill>
                <a:prstClr val="black"/>
              </a:solidFill>
              <a:latin typeface="Calibri" panose="020F0502020204030204"/>
            </a:endParaRPr>
          </a:p>
        </p:txBody>
      </p:sp>
      <p:sp>
        <p:nvSpPr>
          <p:cNvPr id="5" name="Title 4">
            <a:extLst>
              <a:ext uri="{FF2B5EF4-FFF2-40B4-BE49-F238E27FC236}">
                <a16:creationId xmlns:a16="http://schemas.microsoft.com/office/drawing/2014/main" id="{C8D418FD-9780-23E1-25D8-4244731A786E}"/>
              </a:ext>
            </a:extLst>
          </p:cNvPr>
          <p:cNvSpPr>
            <a:spLocks noGrp="1"/>
          </p:cNvSpPr>
          <p:nvPr>
            <p:ph type="title"/>
          </p:nvPr>
        </p:nvSpPr>
        <p:spPr>
          <a:xfrm>
            <a:off x="0" y="1110738"/>
            <a:ext cx="12191999" cy="5756787"/>
          </a:xfrm>
        </p:spPr>
        <p:txBody>
          <a:bodyPr anchor="t" anchorCtr="0">
            <a:noAutofit/>
          </a:bodyPr>
          <a:lstStyle/>
          <a:p>
            <a:pPr>
              <a:lnSpc>
                <a:spcPts val="2400"/>
              </a:lnSpc>
            </a:pP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br>
              <a:rPr lang="en-US" sz="1800">
                <a:latin typeface="+mn-lt"/>
              </a:rPr>
            </a:br>
            <a:r>
              <a:rPr lang="en-US" sz="1800">
                <a:latin typeface="+mn-lt"/>
              </a:rPr>
              <a:t>Why are there no strict NOC adjuncts? Why is there no P-head that only s-selects a propositional adjunct, parallel to P-heads that only s-select predicative adjuncts (goal, result…)?</a:t>
            </a:r>
            <a:br>
              <a:rPr lang="en-US" sz="1800">
                <a:latin typeface="+mn-lt"/>
              </a:rPr>
            </a:br>
            <a:br>
              <a:rPr lang="en-US" sz="1800">
                <a:latin typeface="+mn-lt"/>
              </a:rPr>
            </a:br>
            <a:r>
              <a:rPr lang="en-US" sz="1800">
                <a:latin typeface="+mn-lt"/>
              </a:rPr>
              <a:t>For local [+human] control, the child may assign either an OC or an NOC analysis:</a:t>
            </a:r>
            <a:br>
              <a:rPr lang="en-US" sz="1800">
                <a:latin typeface="+mn-lt"/>
              </a:rPr>
            </a:br>
            <a:br>
              <a:rPr lang="en-US" sz="1800">
                <a:latin typeface="+mn-lt"/>
              </a:rPr>
            </a:br>
            <a:r>
              <a:rPr lang="en-US" sz="1800">
                <a:latin typeface="+mn-lt"/>
              </a:rPr>
              <a:t>The boy fell asleep after </a:t>
            </a:r>
            <a:br>
              <a:rPr lang="en-US" sz="1800">
                <a:latin typeface="+mn-lt"/>
              </a:rPr>
            </a:br>
            <a:br>
              <a:rPr lang="en-US" sz="1800">
                <a:latin typeface="+mn-lt"/>
              </a:rPr>
            </a:br>
            <a:br>
              <a:rPr lang="en-US" sz="1800">
                <a:latin typeface="+mn-lt"/>
              </a:rPr>
            </a:br>
            <a:r>
              <a:rPr lang="en-US" sz="1800" b="1">
                <a:latin typeface="+mn-lt"/>
              </a:rPr>
              <a:t>EoP</a:t>
            </a:r>
            <a:r>
              <a:rPr lang="en-US" sz="1800">
                <a:latin typeface="+mn-lt"/>
              </a:rPr>
              <a:t> selects the predicative variant! A propositional vaiant will be entertained </a:t>
            </a:r>
            <a:br>
              <a:rPr lang="en-US" sz="1800">
                <a:latin typeface="+mn-lt"/>
              </a:rPr>
            </a:br>
            <a:r>
              <a:rPr lang="en-US" sz="1800">
                <a:latin typeface="+mn-lt"/>
              </a:rPr>
              <a:t>only to accommodate NOC and lexical subjects.</a:t>
            </a:r>
            <a:endParaRPr lang="en-IL" sz="1800">
              <a:latin typeface="+mn-lt"/>
            </a:endParaRPr>
          </a:p>
        </p:txBody>
      </p:sp>
      <p:sp>
        <p:nvSpPr>
          <p:cNvPr id="7" name="Slide Number Placeholder 6">
            <a:extLst>
              <a:ext uri="{FF2B5EF4-FFF2-40B4-BE49-F238E27FC236}">
                <a16:creationId xmlns:a16="http://schemas.microsoft.com/office/drawing/2014/main" id="{96609D37-2A39-735E-FE8C-DDD588F1DDD3}"/>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BFE595CD-D759-DE03-DA33-8F43B6234374}"/>
              </a:ext>
            </a:extLst>
          </p:cNvPr>
          <p:cNvGraphicFramePr>
            <a:graphicFrameLocks noGrp="1"/>
          </p:cNvGraphicFramePr>
          <p:nvPr>
            <p:extLst>
              <p:ext uri="{D42A27DB-BD31-4B8C-83A1-F6EECF244321}">
                <p14:modId xmlns:p14="http://schemas.microsoft.com/office/powerpoint/2010/main" val="3093856669"/>
              </p:ext>
            </p:extLst>
          </p:nvPr>
        </p:nvGraphicFramePr>
        <p:xfrm>
          <a:off x="1944782" y="1254068"/>
          <a:ext cx="7640676" cy="1920240"/>
        </p:xfrm>
        <a:graphic>
          <a:graphicData uri="http://schemas.openxmlformats.org/drawingml/2006/table">
            <a:tbl>
              <a:tblPr firstRow="1" bandRow="1">
                <a:tableStyleId>{5C22544A-7EE6-4342-B048-85BDC9FD1C3A}</a:tableStyleId>
              </a:tblPr>
              <a:tblGrid>
                <a:gridCol w="1910169">
                  <a:extLst>
                    <a:ext uri="{9D8B030D-6E8A-4147-A177-3AD203B41FA5}">
                      <a16:colId xmlns:a16="http://schemas.microsoft.com/office/drawing/2014/main" val="1091091113"/>
                    </a:ext>
                  </a:extLst>
                </a:gridCol>
                <a:gridCol w="1910169">
                  <a:extLst>
                    <a:ext uri="{9D8B030D-6E8A-4147-A177-3AD203B41FA5}">
                      <a16:colId xmlns:a16="http://schemas.microsoft.com/office/drawing/2014/main" val="3467537613"/>
                    </a:ext>
                  </a:extLst>
                </a:gridCol>
                <a:gridCol w="1910169">
                  <a:extLst>
                    <a:ext uri="{9D8B030D-6E8A-4147-A177-3AD203B41FA5}">
                      <a16:colId xmlns:a16="http://schemas.microsoft.com/office/drawing/2014/main" val="3211266083"/>
                    </a:ext>
                  </a:extLst>
                </a:gridCol>
                <a:gridCol w="1910169">
                  <a:extLst>
                    <a:ext uri="{9D8B030D-6E8A-4147-A177-3AD203B41FA5}">
                      <a16:colId xmlns:a16="http://schemas.microsoft.com/office/drawing/2014/main" val="94986368"/>
                    </a:ext>
                  </a:extLst>
                </a:gridCol>
              </a:tblGrid>
              <a:tr h="370840">
                <a:tc>
                  <a:txBody>
                    <a:bodyPr/>
                    <a:lstStyle/>
                    <a:p>
                      <a:endParaRPr lang="en-IL"/>
                    </a:p>
                  </a:txBody>
                  <a:tcPr/>
                </a:tc>
                <a:tc>
                  <a:txBody>
                    <a:bodyPr/>
                    <a:lstStyle/>
                    <a:p>
                      <a:r>
                        <a:rPr lang="en-US"/>
                        <a:t>In Complement position yields</a:t>
                      </a:r>
                      <a:endParaRPr lang="en-IL"/>
                    </a:p>
                  </a:txBody>
                  <a:tcPr/>
                </a:tc>
                <a:tc>
                  <a:txBody>
                    <a:bodyPr/>
                    <a:lstStyle/>
                    <a:p>
                      <a:r>
                        <a:rPr lang="en-US"/>
                        <a:t>In Subject position yields</a:t>
                      </a:r>
                      <a:endParaRPr lang="en-IL"/>
                    </a:p>
                  </a:txBody>
                  <a:tcPr/>
                </a:tc>
                <a:tc>
                  <a:txBody>
                    <a:bodyPr/>
                    <a:lstStyle/>
                    <a:p>
                      <a:r>
                        <a:rPr lang="en-US"/>
                        <a:t>In Adjunct position yields</a:t>
                      </a:r>
                      <a:endParaRPr lang="en-IL"/>
                    </a:p>
                  </a:txBody>
                  <a:tcPr/>
                </a:tc>
                <a:extLst>
                  <a:ext uri="{0D108BD9-81ED-4DB2-BD59-A6C34878D82A}">
                    <a16:rowId xmlns:a16="http://schemas.microsoft.com/office/drawing/2014/main" val="1541068356"/>
                  </a:ext>
                </a:extLst>
              </a:tr>
              <a:tr h="370840">
                <a:tc>
                  <a:txBody>
                    <a:bodyPr/>
                    <a:lstStyle/>
                    <a:p>
                      <a:r>
                        <a:rPr lang="en-US"/>
                        <a:t>Predicative clause</a:t>
                      </a:r>
                      <a:endParaRPr lang="en-IL"/>
                    </a:p>
                  </a:txBody>
                  <a:tcPr/>
                </a:tc>
                <a:tc>
                  <a:txBody>
                    <a:bodyPr/>
                    <a:lstStyle/>
                    <a:p>
                      <a:pPr algn="ctr"/>
                      <a:r>
                        <a:rPr lang="en-US"/>
                        <a:t>Non-attitudce OC</a:t>
                      </a:r>
                      <a:endParaRPr lang="en-IL"/>
                    </a:p>
                  </a:txBody>
                  <a:tcPr/>
                </a:tc>
                <a:tc>
                  <a:txBody>
                    <a:bodyPr/>
                    <a:lstStyle/>
                    <a:p>
                      <a:pPr algn="ctr"/>
                      <a:r>
                        <a:rPr lang="en-IL">
                          <a:sym typeface="Symbol" panose="05050102010706020507" pitchFamily="18" charset="2"/>
                        </a:rPr>
                        <a:t></a:t>
                      </a:r>
                      <a:endParaRPr lang="en-IL"/>
                    </a:p>
                  </a:txBody>
                  <a:tcPr/>
                </a:tc>
                <a:tc>
                  <a:txBody>
                    <a:bodyPr/>
                    <a:lstStyle/>
                    <a:p>
                      <a:pPr algn="ctr"/>
                      <a:r>
                        <a:rPr lang="en-US"/>
                        <a:t>Strict OC or</a:t>
                      </a:r>
                      <a:br>
                        <a:rPr lang="en-US"/>
                      </a:br>
                      <a:r>
                        <a:rPr lang="en-US"/>
                        <a:t>Alternating OC</a:t>
                      </a:r>
                      <a:endParaRPr lang="en-IL"/>
                    </a:p>
                  </a:txBody>
                  <a:tcPr/>
                </a:tc>
                <a:extLst>
                  <a:ext uri="{0D108BD9-81ED-4DB2-BD59-A6C34878D82A}">
                    <a16:rowId xmlns:a16="http://schemas.microsoft.com/office/drawing/2014/main" val="1096279807"/>
                  </a:ext>
                </a:extLst>
              </a:tr>
              <a:tr h="370840">
                <a:tc>
                  <a:txBody>
                    <a:bodyPr/>
                    <a:lstStyle/>
                    <a:p>
                      <a:r>
                        <a:rPr lang="en-US"/>
                        <a:t>Propositional clause</a:t>
                      </a:r>
                      <a:endParaRPr lang="en-IL"/>
                    </a:p>
                  </a:txBody>
                  <a:tcPr/>
                </a:tc>
                <a:tc>
                  <a:txBody>
                    <a:bodyPr/>
                    <a:lstStyle/>
                    <a:p>
                      <a:pPr algn="ctr"/>
                      <a:r>
                        <a:rPr lang="en-US"/>
                        <a:t>Attitude OC </a:t>
                      </a:r>
                      <a:br>
                        <a:rPr lang="en-US"/>
                      </a:br>
                      <a:r>
                        <a:rPr lang="en-US"/>
                        <a:t>(Embedded SA)</a:t>
                      </a:r>
                      <a:endParaRPr lang="en-IL"/>
                    </a:p>
                  </a:txBody>
                  <a:tcPr/>
                </a:tc>
                <a:tc>
                  <a:txBody>
                    <a:bodyPr/>
                    <a:lstStyle/>
                    <a:p>
                      <a:pPr algn="ctr"/>
                      <a:r>
                        <a:rPr lang="en-US"/>
                        <a:t>NOC</a:t>
                      </a:r>
                      <a:endParaRPr lang="en-IL"/>
                    </a:p>
                  </a:txBody>
                  <a:tcPr/>
                </a:tc>
                <a:tc>
                  <a:txBody>
                    <a:bodyPr/>
                    <a:lstStyle/>
                    <a:p>
                      <a:pPr algn="ctr"/>
                      <a:r>
                        <a:rPr lang="en-US"/>
                        <a:t>Alternating NOC</a:t>
                      </a:r>
                      <a:endParaRPr lang="en-IL"/>
                    </a:p>
                  </a:txBody>
                  <a:tcPr/>
                </a:tc>
                <a:extLst>
                  <a:ext uri="{0D108BD9-81ED-4DB2-BD59-A6C34878D82A}">
                    <a16:rowId xmlns:a16="http://schemas.microsoft.com/office/drawing/2014/main" val="1636913708"/>
                  </a:ext>
                </a:extLst>
              </a:tr>
            </a:tbl>
          </a:graphicData>
        </a:graphic>
      </p:graphicFrame>
      <p:sp>
        <p:nvSpPr>
          <p:cNvPr id="4" name="TextBox 3">
            <a:extLst>
              <a:ext uri="{FF2B5EF4-FFF2-40B4-BE49-F238E27FC236}">
                <a16:creationId xmlns:a16="http://schemas.microsoft.com/office/drawing/2014/main" id="{94616576-A574-D070-06D6-7CBFBD316388}"/>
              </a:ext>
            </a:extLst>
          </p:cNvPr>
          <p:cNvSpPr txBox="1"/>
          <p:nvPr/>
        </p:nvSpPr>
        <p:spPr>
          <a:xfrm>
            <a:off x="2380267" y="4836250"/>
            <a:ext cx="3888558" cy="369332"/>
          </a:xfrm>
          <a:prstGeom prst="rect">
            <a:avLst/>
          </a:prstGeom>
          <a:noFill/>
        </p:spPr>
        <p:txBody>
          <a:bodyPr wrap="square" rtlCol="0">
            <a:spAutoFit/>
          </a:bodyPr>
          <a:lstStyle/>
          <a:p>
            <a:r>
              <a:rPr lang="en-US"/>
              <a:t>[</a:t>
            </a:r>
            <a:r>
              <a:rPr lang="en-US" baseline="-25000"/>
              <a:t>TP</a:t>
            </a:r>
            <a:r>
              <a:rPr lang="en-US"/>
              <a:t> PRO T [</a:t>
            </a:r>
            <a:r>
              <a:rPr lang="en-US" baseline="-25000"/>
              <a:t>VP</a:t>
            </a:r>
            <a:r>
              <a:rPr lang="en-US"/>
              <a:t> </a:t>
            </a:r>
            <a:r>
              <a:rPr lang="en-US" strike="sngStrike"/>
              <a:t>PRO</a:t>
            </a:r>
            <a:r>
              <a:rPr lang="en-US"/>
              <a:t> playing outside]].  </a:t>
            </a:r>
            <a:endParaRPr lang="en-IL"/>
          </a:p>
        </p:txBody>
      </p:sp>
      <p:sp>
        <p:nvSpPr>
          <p:cNvPr id="8" name="TextBox 7">
            <a:extLst>
              <a:ext uri="{FF2B5EF4-FFF2-40B4-BE49-F238E27FC236}">
                <a16:creationId xmlns:a16="http://schemas.microsoft.com/office/drawing/2014/main" id="{6B3C2776-7F9E-9111-896E-59D864AD5F8F}"/>
              </a:ext>
            </a:extLst>
          </p:cNvPr>
          <p:cNvSpPr txBox="1"/>
          <p:nvPr/>
        </p:nvSpPr>
        <p:spPr>
          <a:xfrm>
            <a:off x="2380266" y="5287590"/>
            <a:ext cx="4275057" cy="369332"/>
          </a:xfrm>
          <a:prstGeom prst="rect">
            <a:avLst/>
          </a:prstGeom>
          <a:noFill/>
        </p:spPr>
        <p:txBody>
          <a:bodyPr wrap="square" rtlCol="0">
            <a:spAutoFit/>
          </a:bodyPr>
          <a:lstStyle/>
          <a:p>
            <a:r>
              <a:rPr lang="en-US"/>
              <a:t>[</a:t>
            </a:r>
            <a:r>
              <a:rPr lang="en-US" baseline="-25000"/>
              <a:t>CP</a:t>
            </a:r>
            <a:r>
              <a:rPr lang="en-US"/>
              <a:t> </a:t>
            </a:r>
            <a:r>
              <a:rPr lang="en-US" i="1"/>
              <a:t>pro</a:t>
            </a:r>
            <a:r>
              <a:rPr lang="en-US"/>
              <a:t> [</a:t>
            </a:r>
            <a:r>
              <a:rPr lang="en-US" baseline="-25000"/>
              <a:t>TP</a:t>
            </a:r>
            <a:r>
              <a:rPr lang="en-US"/>
              <a:t> PRO T [</a:t>
            </a:r>
            <a:r>
              <a:rPr lang="en-US" baseline="-25000"/>
              <a:t>VP</a:t>
            </a:r>
            <a:r>
              <a:rPr lang="en-US"/>
              <a:t> </a:t>
            </a:r>
            <a:r>
              <a:rPr lang="en-US" strike="sngStrike"/>
              <a:t>PRO</a:t>
            </a:r>
            <a:r>
              <a:rPr lang="en-US"/>
              <a:t> playing outside]]].  </a:t>
            </a:r>
            <a:endParaRPr lang="en-IL"/>
          </a:p>
        </p:txBody>
      </p:sp>
      <p:sp>
        <p:nvSpPr>
          <p:cNvPr id="9" name="TextBox 8">
            <a:extLst>
              <a:ext uri="{FF2B5EF4-FFF2-40B4-BE49-F238E27FC236}">
                <a16:creationId xmlns:a16="http://schemas.microsoft.com/office/drawing/2014/main" id="{0F314530-34B4-A426-AE4E-5409140F41A5}"/>
              </a:ext>
            </a:extLst>
          </p:cNvPr>
          <p:cNvSpPr txBox="1"/>
          <p:nvPr/>
        </p:nvSpPr>
        <p:spPr>
          <a:xfrm>
            <a:off x="8191892" y="4106516"/>
            <a:ext cx="3770722" cy="2538515"/>
          </a:xfrm>
          <a:prstGeom prst="rect">
            <a:avLst/>
          </a:prstGeom>
          <a:noFill/>
          <a:ln>
            <a:solidFill>
              <a:srgbClr val="FF0000"/>
            </a:solidFill>
          </a:ln>
        </p:spPr>
        <p:txBody>
          <a:bodyPr wrap="square" rtlCol="0">
            <a:spAutoFit/>
          </a:bodyPr>
          <a:lstStyle/>
          <a:p>
            <a:pPr>
              <a:lnSpc>
                <a:spcPts val="2400"/>
              </a:lnSpc>
            </a:pPr>
            <a:r>
              <a:rPr lang="en-GB" b="1">
                <a:solidFill>
                  <a:srgbClr val="FF0000"/>
                </a:solidFill>
              </a:rPr>
              <a:t>Economy of Projection (EoP)	</a:t>
            </a:r>
            <a:br>
              <a:rPr lang="en-GB" b="1">
                <a:solidFill>
                  <a:srgbClr val="FF0000"/>
                </a:solidFill>
              </a:rPr>
            </a:br>
            <a:endParaRPr lang="en-GB" b="1">
              <a:solidFill>
                <a:srgbClr val="FF0000"/>
              </a:solidFill>
            </a:endParaRPr>
          </a:p>
          <a:p>
            <a:pPr>
              <a:lnSpc>
                <a:spcPts val="2400"/>
              </a:lnSpc>
            </a:pPr>
            <a:r>
              <a:rPr lang="en-US">
                <a:solidFill>
                  <a:srgbClr val="FF0000"/>
                </a:solidFill>
              </a:rPr>
              <a:t>All else being equal, a more minimal structure is favored over a less minimal one. </a:t>
            </a:r>
            <a:br>
              <a:rPr lang="en-US">
                <a:solidFill>
                  <a:srgbClr val="FF0000"/>
                </a:solidFill>
              </a:rPr>
            </a:br>
            <a:br>
              <a:rPr lang="en-US">
                <a:solidFill>
                  <a:srgbClr val="FF0000"/>
                </a:solidFill>
              </a:rPr>
            </a:br>
            <a:r>
              <a:rPr lang="en-US">
                <a:solidFill>
                  <a:srgbClr val="FF0000"/>
                </a:solidFill>
              </a:rPr>
              <a:t>(Chomsky 1991, Safir 1993, Grimshaw 1994, Bošković 1996, Speas 2006). </a:t>
            </a:r>
            <a:endParaRPr lang="en-IL">
              <a:solidFill>
                <a:srgbClr val="FF0000"/>
              </a:solidFill>
            </a:endParaRPr>
          </a:p>
        </p:txBody>
      </p:sp>
      <p:sp>
        <p:nvSpPr>
          <p:cNvPr id="10" name="Arrow: Down 9">
            <a:extLst>
              <a:ext uri="{FF2B5EF4-FFF2-40B4-BE49-F238E27FC236}">
                <a16:creationId xmlns:a16="http://schemas.microsoft.com/office/drawing/2014/main" id="{754BC116-F22D-55FD-A6DA-822F1156CA4B}"/>
              </a:ext>
            </a:extLst>
          </p:cNvPr>
          <p:cNvSpPr/>
          <p:nvPr/>
        </p:nvSpPr>
        <p:spPr>
          <a:xfrm>
            <a:off x="183571" y="5753100"/>
            <a:ext cx="1026103" cy="1714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1490489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2A9BF-E468-925D-CC0B-95345879FE3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D7FA5C4-2F08-C773-E314-FBA83DC3999A}"/>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dirty="0">
                <a:solidFill>
                  <a:prstClr val="black"/>
                </a:solidFill>
                <a:latin typeface="Calibri" panose="020F0502020204030204"/>
              </a:rPr>
              <a:t>The </a:t>
            </a:r>
            <a:r>
              <a:rPr lang="en-US" b="1" dirty="0" err="1">
                <a:solidFill>
                  <a:prstClr val="black"/>
                </a:solidFill>
                <a:latin typeface="Calibri" panose="020F0502020204030204"/>
              </a:rPr>
              <a:t>controllee</a:t>
            </a:r>
            <a:r>
              <a:rPr lang="en-US" b="1" dirty="0">
                <a:solidFill>
                  <a:prstClr val="black"/>
                </a:solidFill>
                <a:latin typeface="Calibri" panose="020F0502020204030204"/>
              </a:rPr>
              <a:t> is present in syntax (= PRO) - III</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B5790D34-7291-867C-9694-1E6C4F3BA3B5}"/>
              </a:ext>
            </a:extLst>
          </p:cNvPr>
          <p:cNvSpPr>
            <a:spLocks noGrp="1"/>
          </p:cNvSpPr>
          <p:nvPr>
            <p:ph type="title"/>
          </p:nvPr>
        </p:nvSpPr>
        <p:spPr>
          <a:xfrm>
            <a:off x="183572" y="1101213"/>
            <a:ext cx="11725143" cy="5756787"/>
          </a:xfrm>
        </p:spPr>
        <p:txBody>
          <a:bodyPr anchor="t" anchorCtr="0">
            <a:noAutofit/>
          </a:bodyPr>
          <a:lstStyle/>
          <a:p>
            <a:pPr>
              <a:lnSpc>
                <a:spcPts val="3000"/>
              </a:lnSpc>
            </a:pPr>
            <a:r>
              <a:rPr lang="en-GB" sz="2000" dirty="0">
                <a:latin typeface="+mn-lt"/>
              </a:rPr>
              <a:t>In some languages (mostly Niger-Congo), PRO </a:t>
            </a:r>
            <a:r>
              <a:rPr lang="en-GB" sz="2000" b="1" dirty="0">
                <a:latin typeface="+mn-lt"/>
              </a:rPr>
              <a:t>must </a:t>
            </a:r>
            <a:r>
              <a:rPr lang="en-GB" sz="2000" dirty="0">
                <a:latin typeface="+mn-lt"/>
              </a:rPr>
              <a:t>be overt.</a:t>
            </a:r>
            <a:br>
              <a:rPr lang="en-GB" sz="2000" dirty="0">
                <a:latin typeface="+mn-lt"/>
              </a:rPr>
            </a:br>
            <a:br>
              <a:rPr lang="en-GB" sz="2000" dirty="0">
                <a:latin typeface="+mn-lt"/>
              </a:rPr>
            </a:br>
            <a:r>
              <a:rPr lang="en-GB" sz="2000" dirty="0">
                <a:latin typeface="+mn-lt"/>
              </a:rPr>
              <a:t>(7) </a:t>
            </a:r>
            <a:r>
              <a:rPr lang="en-US" sz="2000" dirty="0">
                <a:latin typeface="+mn-lt"/>
              </a:rPr>
              <a:t>a. </a:t>
            </a:r>
            <a:r>
              <a:rPr lang="en-US" sz="2000" dirty="0" err="1">
                <a:latin typeface="+mn-lt"/>
              </a:rPr>
              <a:t>Gbekebii</a:t>
            </a:r>
            <a:r>
              <a:rPr lang="en-US" sz="2000" baseline="-25000" dirty="0" err="1">
                <a:latin typeface="+mn-lt"/>
              </a:rPr>
              <a:t>i</a:t>
            </a:r>
            <a:r>
              <a:rPr lang="en-US" sz="2000" dirty="0">
                <a:latin typeface="+mn-lt"/>
              </a:rPr>
              <a:t> </a:t>
            </a:r>
            <a:r>
              <a:rPr lang="en-US" sz="2000" dirty="0" err="1">
                <a:latin typeface="+mn-lt"/>
              </a:rPr>
              <a:t>lɛ</a:t>
            </a:r>
            <a:r>
              <a:rPr lang="en-US" sz="2000" dirty="0">
                <a:latin typeface="+mn-lt"/>
              </a:rPr>
              <a:t>      nye	     (</a:t>
            </a:r>
            <a:r>
              <a:rPr lang="en-US" sz="2000" dirty="0" err="1">
                <a:latin typeface="+mn-lt"/>
              </a:rPr>
              <a:t>ni</a:t>
            </a:r>
            <a:r>
              <a:rPr lang="en-US" sz="2000" dirty="0">
                <a:latin typeface="+mn-lt"/>
              </a:rPr>
              <a:t>) 	*(</a:t>
            </a:r>
            <a:r>
              <a:rPr lang="en-US" sz="2000" dirty="0" err="1">
                <a:latin typeface="+mn-lt"/>
              </a:rPr>
              <a:t>amei</a:t>
            </a:r>
            <a:r>
              <a:rPr lang="en-US" sz="2000" baseline="-25000" dirty="0" err="1">
                <a:latin typeface="+mn-lt"/>
              </a:rPr>
              <a:t>i</a:t>
            </a:r>
            <a:r>
              <a:rPr lang="en-US" sz="2000" baseline="-25000" dirty="0">
                <a:latin typeface="+mn-lt"/>
              </a:rPr>
              <a:t>/*j</a:t>
            </a:r>
            <a:r>
              <a:rPr lang="en-US" sz="2000" dirty="0">
                <a:latin typeface="+mn-lt"/>
              </a:rPr>
              <a:t>) he 	</a:t>
            </a:r>
            <a:r>
              <a:rPr lang="en-US" sz="2000" dirty="0" err="1">
                <a:latin typeface="+mn-lt"/>
              </a:rPr>
              <a:t>shia</a:t>
            </a:r>
            <a:r>
              <a:rPr lang="en-US" sz="2000" dirty="0">
                <a:latin typeface="+mn-lt"/>
              </a:rPr>
              <a:t>.	  	</a:t>
            </a:r>
            <a:r>
              <a:rPr lang="en-GB" sz="2000" i="1" dirty="0" err="1">
                <a:latin typeface="+mn-lt"/>
              </a:rPr>
              <a:t>Gã</a:t>
            </a:r>
            <a:r>
              <a:rPr lang="en-US" sz="2000" dirty="0">
                <a:latin typeface="+mn-lt"/>
              </a:rPr>
              <a:t>	</a:t>
            </a:r>
            <a:br>
              <a:rPr lang="en-US" sz="2000" dirty="0">
                <a:latin typeface="+mn-lt"/>
              </a:rPr>
            </a:br>
            <a:r>
              <a:rPr lang="en-US" sz="2000" dirty="0">
                <a:latin typeface="+mn-lt"/>
              </a:rPr>
              <a:t>          Children   </a:t>
            </a:r>
            <a:r>
              <a:rPr lang="en-US" sz="1800" dirty="0">
                <a:latin typeface="+mn-lt"/>
              </a:rPr>
              <a:t>DET</a:t>
            </a:r>
            <a:r>
              <a:rPr lang="en-US" sz="2000" dirty="0">
                <a:latin typeface="+mn-lt"/>
              </a:rPr>
              <a:t>  </a:t>
            </a:r>
            <a:r>
              <a:rPr lang="en-US" sz="2000" dirty="0" err="1">
                <a:latin typeface="+mn-lt"/>
              </a:rPr>
              <a:t>manged</a:t>
            </a:r>
            <a:r>
              <a:rPr lang="en-US" sz="2000" dirty="0">
                <a:latin typeface="+mn-lt"/>
              </a:rPr>
              <a:t>  </a:t>
            </a:r>
            <a:r>
              <a:rPr lang="en-US" sz="1800" dirty="0">
                <a:latin typeface="+mn-lt"/>
              </a:rPr>
              <a:t>COMP </a:t>
            </a:r>
            <a:r>
              <a:rPr lang="en-US" sz="2000" dirty="0">
                <a:latin typeface="+mn-lt"/>
              </a:rPr>
              <a:t>   3.</a:t>
            </a:r>
            <a:r>
              <a:rPr lang="en-US" sz="1800" dirty="0">
                <a:latin typeface="+mn-lt"/>
              </a:rPr>
              <a:t>PL</a:t>
            </a:r>
            <a:r>
              <a:rPr lang="en-US" sz="2000" dirty="0">
                <a:latin typeface="+mn-lt"/>
              </a:rPr>
              <a:t>	   buy.</a:t>
            </a:r>
            <a:r>
              <a:rPr lang="en-US" sz="1800" dirty="0">
                <a:latin typeface="+mn-lt"/>
              </a:rPr>
              <a:t>INF </a:t>
            </a:r>
            <a:r>
              <a:rPr lang="en-US" sz="2000" dirty="0">
                <a:latin typeface="+mn-lt"/>
              </a:rPr>
              <a:t>home	</a:t>
            </a:r>
            <a:br>
              <a:rPr lang="en-US" sz="2000" dirty="0">
                <a:latin typeface="+mn-lt"/>
              </a:rPr>
            </a:br>
            <a:r>
              <a:rPr lang="en-US" sz="2000" dirty="0">
                <a:latin typeface="+mn-lt"/>
              </a:rPr>
              <a:t>          ‘The children managed to buy a home.’ </a:t>
            </a:r>
            <a:br>
              <a:rPr lang="en-IL" sz="2000" dirty="0">
                <a:latin typeface="+mn-lt"/>
              </a:rPr>
            </a:br>
            <a:r>
              <a:rPr lang="en-US" sz="2000" dirty="0">
                <a:latin typeface="+mn-lt"/>
              </a:rPr>
              <a:t>     </a:t>
            </a:r>
            <a:r>
              <a:rPr lang="en-GB" sz="2000" dirty="0">
                <a:latin typeface="+mn-lt"/>
              </a:rPr>
              <a:t>b. </a:t>
            </a:r>
            <a:r>
              <a:rPr lang="en-US" sz="2000" dirty="0" err="1">
                <a:latin typeface="+mn-lt"/>
              </a:rPr>
              <a:t>Dimbali</a:t>
            </a:r>
            <a:r>
              <a:rPr lang="en-US" sz="2000" dirty="0">
                <a:latin typeface="+mn-lt"/>
              </a:rPr>
              <a:t>-</a:t>
            </a:r>
            <a:r>
              <a:rPr lang="en-US" sz="2000" dirty="0" err="1">
                <a:latin typeface="+mn-lt"/>
              </a:rPr>
              <a:t>na</a:t>
            </a:r>
            <a:r>
              <a:rPr lang="en-US" sz="2000" dirty="0">
                <a:latin typeface="+mn-lt"/>
              </a:rPr>
              <a:t>-a  a-b 	         </a:t>
            </a:r>
            <a:r>
              <a:rPr lang="en-US" sz="2000" dirty="0" err="1">
                <a:latin typeface="+mn-lt"/>
              </a:rPr>
              <a:t>xale</a:t>
            </a:r>
            <a:r>
              <a:rPr lang="en-US" sz="2000" b="1" baseline="-25000" dirty="0" err="1">
                <a:latin typeface="+mn-lt"/>
              </a:rPr>
              <a:t>i</a:t>
            </a:r>
            <a:r>
              <a:rPr lang="en-US" sz="2000" b="1" dirty="0">
                <a:latin typeface="+mn-lt"/>
              </a:rPr>
              <a:t> *(</a:t>
            </a:r>
            <a:r>
              <a:rPr lang="en-US" sz="2000" dirty="0" err="1">
                <a:latin typeface="+mn-lt"/>
              </a:rPr>
              <a:t>mu</a:t>
            </a:r>
            <a:r>
              <a:rPr lang="en-US" sz="2000" baseline="-25000" dirty="0" err="1">
                <a:latin typeface="+mn-lt"/>
              </a:rPr>
              <a:t>i</a:t>
            </a:r>
            <a:r>
              <a:rPr lang="en-US" sz="2000" baseline="-25000" dirty="0">
                <a:latin typeface="+mn-lt"/>
              </a:rPr>
              <a:t>/*j</a:t>
            </a:r>
            <a:r>
              <a:rPr lang="en-GB" sz="2000" dirty="0">
                <a:latin typeface="+mn-lt"/>
              </a:rPr>
              <a:t>)</a:t>
            </a:r>
            <a:r>
              <a:rPr lang="en-US" sz="2000" dirty="0">
                <a:latin typeface="+mn-lt"/>
              </a:rPr>
              <a:t>     </a:t>
            </a:r>
            <a:r>
              <a:rPr lang="en-US" sz="2000" dirty="0" err="1">
                <a:latin typeface="+mn-lt"/>
              </a:rPr>
              <a:t>jàng</a:t>
            </a:r>
            <a:r>
              <a:rPr lang="en-US" sz="2000" dirty="0">
                <a:latin typeface="+mn-lt"/>
              </a:rPr>
              <a:t> 	</a:t>
            </a:r>
            <a:r>
              <a:rPr lang="en-US" sz="2000" dirty="0" err="1">
                <a:latin typeface="+mn-lt"/>
              </a:rPr>
              <a:t>téere</a:t>
            </a:r>
            <a:r>
              <a:rPr lang="en-US" sz="2000" dirty="0">
                <a:latin typeface="+mn-lt"/>
              </a:rPr>
              <a:t> b-i.	</a:t>
            </a:r>
            <a:r>
              <a:rPr lang="en-GB" sz="2000" i="1" dirty="0">
                <a:latin typeface="+mn-lt"/>
              </a:rPr>
              <a:t>Wolof</a:t>
            </a:r>
            <a:br>
              <a:rPr lang="en-US" sz="2000" dirty="0">
                <a:latin typeface="+mn-lt"/>
              </a:rPr>
            </a:br>
            <a:r>
              <a:rPr lang="en-US" sz="2000" dirty="0">
                <a:latin typeface="+mn-lt"/>
              </a:rPr>
              <a:t>         help-</a:t>
            </a:r>
            <a:r>
              <a:rPr lang="en-US" sz="1800" dirty="0">
                <a:latin typeface="+mn-lt"/>
              </a:rPr>
              <a:t>NA</a:t>
            </a:r>
            <a:r>
              <a:rPr lang="en-US" sz="2000" dirty="0">
                <a:latin typeface="+mn-lt"/>
              </a:rPr>
              <a:t>-1</a:t>
            </a:r>
            <a:r>
              <a:rPr lang="en-US" sz="1800" dirty="0">
                <a:latin typeface="+mn-lt"/>
              </a:rPr>
              <a:t>SG</a:t>
            </a:r>
            <a:r>
              <a:rPr lang="en-US" sz="2000" dirty="0">
                <a:latin typeface="+mn-lt"/>
              </a:rPr>
              <a:t>	  </a:t>
            </a:r>
            <a:r>
              <a:rPr lang="en-US" sz="1800" dirty="0">
                <a:latin typeface="+mn-lt"/>
              </a:rPr>
              <a:t>INDEF-CM.SG</a:t>
            </a:r>
            <a:r>
              <a:rPr lang="en-US" sz="2000" dirty="0">
                <a:latin typeface="+mn-lt"/>
              </a:rPr>
              <a:t> child    3</a:t>
            </a:r>
            <a:r>
              <a:rPr lang="en-US" sz="1800" dirty="0">
                <a:latin typeface="+mn-lt"/>
              </a:rPr>
              <a:t>SG.SUBJ</a:t>
            </a:r>
            <a:r>
              <a:rPr lang="en-US" sz="2000" dirty="0">
                <a:latin typeface="+mn-lt"/>
              </a:rPr>
              <a:t> read	 book </a:t>
            </a:r>
            <a:r>
              <a:rPr lang="en-US" sz="1800" dirty="0">
                <a:latin typeface="+mn-lt"/>
              </a:rPr>
              <a:t>CM</a:t>
            </a:r>
            <a:r>
              <a:rPr lang="en-US" sz="2000" dirty="0">
                <a:latin typeface="+mn-lt"/>
              </a:rPr>
              <a:t>.</a:t>
            </a:r>
            <a:r>
              <a:rPr lang="en-US" sz="1800" dirty="0">
                <a:latin typeface="+mn-lt"/>
              </a:rPr>
              <a:t>SG-DEF</a:t>
            </a:r>
            <a:r>
              <a:rPr lang="en-US" sz="2000" dirty="0">
                <a:latin typeface="+mn-lt"/>
              </a:rPr>
              <a:t>	</a:t>
            </a:r>
            <a:br>
              <a:rPr lang="en-US" sz="2000" dirty="0">
                <a:latin typeface="+mn-lt"/>
              </a:rPr>
            </a:br>
            <a:r>
              <a:rPr lang="en-US" sz="2000" dirty="0">
                <a:latin typeface="+mn-lt"/>
              </a:rPr>
              <a:t>         ‘I helped a child read the book.’</a:t>
            </a:r>
            <a:r>
              <a:rPr lang="en-GB" sz="2000" dirty="0">
                <a:latin typeface="+mn-lt"/>
              </a:rPr>
              <a:t> 	</a:t>
            </a:r>
            <a:br>
              <a:rPr lang="en-GB" sz="2000" dirty="0">
                <a:latin typeface="+mn-lt"/>
              </a:rPr>
            </a:br>
            <a:r>
              <a:rPr lang="en-GB" sz="2000" dirty="0">
                <a:latin typeface="+mn-lt"/>
              </a:rPr>
              <a:t>     d. </a:t>
            </a:r>
            <a:r>
              <a:rPr lang="en-IL" sz="2000" dirty="0" err="1">
                <a:latin typeface="+mn-lt"/>
              </a:rPr>
              <a:t>Núrmà</a:t>
            </a:r>
            <a:r>
              <a:rPr lang="en-IL" sz="2000" baseline="-25000" dirty="0">
                <a:latin typeface="+mn-lt"/>
              </a:rPr>
              <a:t>𝑖</a:t>
            </a:r>
            <a:r>
              <a:rPr lang="en-IL" sz="2000" dirty="0">
                <a:latin typeface="+mn-lt"/>
              </a:rPr>
              <a:t> </a:t>
            </a:r>
            <a:r>
              <a:rPr lang="en-US" sz="2000" dirty="0">
                <a:latin typeface="+mn-lt"/>
              </a:rPr>
              <a:t>           </a:t>
            </a:r>
            <a:r>
              <a:rPr lang="en-IL" sz="2000" dirty="0" err="1">
                <a:latin typeface="+mn-lt"/>
              </a:rPr>
              <a:t>zèrì</a:t>
            </a:r>
            <a:r>
              <a:rPr lang="en-US" sz="2000" dirty="0">
                <a:latin typeface="+mn-lt"/>
              </a:rPr>
              <a:t>  </a:t>
            </a:r>
            <a:r>
              <a:rPr lang="en-IL" sz="2000" dirty="0">
                <a:latin typeface="+mn-lt"/>
              </a:rPr>
              <a:t>*(</a:t>
            </a:r>
            <a:r>
              <a:rPr lang="en-IL" sz="2000" dirty="0" err="1">
                <a:latin typeface="+mn-lt"/>
              </a:rPr>
              <a:t>bà</a:t>
            </a:r>
            <a:r>
              <a:rPr lang="en-IL" sz="2000" baseline="-25000" dirty="0">
                <a:latin typeface="+mn-lt"/>
              </a:rPr>
              <a:t>𝑖/*𝑗</a:t>
            </a:r>
            <a:r>
              <a:rPr lang="en-IL" sz="2000" dirty="0">
                <a:latin typeface="+mn-lt"/>
              </a:rPr>
              <a:t>) </a:t>
            </a:r>
            <a:r>
              <a:rPr lang="en-US" sz="2000" dirty="0">
                <a:latin typeface="+mn-lt"/>
              </a:rPr>
              <a:t> </a:t>
            </a:r>
            <a:r>
              <a:rPr lang="en-IL" sz="2000" dirty="0" err="1">
                <a:latin typeface="+mn-lt"/>
              </a:rPr>
              <a:t>dā</a:t>
            </a:r>
            <a:r>
              <a:rPr lang="en-IL" sz="2000" dirty="0">
                <a:latin typeface="+mn-lt"/>
              </a:rPr>
              <a:t> </a:t>
            </a:r>
            <a:r>
              <a:rPr lang="en-US" sz="2000" dirty="0">
                <a:latin typeface="+mn-lt"/>
              </a:rPr>
              <a:t>   </a:t>
            </a:r>
            <a:r>
              <a:rPr lang="en-IL" sz="2000" dirty="0" err="1">
                <a:latin typeface="+mn-lt"/>
              </a:rPr>
              <a:t>gbáŋ</a:t>
            </a:r>
            <a:r>
              <a:rPr lang="en-IL" sz="2000" dirty="0">
                <a:latin typeface="+mn-lt"/>
              </a:rPr>
              <a:t>.</a:t>
            </a:r>
            <a:r>
              <a:rPr lang="en-GB" sz="2000" dirty="0">
                <a:latin typeface="+mn-lt"/>
              </a:rPr>
              <a:t>				</a:t>
            </a:r>
            <a:r>
              <a:rPr lang="en-IL" sz="2000" i="1" dirty="0" err="1">
                <a:latin typeface="+mn-lt"/>
              </a:rPr>
              <a:t>Bùlì</a:t>
            </a:r>
            <a:r>
              <a:rPr lang="en-GB" sz="2000" dirty="0">
                <a:latin typeface="+mn-lt"/>
              </a:rPr>
              <a:t>	</a:t>
            </a:r>
            <a:br>
              <a:rPr lang="en-GB" sz="2000" dirty="0">
                <a:latin typeface="+mn-lt"/>
              </a:rPr>
            </a:br>
            <a:r>
              <a:rPr lang="en-GB" sz="2000" dirty="0">
                <a:latin typeface="+mn-lt"/>
              </a:rPr>
              <a:t>         </a:t>
            </a:r>
            <a:r>
              <a:rPr lang="en-IL" sz="2000" dirty="0">
                <a:latin typeface="+mn-lt"/>
              </a:rPr>
              <a:t>people.</a:t>
            </a:r>
            <a:r>
              <a:rPr lang="en-US" sz="1800" dirty="0">
                <a:latin typeface="+mn-lt"/>
              </a:rPr>
              <a:t>DEF.PL </a:t>
            </a:r>
            <a:r>
              <a:rPr lang="en-IL" sz="2000" dirty="0">
                <a:latin typeface="+mn-lt"/>
              </a:rPr>
              <a:t>refuse 3</a:t>
            </a:r>
            <a:r>
              <a:rPr lang="en-US" sz="1800" dirty="0">
                <a:latin typeface="+mn-lt"/>
              </a:rPr>
              <a:t>PL</a:t>
            </a:r>
            <a:r>
              <a:rPr lang="en-US" sz="2000" dirty="0">
                <a:latin typeface="+mn-lt"/>
              </a:rPr>
              <a:t>       </a:t>
            </a:r>
            <a:r>
              <a:rPr lang="en-IL" sz="2000" dirty="0">
                <a:latin typeface="+mn-lt"/>
              </a:rPr>
              <a:t>buy</a:t>
            </a:r>
            <a:r>
              <a:rPr lang="en-US" sz="2000" dirty="0">
                <a:latin typeface="+mn-lt"/>
              </a:rPr>
              <a:t>  </a:t>
            </a:r>
            <a:r>
              <a:rPr lang="en-IL" sz="2000" dirty="0">
                <a:latin typeface="+mn-lt"/>
              </a:rPr>
              <a:t>book</a:t>
            </a:r>
            <a:br>
              <a:rPr lang="en-IL" sz="2000" dirty="0">
                <a:latin typeface="+mn-lt"/>
              </a:rPr>
            </a:br>
            <a:r>
              <a:rPr lang="en-US" sz="2000" dirty="0">
                <a:latin typeface="+mn-lt"/>
              </a:rPr>
              <a:t>         </a:t>
            </a:r>
            <a:r>
              <a:rPr lang="en-IL" sz="2000" dirty="0">
                <a:latin typeface="+mn-lt"/>
              </a:rPr>
              <a:t>‘The people refused to buy a book.’</a:t>
            </a:r>
            <a:r>
              <a:rPr lang="en-US" sz="2000" dirty="0">
                <a:solidFill>
                  <a:schemeClr val="tx2">
                    <a:lumMod val="40000"/>
                    <a:lumOff val="60000"/>
                  </a:schemeClr>
                </a:solidFill>
              </a:rPr>
              <a:t>                                         (</a:t>
            </a:r>
            <a:r>
              <a:rPr lang="en-GB" sz="2000" dirty="0">
                <a:solidFill>
                  <a:schemeClr val="tx2">
                    <a:lumMod val="40000"/>
                    <a:lumOff val="60000"/>
                  </a:schemeClr>
                </a:solidFill>
              </a:rPr>
              <a:t>Allotey 2021, Fong 2022, </a:t>
            </a:r>
            <a:r>
              <a:rPr lang="en-US" sz="2000" dirty="0" err="1">
                <a:solidFill>
                  <a:schemeClr val="tx2">
                    <a:lumMod val="40000"/>
                    <a:lumOff val="60000"/>
                  </a:schemeClr>
                </a:solidFill>
              </a:rPr>
              <a:t>Sulemena</a:t>
            </a:r>
            <a:r>
              <a:rPr lang="en-US" sz="2000" dirty="0">
                <a:solidFill>
                  <a:schemeClr val="tx2">
                    <a:lumMod val="40000"/>
                    <a:lumOff val="60000"/>
                  </a:schemeClr>
                </a:solidFill>
              </a:rPr>
              <a:t> 2021, 2022)</a:t>
            </a:r>
            <a:br>
              <a:rPr lang="en-IL" sz="2000" dirty="0">
                <a:latin typeface="+mn-lt"/>
              </a:rPr>
            </a:br>
            <a:r>
              <a:rPr lang="en-US" sz="1800" dirty="0">
                <a:latin typeface="+mn-lt"/>
              </a:rPr>
              <a:t> </a:t>
            </a:r>
            <a:br>
              <a:rPr lang="en-US" sz="1800" dirty="0">
                <a:latin typeface="+mn-lt"/>
              </a:rPr>
            </a:br>
            <a:r>
              <a:rPr lang="en-US" sz="2000" b="1" dirty="0">
                <a:latin typeface="+mn-lt"/>
              </a:rPr>
              <a:t>Note</a:t>
            </a:r>
            <a:r>
              <a:rPr lang="en-US" sz="2000" dirty="0">
                <a:latin typeface="+mn-lt"/>
              </a:rPr>
              <a:t>: In East Asian languages LD-reflexives can occur as controlled subjects, but in no language does PRO </a:t>
            </a:r>
            <a:r>
              <a:rPr lang="en-US" sz="2000" b="1" dirty="0">
                <a:latin typeface="+mn-lt"/>
              </a:rPr>
              <a:t>have</a:t>
            </a:r>
            <a:r>
              <a:rPr lang="en-US" sz="2000" dirty="0">
                <a:latin typeface="+mn-lt"/>
              </a:rPr>
              <a:t> to be spelled out as a reflexive. This implies that early analyses of PRO as a silent reflexive were incorrect – it is always a pronoun. Null spellout is common but not definitional, given (7a-c).</a:t>
            </a:r>
            <a:br>
              <a:rPr lang="en-US" sz="2000" dirty="0">
                <a:latin typeface="+mn-lt"/>
              </a:rPr>
            </a:br>
            <a:br>
              <a:rPr lang="en-IL" sz="1800" dirty="0">
                <a:latin typeface="+mn-lt"/>
              </a:rPr>
            </a:br>
            <a:br>
              <a:rPr lang="en-US" sz="1800" dirty="0">
                <a:latin typeface="+mn-lt"/>
              </a:rPr>
            </a:br>
            <a:endParaRPr lang="en-IL" sz="1800" dirty="0">
              <a:solidFill>
                <a:schemeClr val="tx2">
                  <a:lumMod val="40000"/>
                  <a:lumOff val="60000"/>
                </a:schemeClr>
              </a:solidFill>
              <a:latin typeface="+mn-lt"/>
            </a:endParaRPr>
          </a:p>
        </p:txBody>
      </p:sp>
      <p:sp>
        <p:nvSpPr>
          <p:cNvPr id="7" name="Slide Number Placeholder 6">
            <a:extLst>
              <a:ext uri="{FF2B5EF4-FFF2-40B4-BE49-F238E27FC236}">
                <a16:creationId xmlns:a16="http://schemas.microsoft.com/office/drawing/2014/main" id="{B46E7635-73A1-D9FE-02E2-7526675DD860}"/>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92FA577-3D4E-CF3F-76B6-3BB4E4D29F4B}"/>
              </a:ext>
            </a:extLst>
          </p:cNvPr>
          <p:cNvSpPr txBox="1"/>
          <p:nvPr/>
        </p:nvSpPr>
        <p:spPr>
          <a:xfrm>
            <a:off x="8745097" y="1884997"/>
            <a:ext cx="3016595" cy="2246769"/>
          </a:xfrm>
          <a:prstGeom prst="rect">
            <a:avLst/>
          </a:prstGeom>
          <a:noFill/>
          <a:ln>
            <a:solidFill>
              <a:srgbClr val="00B0F0"/>
            </a:solidFill>
          </a:ln>
        </p:spPr>
        <p:txBody>
          <a:bodyPr wrap="square" rtlCol="0">
            <a:spAutoFit/>
          </a:bodyPr>
          <a:lstStyle/>
          <a:p>
            <a:r>
              <a:rPr lang="en-US" sz="2000" dirty="0">
                <a:solidFill>
                  <a:srgbClr val="00B0F0"/>
                </a:solidFill>
              </a:rPr>
              <a:t>In Hungarian, Italian, Spanish and Portuguese, PRO alternates with an overt pronoun when focused (“</a:t>
            </a:r>
            <a:r>
              <a:rPr lang="en-US" sz="2000" i="1" dirty="0">
                <a:solidFill>
                  <a:srgbClr val="00B0F0"/>
                </a:solidFill>
              </a:rPr>
              <a:t>John wanted [to work only HE on the project]</a:t>
            </a:r>
            <a:r>
              <a:rPr lang="en-US" sz="2000" dirty="0">
                <a:solidFill>
                  <a:srgbClr val="00B0F0"/>
                </a:solidFill>
              </a:rPr>
              <a:t>”). </a:t>
            </a:r>
            <a:endParaRPr lang="en-IL" sz="2000" dirty="0">
              <a:solidFill>
                <a:srgbClr val="00B0F0"/>
              </a:solidFill>
            </a:endParaRPr>
          </a:p>
        </p:txBody>
      </p:sp>
    </p:spTree>
    <p:extLst>
      <p:ext uri="{BB962C8B-B14F-4D97-AF65-F5344CB8AC3E}">
        <p14:creationId xmlns:p14="http://schemas.microsoft.com/office/powerpoint/2010/main" val="179996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9217A-D96F-5618-617D-689D174E0F0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C5EFA8B-CF57-C9F3-E655-2A04E4DB7ADB}"/>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dirty="0">
                <a:solidFill>
                  <a:prstClr val="black"/>
                </a:solidFill>
                <a:latin typeface="Calibri" panose="020F0502020204030204"/>
              </a:rPr>
              <a:t>Evidence against a full copy </a:t>
            </a:r>
            <a:r>
              <a:rPr lang="en-US" b="1" dirty="0" err="1">
                <a:solidFill>
                  <a:prstClr val="black"/>
                </a:solidFill>
                <a:latin typeface="Calibri" panose="020F0502020204030204"/>
              </a:rPr>
              <a:t>controllee</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5169ABB4-5059-1C6C-3E14-F1E4728C8F6B}"/>
              </a:ext>
            </a:extLst>
          </p:cNvPr>
          <p:cNvSpPr>
            <a:spLocks noGrp="1"/>
          </p:cNvSpPr>
          <p:nvPr>
            <p:ph type="title"/>
          </p:nvPr>
        </p:nvSpPr>
        <p:spPr>
          <a:xfrm>
            <a:off x="183572" y="1101213"/>
            <a:ext cx="11725143" cy="5756787"/>
          </a:xfrm>
        </p:spPr>
        <p:txBody>
          <a:bodyPr anchor="t" anchorCtr="0">
            <a:noAutofit/>
          </a:bodyPr>
          <a:lstStyle/>
          <a:p>
            <a:pPr>
              <a:lnSpc>
                <a:spcPts val="3000"/>
              </a:lnSpc>
            </a:pPr>
            <a:r>
              <a:rPr lang="en-US" sz="2000" dirty="0">
                <a:latin typeface="+mn-lt"/>
              </a:rPr>
              <a:t>Both the Movement Theory and the Form-Copy Theory of control assume that the controlled position is a full lexical copy of the controller.* In that, they make Raising and Control complements indistinguishable. However, reconstruction clearly and systematically distinguishes them; only Raising displays a lower copy. </a:t>
            </a: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r>
              <a:rPr lang="en-US" sz="1700" dirty="0">
                <a:solidFill>
                  <a:schemeClr val="bg2">
                    <a:lumMod val="75000"/>
                  </a:schemeClr>
                </a:solidFill>
                <a:latin typeface="+mn-lt"/>
              </a:rPr>
              <a:t>*(Hornstein 1999, 2003, Boeckx, Hornstein &amp; Nunes 2010, Hornstein &amp; Polinsky 2010, Chomsky 2021, 2024, Chomsky et al. 2023) </a:t>
            </a:r>
            <a:endParaRPr lang="en-IL" sz="1700" dirty="0">
              <a:solidFill>
                <a:schemeClr val="bg2">
                  <a:lumMod val="75000"/>
                </a:schemeClr>
              </a:solidFill>
              <a:latin typeface="+mn-lt"/>
            </a:endParaRPr>
          </a:p>
        </p:txBody>
      </p:sp>
      <p:sp>
        <p:nvSpPr>
          <p:cNvPr id="7" name="Slide Number Placeholder 6">
            <a:extLst>
              <a:ext uri="{FF2B5EF4-FFF2-40B4-BE49-F238E27FC236}">
                <a16:creationId xmlns:a16="http://schemas.microsoft.com/office/drawing/2014/main" id="{FE54AA2D-71AF-D93B-41E0-7C6B7D62ED1C}"/>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41D4F10-C274-9181-FAFC-7166247FD44F}"/>
              </a:ext>
            </a:extLst>
          </p:cNvPr>
          <p:cNvSpPr txBox="1"/>
          <p:nvPr/>
        </p:nvSpPr>
        <p:spPr>
          <a:xfrm>
            <a:off x="183570" y="2486025"/>
            <a:ext cx="6057769" cy="4295791"/>
          </a:xfrm>
          <a:prstGeom prst="rect">
            <a:avLst/>
          </a:prstGeom>
          <a:noFill/>
        </p:spPr>
        <p:txBody>
          <a:bodyPr wrap="square" rtlCol="0">
            <a:spAutoFit/>
          </a:bodyPr>
          <a:lstStyle/>
          <a:p>
            <a:pPr>
              <a:lnSpc>
                <a:spcPts val="3000"/>
              </a:lnSpc>
            </a:pPr>
            <a:r>
              <a:rPr lang="en-US" sz="2000" b="1" dirty="0">
                <a:solidFill>
                  <a:srgbClr val="FF0000"/>
                </a:solidFill>
              </a:rPr>
              <a:t>Raising</a:t>
            </a:r>
          </a:p>
          <a:p>
            <a:pPr>
              <a:lnSpc>
                <a:spcPts val="3000"/>
              </a:lnSpc>
            </a:pPr>
            <a:endParaRPr lang="en-US" sz="2000" dirty="0"/>
          </a:p>
          <a:p>
            <a:pPr>
              <a:lnSpc>
                <a:spcPts val="3000"/>
              </a:lnSpc>
            </a:pPr>
            <a:r>
              <a:rPr lang="en-US" sz="2000" dirty="0"/>
              <a:t>8. a. Poirot proved at least two collaborators to </a:t>
            </a:r>
            <a:br>
              <a:rPr lang="en-US" sz="2000" dirty="0"/>
            </a:br>
            <a:r>
              <a:rPr lang="en-US" sz="2000" dirty="0"/>
              <a:t>         have killed the </a:t>
            </a:r>
            <a:r>
              <a:rPr lang="en-US" sz="2000" dirty="0" err="1"/>
              <a:t>dutchess</a:t>
            </a:r>
            <a:r>
              <a:rPr lang="en-US" sz="2000" dirty="0"/>
              <a:t>.    </a:t>
            </a:r>
            <a:r>
              <a:rPr lang="en-US" sz="2000" dirty="0">
                <a:solidFill>
                  <a:srgbClr val="00B0F0"/>
                </a:solidFill>
                <a:sym typeface="Wingdings" panose="05000000000000000000" pitchFamily="2" charset="2"/>
              </a:rPr>
              <a:t></a:t>
            </a:r>
            <a:r>
              <a:rPr lang="en-US" sz="2000" dirty="0">
                <a:solidFill>
                  <a:srgbClr val="00B0F0"/>
                </a:solidFill>
                <a:sym typeface="Symbol" panose="05050102010706020507" pitchFamily="18" charset="2"/>
              </a:rPr>
              <a:t>&gt;&gt;</a:t>
            </a:r>
            <a:r>
              <a:rPr lang="en-US" sz="2000" i="1" dirty="0">
                <a:solidFill>
                  <a:srgbClr val="00B0F0"/>
                </a:solidFill>
                <a:sym typeface="Symbol" panose="05050102010706020507" pitchFamily="18" charset="2"/>
              </a:rPr>
              <a:t>prove,</a:t>
            </a:r>
            <a:r>
              <a:rPr lang="en-US" sz="2000" dirty="0">
                <a:solidFill>
                  <a:srgbClr val="00B0F0"/>
                </a:solidFill>
                <a:sym typeface="Symbol" panose="05050102010706020507" pitchFamily="18" charset="2"/>
              </a:rPr>
              <a:t> </a:t>
            </a:r>
            <a:r>
              <a:rPr lang="en-US" sz="2000" dirty="0">
                <a:solidFill>
                  <a:srgbClr val="00B0F0"/>
                </a:solidFill>
                <a:sym typeface="Wingdings" panose="05000000000000000000" pitchFamily="2" charset="2"/>
              </a:rPr>
              <a:t></a:t>
            </a:r>
            <a:r>
              <a:rPr lang="en-US" sz="2000" i="1" dirty="0">
                <a:solidFill>
                  <a:srgbClr val="00B0F0"/>
                </a:solidFill>
                <a:sym typeface="Symbol" panose="05050102010706020507" pitchFamily="18" charset="2"/>
              </a:rPr>
              <a:t>prove</a:t>
            </a:r>
            <a:r>
              <a:rPr lang="en-US" sz="2000" dirty="0">
                <a:solidFill>
                  <a:srgbClr val="00B0F0"/>
                </a:solidFill>
                <a:sym typeface="Symbol" panose="05050102010706020507" pitchFamily="18" charset="2"/>
              </a:rPr>
              <a:t>&gt;&gt;</a:t>
            </a:r>
            <a:endParaRPr lang="en-US" sz="2000" i="1" dirty="0">
              <a:sym typeface="Symbol" panose="05050102010706020507" pitchFamily="18" charset="2"/>
            </a:endParaRPr>
          </a:p>
          <a:p>
            <a:pPr>
              <a:lnSpc>
                <a:spcPts val="3000"/>
              </a:lnSpc>
            </a:pPr>
            <a:r>
              <a:rPr lang="en-US" sz="2000" dirty="0"/>
              <a:t>    c. Smith expected a unicorn to drink the </a:t>
            </a:r>
            <a:br>
              <a:rPr lang="en-US" sz="2000" dirty="0"/>
            </a:br>
            <a:r>
              <a:rPr lang="en-US" sz="2000" dirty="0"/>
              <a:t>        apple juice. 	</a:t>
            </a:r>
            <a:r>
              <a:rPr lang="en-US" sz="2000" dirty="0">
                <a:sym typeface="Symbol" panose="05050102010706020507" pitchFamily="18" charset="2"/>
              </a:rPr>
              <a:t> 	          </a:t>
            </a:r>
            <a:r>
              <a:rPr lang="en-US" sz="2000" dirty="0">
                <a:sym typeface="Wingdings" panose="05000000000000000000" pitchFamily="2" charset="2"/>
              </a:rPr>
              <a:t></a:t>
            </a:r>
            <a:r>
              <a:rPr lang="en-US" sz="2000" dirty="0">
                <a:solidFill>
                  <a:srgbClr val="00B0F0"/>
                </a:solidFill>
                <a:sym typeface="Symbol" panose="05050102010706020507" pitchFamily="18" charset="2"/>
              </a:rPr>
              <a:t>  actual unicorns</a:t>
            </a:r>
            <a:br>
              <a:rPr lang="en-US" sz="2000" dirty="0">
                <a:solidFill>
                  <a:srgbClr val="00B0F0"/>
                </a:solidFill>
                <a:sym typeface="Symbol" panose="05050102010706020507" pitchFamily="18" charset="2"/>
              </a:rPr>
            </a:br>
            <a:r>
              <a:rPr lang="en-US" sz="2000" dirty="0">
                <a:solidFill>
                  <a:srgbClr val="00B0F0"/>
                </a:solidFill>
                <a:sym typeface="Symbol" panose="05050102010706020507" pitchFamily="18" charset="2"/>
              </a:rPr>
              <a:t>    </a:t>
            </a:r>
            <a:r>
              <a:rPr lang="en-US" sz="2000" dirty="0"/>
              <a:t>e. [Friends of each </a:t>
            </a:r>
            <a:r>
              <a:rPr lang="en-US" sz="2000" dirty="0" err="1"/>
              <a:t>other</a:t>
            </a:r>
            <a:r>
              <a:rPr lang="en-US" sz="2000" baseline="-25000" dirty="0" err="1"/>
              <a:t>j</a:t>
            </a:r>
            <a:r>
              <a:rPr lang="en-US" sz="2000" dirty="0"/>
              <a:t>]</a:t>
            </a:r>
            <a:r>
              <a:rPr lang="en-US" sz="2000" baseline="-25000" dirty="0"/>
              <a:t>i</a:t>
            </a:r>
            <a:r>
              <a:rPr lang="en-US" sz="2000" dirty="0"/>
              <a:t> seemed </a:t>
            </a:r>
            <a:br>
              <a:rPr lang="en-US" sz="2000" dirty="0"/>
            </a:br>
            <a:r>
              <a:rPr lang="en-US" sz="2000" dirty="0"/>
              <a:t>        [[</a:t>
            </a:r>
            <a:r>
              <a:rPr lang="en-US" sz="2000" strike="sngStrike" dirty="0"/>
              <a:t>friends of each other</a:t>
            </a:r>
            <a:r>
              <a:rPr lang="en-US" sz="2000" dirty="0"/>
              <a:t>]</a:t>
            </a:r>
            <a:r>
              <a:rPr lang="en-US" sz="2000" baseline="-25000" dirty="0"/>
              <a:t>i</a:t>
            </a:r>
            <a:r>
              <a:rPr lang="en-US" sz="2000" dirty="0"/>
              <a:t> to amuse the </a:t>
            </a:r>
            <a:r>
              <a:rPr lang="en-US" sz="2000" dirty="0" err="1"/>
              <a:t>men</a:t>
            </a:r>
            <a:r>
              <a:rPr lang="en-US" sz="2000" baseline="-25000" dirty="0" err="1"/>
              <a:t>j</a:t>
            </a:r>
            <a:r>
              <a:rPr lang="en-US" sz="2000" dirty="0"/>
              <a:t>].</a:t>
            </a:r>
          </a:p>
          <a:p>
            <a:pPr>
              <a:lnSpc>
                <a:spcPts val="3000"/>
              </a:lnSpc>
            </a:pPr>
            <a:r>
              <a:rPr lang="en-US" sz="2000" dirty="0"/>
              <a:t>    g. </a:t>
            </a:r>
            <a:r>
              <a:rPr lang="en-US" sz="2000" dirty="0" err="1"/>
              <a:t>Who</a:t>
            </a:r>
            <a:r>
              <a:rPr lang="en-US" sz="2000" baseline="-25000" dirty="0" err="1"/>
              <a:t>i</a:t>
            </a:r>
            <a:r>
              <a:rPr lang="en-US" sz="2000" dirty="0"/>
              <a:t> did you find [pictures of </a:t>
            </a:r>
            <a:r>
              <a:rPr lang="en-US" sz="2000" strike="sngStrike" dirty="0" err="1"/>
              <a:t>who</a:t>
            </a:r>
            <a:r>
              <a:rPr lang="en-US" sz="2000" baseline="-25000" dirty="0" err="1"/>
              <a:t>i</a:t>
            </a:r>
            <a:r>
              <a:rPr lang="en-US" sz="2000" dirty="0"/>
              <a:t>] </a:t>
            </a:r>
            <a:br>
              <a:rPr lang="en-US" sz="2000" dirty="0"/>
            </a:br>
            <a:r>
              <a:rPr lang="en-US" sz="2000" dirty="0"/>
              <a:t>        (* to be offensive)?</a:t>
            </a:r>
          </a:p>
          <a:p>
            <a:pPr>
              <a:lnSpc>
                <a:spcPts val="3000"/>
              </a:lnSpc>
            </a:pPr>
            <a:endParaRPr lang="en-IL" sz="2000" dirty="0"/>
          </a:p>
        </p:txBody>
      </p:sp>
      <p:sp>
        <p:nvSpPr>
          <p:cNvPr id="4" name="TextBox 3">
            <a:extLst>
              <a:ext uri="{FF2B5EF4-FFF2-40B4-BE49-F238E27FC236}">
                <a16:creationId xmlns:a16="http://schemas.microsoft.com/office/drawing/2014/main" id="{3814E0ED-1F97-76DB-0F09-A895B2D2D764}"/>
              </a:ext>
            </a:extLst>
          </p:cNvPr>
          <p:cNvSpPr txBox="1"/>
          <p:nvPr/>
        </p:nvSpPr>
        <p:spPr>
          <a:xfrm>
            <a:off x="6429375" y="2486025"/>
            <a:ext cx="5667375" cy="3911071"/>
          </a:xfrm>
          <a:prstGeom prst="rect">
            <a:avLst/>
          </a:prstGeom>
          <a:noFill/>
        </p:spPr>
        <p:txBody>
          <a:bodyPr wrap="square" rtlCol="0">
            <a:spAutoFit/>
          </a:bodyPr>
          <a:lstStyle/>
          <a:p>
            <a:pPr>
              <a:lnSpc>
                <a:spcPts val="3000"/>
              </a:lnSpc>
            </a:pPr>
            <a:r>
              <a:rPr lang="en-US" sz="2000" b="1" dirty="0">
                <a:solidFill>
                  <a:srgbClr val="FF0000"/>
                </a:solidFill>
              </a:rPr>
              <a:t>Control</a:t>
            </a:r>
          </a:p>
          <a:p>
            <a:pPr>
              <a:lnSpc>
                <a:spcPts val="3000"/>
              </a:lnSpc>
            </a:pPr>
            <a:endParaRPr lang="en-US" sz="2000" dirty="0"/>
          </a:p>
          <a:p>
            <a:pPr>
              <a:lnSpc>
                <a:spcPts val="3000"/>
              </a:lnSpc>
            </a:pPr>
            <a:r>
              <a:rPr lang="en-US" sz="2000" dirty="0"/>
              <a:t>b. Poirot asked at least two collaborators to </a:t>
            </a:r>
            <a:br>
              <a:rPr lang="en-US" sz="2000" dirty="0"/>
            </a:br>
            <a:r>
              <a:rPr lang="en-US" sz="2000" dirty="0"/>
              <a:t>     kill the </a:t>
            </a:r>
            <a:r>
              <a:rPr lang="en-US" sz="2000" dirty="0" err="1"/>
              <a:t>dutchess</a:t>
            </a:r>
            <a:r>
              <a:rPr lang="en-US" sz="2000" dirty="0"/>
              <a:t>.     </a:t>
            </a:r>
            <a:r>
              <a:rPr lang="en-US" sz="2000" dirty="0">
                <a:solidFill>
                  <a:srgbClr val="00B0F0"/>
                </a:solidFill>
                <a:sym typeface="Symbol" panose="05050102010706020507" pitchFamily="18" charset="2"/>
              </a:rPr>
              <a:t>&gt;&gt;</a:t>
            </a:r>
            <a:r>
              <a:rPr lang="en-US" sz="2000" i="1" dirty="0">
                <a:solidFill>
                  <a:srgbClr val="00B0F0"/>
                </a:solidFill>
                <a:sym typeface="Symbol" panose="05050102010706020507" pitchFamily="18" charset="2"/>
              </a:rPr>
              <a:t>ask,</a:t>
            </a:r>
            <a:r>
              <a:rPr lang="en-US" sz="2000" dirty="0">
                <a:solidFill>
                  <a:srgbClr val="00B0F0"/>
                </a:solidFill>
                <a:sym typeface="Symbol" panose="05050102010706020507" pitchFamily="18" charset="2"/>
              </a:rPr>
              <a:t> *</a:t>
            </a:r>
            <a:r>
              <a:rPr lang="en-US" sz="2000" i="1" dirty="0">
                <a:solidFill>
                  <a:srgbClr val="00B0F0"/>
                </a:solidFill>
                <a:sym typeface="Symbol" panose="05050102010706020507" pitchFamily="18" charset="2"/>
              </a:rPr>
              <a:t>ask</a:t>
            </a:r>
            <a:r>
              <a:rPr lang="en-US" sz="2000" dirty="0">
                <a:solidFill>
                  <a:srgbClr val="00B0F0"/>
                </a:solidFill>
                <a:sym typeface="Symbol" panose="05050102010706020507" pitchFamily="18" charset="2"/>
              </a:rPr>
              <a:t>&gt;&gt;</a:t>
            </a:r>
            <a:endParaRPr lang="en-IL" sz="2000" i="1" dirty="0">
              <a:solidFill>
                <a:srgbClr val="00B0F0"/>
              </a:solidFill>
            </a:endParaRPr>
          </a:p>
          <a:p>
            <a:pPr>
              <a:lnSpc>
                <a:spcPts val="3000"/>
              </a:lnSpc>
            </a:pPr>
            <a:r>
              <a:rPr lang="en-US" sz="2000" dirty="0"/>
              <a:t>d. Smith tempted a unicorn to drink the </a:t>
            </a:r>
            <a:br>
              <a:rPr lang="en-US" sz="2000" dirty="0"/>
            </a:br>
            <a:r>
              <a:rPr lang="en-US" sz="2000" dirty="0"/>
              <a:t>     apple juice. 	</a:t>
            </a:r>
            <a:r>
              <a:rPr lang="en-US" sz="2000" dirty="0">
                <a:sym typeface="Symbol" panose="05050102010706020507" pitchFamily="18" charset="2"/>
              </a:rPr>
              <a:t>                      </a:t>
            </a:r>
            <a:r>
              <a:rPr lang="en-US" sz="2000" dirty="0">
                <a:sym typeface="Wingdings" panose="05000000000000000000" pitchFamily="2" charset="2"/>
              </a:rPr>
              <a:t></a:t>
            </a:r>
            <a:r>
              <a:rPr lang="en-US" sz="2000" dirty="0">
                <a:solidFill>
                  <a:srgbClr val="00B0F0"/>
                </a:solidFill>
                <a:sym typeface="Symbol" panose="05050102010706020507" pitchFamily="18" charset="2"/>
              </a:rPr>
              <a:t>  actual unicorns</a:t>
            </a:r>
            <a:br>
              <a:rPr lang="en-US" sz="2000" dirty="0">
                <a:solidFill>
                  <a:srgbClr val="00B0F0"/>
                </a:solidFill>
                <a:sym typeface="Symbol" panose="05050102010706020507" pitchFamily="18" charset="2"/>
              </a:rPr>
            </a:br>
            <a:r>
              <a:rPr lang="en-US" sz="2000" dirty="0">
                <a:sym typeface="Symbol" panose="05050102010706020507" pitchFamily="18" charset="2"/>
              </a:rPr>
              <a:t>f</a:t>
            </a:r>
            <a:r>
              <a:rPr lang="en-US" sz="2000" dirty="0"/>
              <a:t>. * [Friends of each </a:t>
            </a:r>
            <a:r>
              <a:rPr lang="en-US" sz="2000" dirty="0" err="1"/>
              <a:t>other</a:t>
            </a:r>
            <a:r>
              <a:rPr lang="en-US" sz="2000" baseline="-25000" dirty="0" err="1"/>
              <a:t>j</a:t>
            </a:r>
            <a:r>
              <a:rPr lang="en-US" sz="2000" dirty="0"/>
              <a:t>]</a:t>
            </a:r>
            <a:r>
              <a:rPr lang="en-US" sz="2000" baseline="-25000" dirty="0"/>
              <a:t>i</a:t>
            </a:r>
            <a:r>
              <a:rPr lang="en-US" sz="2000" dirty="0"/>
              <a:t> wanted </a:t>
            </a:r>
            <a:br>
              <a:rPr lang="en-US" sz="2000" dirty="0"/>
            </a:br>
            <a:r>
              <a:rPr lang="en-US" sz="2000" dirty="0"/>
              <a:t>     [</a:t>
            </a:r>
            <a:r>
              <a:rPr lang="en-US" sz="2000" dirty="0" err="1"/>
              <a:t>PRO</a:t>
            </a:r>
            <a:r>
              <a:rPr lang="en-US" sz="2000" baseline="-25000" dirty="0" err="1"/>
              <a:t>i</a:t>
            </a:r>
            <a:r>
              <a:rPr lang="en-US" sz="2000" dirty="0"/>
              <a:t> to amuse the </a:t>
            </a:r>
            <a:r>
              <a:rPr lang="en-US" sz="2000" dirty="0" err="1"/>
              <a:t>men</a:t>
            </a:r>
            <a:r>
              <a:rPr lang="en-US" sz="2000" baseline="-25000" dirty="0" err="1"/>
              <a:t>j</a:t>
            </a:r>
            <a:r>
              <a:rPr lang="en-US" sz="2000" dirty="0"/>
              <a:t>].</a:t>
            </a:r>
          </a:p>
          <a:p>
            <a:pPr>
              <a:lnSpc>
                <a:spcPts val="3000"/>
              </a:lnSpc>
            </a:pPr>
            <a:r>
              <a:rPr lang="en-US" sz="2000" dirty="0"/>
              <a:t>h. </a:t>
            </a:r>
            <a:r>
              <a:rPr lang="en-US" sz="2000" dirty="0" err="1"/>
              <a:t>Who</a:t>
            </a:r>
            <a:r>
              <a:rPr lang="en-US" sz="2000" baseline="-25000" dirty="0" err="1"/>
              <a:t>i</a:t>
            </a:r>
            <a:r>
              <a:rPr lang="en-US" sz="2000" dirty="0"/>
              <a:t> did you persuade [friends of </a:t>
            </a:r>
            <a:r>
              <a:rPr lang="en-US" sz="2000" strike="sngStrike" dirty="0" err="1"/>
              <a:t>who</a:t>
            </a:r>
            <a:r>
              <a:rPr lang="en-US" sz="2000" baseline="-25000" dirty="0" err="1"/>
              <a:t>i</a:t>
            </a:r>
            <a:r>
              <a:rPr lang="en-US" sz="2000" dirty="0"/>
              <a:t>]</a:t>
            </a:r>
            <a:r>
              <a:rPr lang="en-US" sz="2000" baseline="-25000" dirty="0"/>
              <a:t>j</a:t>
            </a:r>
            <a:br>
              <a:rPr lang="en-US" sz="2000" dirty="0"/>
            </a:br>
            <a:r>
              <a:rPr lang="en-US" sz="2000" dirty="0"/>
              <a:t>    [PRO</a:t>
            </a:r>
            <a:r>
              <a:rPr lang="en-US" sz="2000" baseline="-25000" dirty="0"/>
              <a:t>j</a:t>
            </a:r>
            <a:r>
              <a:rPr lang="en-US" sz="2000" dirty="0"/>
              <a:t> to join us]?</a:t>
            </a:r>
            <a:endParaRPr lang="en-IL" sz="2000" dirty="0"/>
          </a:p>
        </p:txBody>
      </p:sp>
    </p:spTree>
    <p:extLst>
      <p:ext uri="{BB962C8B-B14F-4D97-AF65-F5344CB8AC3E}">
        <p14:creationId xmlns:p14="http://schemas.microsoft.com/office/powerpoint/2010/main" val="664252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387DE-1818-9BD3-9F93-2415138589E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D319FAF-EAD1-5412-94EB-ECE3E2161C50}"/>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b="1">
                <a:solidFill>
                  <a:prstClr val="black"/>
                </a:solidFill>
                <a:latin typeface="Calibri" panose="020F0502020204030204"/>
              </a:rPr>
              <a:t>The OC Signature (Obligatory Control)</a:t>
            </a:r>
            <a:endParaRPr kumimoji="0" lang="en-IL" sz="4400" b="1"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5" name="Title 4">
            <a:extLst>
              <a:ext uri="{FF2B5EF4-FFF2-40B4-BE49-F238E27FC236}">
                <a16:creationId xmlns:a16="http://schemas.microsoft.com/office/drawing/2014/main" id="{4859E8E8-7FB4-FD05-D231-84643FD6A9A3}"/>
              </a:ext>
            </a:extLst>
          </p:cNvPr>
          <p:cNvSpPr>
            <a:spLocks noGrp="1"/>
          </p:cNvSpPr>
          <p:nvPr>
            <p:ph type="title"/>
          </p:nvPr>
        </p:nvSpPr>
        <p:spPr>
          <a:xfrm>
            <a:off x="183572" y="1101213"/>
            <a:ext cx="11649839" cy="5756787"/>
          </a:xfrm>
        </p:spPr>
        <p:txBody>
          <a:bodyPr anchor="t" anchorCtr="0">
            <a:noAutofit/>
          </a:bodyPr>
          <a:lstStyle/>
          <a:p>
            <a:pPr>
              <a:lnSpc>
                <a:spcPts val="2900"/>
              </a:lnSpc>
              <a:tabLst>
                <a:tab pos="347345" algn="l"/>
                <a:tab pos="685800" algn="l"/>
                <a:tab pos="1033145" algn="l"/>
                <a:tab pos="270510" algn="l"/>
                <a:tab pos="540385" algn="l"/>
                <a:tab pos="810260" algn="l"/>
                <a:tab pos="1371600" algn="l"/>
              </a:tabLst>
            </a:pPr>
            <a:r>
              <a:rPr lang="en-US" sz="2000" dirty="0">
                <a:latin typeface="+mn-lt"/>
              </a:rPr>
              <a:t>“Control” is an unfortunate term, lumping together two very different processes: OC and NOC. While OC displays properties of a sentence-level, grammatical phenomenon, NOC is heavily context-sensitive.</a:t>
            </a:r>
            <a:br>
              <a:rPr lang="en-US" sz="2000" dirty="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E65318B4-E547-51F8-1DD0-585CAE23F961}"/>
              </a:ext>
            </a:extLst>
          </p:cNvPr>
          <p:cNvSpPr>
            <a:spLocks noGrp="1"/>
          </p:cNvSpPr>
          <p:nvPr>
            <p:ph type="sldNum" sz="quarter" idx="12"/>
          </p:nvPr>
        </p:nvSpPr>
        <p:spPr>
          <a:xfrm>
            <a:off x="9367683"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7D8B65-79C6-4BC4-97F0-537AC3CE4E3D}" type="slidenum">
              <a:rPr kumimoji="0" lang="en-I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I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DC94511E-F3E9-FBE4-19C8-A1E4AEEAC08E}"/>
              </a:ext>
            </a:extLst>
          </p:cNvPr>
          <p:cNvSpPr txBox="1"/>
          <p:nvPr/>
        </p:nvSpPr>
        <p:spPr>
          <a:xfrm>
            <a:off x="193990" y="1991567"/>
            <a:ext cx="5780297" cy="4673715"/>
          </a:xfrm>
          <a:prstGeom prst="rect">
            <a:avLst/>
          </a:prstGeom>
          <a:noFill/>
        </p:spPr>
        <p:txBody>
          <a:bodyPr wrap="square" rtlCol="0">
            <a:spAutoFit/>
          </a:bodyPr>
          <a:lstStyle/>
          <a:p>
            <a:pPr>
              <a:lnSpc>
                <a:spcPts val="3000"/>
              </a:lnSpc>
            </a:pPr>
            <a:r>
              <a:rPr lang="en-US" sz="2000" b="1" dirty="0">
                <a:solidFill>
                  <a:srgbClr val="FF0000"/>
                </a:solidFill>
              </a:rPr>
              <a:t>OC</a:t>
            </a:r>
          </a:p>
          <a:p>
            <a:pPr>
              <a:lnSpc>
                <a:spcPts val="3000"/>
              </a:lnSpc>
            </a:pPr>
            <a:r>
              <a:rPr lang="en-US" sz="2000" dirty="0"/>
              <a:t>9. </a:t>
            </a:r>
            <a:r>
              <a:rPr lang="en-US" sz="2000" dirty="0">
                <a:solidFill>
                  <a:srgbClr val="00B0F0"/>
                </a:solidFill>
              </a:rPr>
              <a:t>The controller must be an argument </a:t>
            </a:r>
            <a:r>
              <a:rPr lang="en-US" sz="2000" dirty="0" err="1">
                <a:solidFill>
                  <a:srgbClr val="00B0F0"/>
                </a:solidFill>
              </a:rPr>
              <a:t>clausemate</a:t>
            </a:r>
            <a:r>
              <a:rPr lang="en-US" sz="2000" dirty="0">
                <a:solidFill>
                  <a:srgbClr val="00B0F0"/>
                </a:solidFill>
              </a:rPr>
              <a:t> to</a:t>
            </a:r>
            <a:br>
              <a:rPr lang="en-US" sz="2000" dirty="0">
                <a:solidFill>
                  <a:srgbClr val="00B0F0"/>
                </a:solidFill>
              </a:rPr>
            </a:br>
            <a:r>
              <a:rPr lang="en-US" sz="2000" dirty="0">
                <a:solidFill>
                  <a:srgbClr val="00B0F0"/>
                </a:solidFill>
              </a:rPr>
              <a:t>    the controlled clause.</a:t>
            </a:r>
          </a:p>
          <a:p>
            <a:pPr>
              <a:lnSpc>
                <a:spcPts val="3000"/>
              </a:lnSpc>
            </a:pPr>
            <a:r>
              <a:rPr lang="en-US" sz="2000" dirty="0"/>
              <a:t>     a. </a:t>
            </a:r>
            <a:r>
              <a:rPr lang="en-GB" sz="2000" dirty="0" err="1"/>
              <a:t>Venessa</a:t>
            </a:r>
            <a:r>
              <a:rPr lang="en-GB" sz="2000" baseline="-25000" dirty="0" err="1"/>
              <a:t>i</a:t>
            </a:r>
            <a:r>
              <a:rPr lang="en-GB" sz="2000" dirty="0"/>
              <a:t> was impressed [</a:t>
            </a:r>
            <a:r>
              <a:rPr lang="en-GB" sz="2000" baseline="-25000" dirty="0"/>
              <a:t>CP</a:t>
            </a:r>
            <a:r>
              <a:rPr lang="en-GB" sz="2000" dirty="0"/>
              <a:t> that </a:t>
            </a:r>
            <a:r>
              <a:rPr lang="en-GB" sz="2000" dirty="0" err="1"/>
              <a:t>Mike</a:t>
            </a:r>
            <a:r>
              <a:rPr lang="en-GB" sz="2000" baseline="-25000" dirty="0" err="1"/>
              <a:t>j</a:t>
            </a:r>
            <a:r>
              <a:rPr lang="en-GB" sz="2000" dirty="0"/>
              <a:t> had</a:t>
            </a:r>
            <a:br>
              <a:rPr lang="en-GB" sz="2000" dirty="0"/>
            </a:br>
            <a:r>
              <a:rPr lang="en-GB" sz="2000" dirty="0"/>
              <a:t>         tried [</a:t>
            </a:r>
            <a:r>
              <a:rPr lang="en-GB" sz="2000" baseline="-25000" dirty="0"/>
              <a:t>CP </a:t>
            </a:r>
            <a:r>
              <a:rPr lang="en-GB" sz="2000" dirty="0"/>
              <a:t>PRO</a:t>
            </a:r>
            <a:r>
              <a:rPr lang="en-GB" sz="2000" baseline="-25000" dirty="0"/>
              <a:t>j/*i</a:t>
            </a:r>
            <a:r>
              <a:rPr lang="en-GB" sz="2000" dirty="0"/>
              <a:t> to regain his/*her composure]].</a:t>
            </a:r>
          </a:p>
          <a:p>
            <a:pPr>
              <a:lnSpc>
                <a:spcPts val="3000"/>
              </a:lnSpc>
            </a:pPr>
            <a:endParaRPr lang="en-GB" sz="2000" dirty="0"/>
          </a:p>
          <a:p>
            <a:pPr>
              <a:lnSpc>
                <a:spcPts val="3000"/>
              </a:lnSpc>
            </a:pPr>
            <a:endParaRPr lang="en-GB" sz="2000" dirty="0"/>
          </a:p>
          <a:p>
            <a:pPr>
              <a:lnSpc>
                <a:spcPts val="3000"/>
              </a:lnSpc>
            </a:pPr>
            <a:r>
              <a:rPr lang="en-GB" sz="2000" dirty="0"/>
              <a:t>10. </a:t>
            </a:r>
            <a:r>
              <a:rPr lang="en-US" sz="2000" dirty="0">
                <a:solidFill>
                  <a:srgbClr val="00B0F0"/>
                </a:solidFill>
              </a:rPr>
              <a:t>PRO must be interpreted as a bound variable.</a:t>
            </a:r>
            <a:endParaRPr lang="en-US" sz="2000" dirty="0"/>
          </a:p>
          <a:p>
            <a:pPr>
              <a:lnSpc>
                <a:spcPts val="3000"/>
              </a:lnSpc>
            </a:pPr>
            <a:r>
              <a:rPr lang="en-US" sz="2000" dirty="0"/>
              <a:t>       a. Only Mike</a:t>
            </a:r>
            <a:r>
              <a:rPr lang="en-GB" sz="2000" baseline="-25000" dirty="0"/>
              <a:t>i</a:t>
            </a:r>
            <a:r>
              <a:rPr lang="en-US" sz="2000" dirty="0"/>
              <a:t> tried [PRO</a:t>
            </a:r>
            <a:r>
              <a:rPr lang="en-GB" sz="2000" baseline="-25000" dirty="0"/>
              <a:t>i</a:t>
            </a:r>
            <a:r>
              <a:rPr lang="en-US" sz="2000" dirty="0"/>
              <a:t> to regain his composure].</a:t>
            </a:r>
            <a:br>
              <a:rPr lang="en-US" sz="2000" dirty="0"/>
            </a:br>
            <a:endParaRPr lang="en-US" sz="2000" dirty="0"/>
          </a:p>
          <a:p>
            <a:pPr>
              <a:lnSpc>
                <a:spcPts val="3000"/>
              </a:lnSpc>
            </a:pPr>
            <a:r>
              <a:rPr lang="en-US" sz="2000" dirty="0"/>
              <a:t>            </a:t>
            </a:r>
            <a:r>
              <a:rPr lang="en-US" sz="2000" dirty="0">
                <a:sym typeface="Wingdings" panose="05000000000000000000" pitchFamily="2" charset="2"/>
              </a:rPr>
              <a:t> </a:t>
            </a:r>
            <a:r>
              <a:rPr lang="en-US" b="1" dirty="0"/>
              <a:t>True </a:t>
            </a:r>
            <a:r>
              <a:rPr lang="en-US" dirty="0"/>
              <a:t>if Venessa, Bob and Mike all tried to bring it </a:t>
            </a:r>
            <a:br>
              <a:rPr lang="en-US" dirty="0"/>
            </a:br>
            <a:r>
              <a:rPr lang="en-US" dirty="0"/>
              <a:t>             about that Mike regain his composure. </a:t>
            </a:r>
            <a:endParaRPr lang="en-US" sz="2000" dirty="0"/>
          </a:p>
        </p:txBody>
      </p:sp>
      <p:sp>
        <p:nvSpPr>
          <p:cNvPr id="10" name="TextBox 9">
            <a:extLst>
              <a:ext uri="{FF2B5EF4-FFF2-40B4-BE49-F238E27FC236}">
                <a16:creationId xmlns:a16="http://schemas.microsoft.com/office/drawing/2014/main" id="{FBBB4C92-F1AC-669F-0C5E-12A3CE1CA6B6}"/>
              </a:ext>
            </a:extLst>
          </p:cNvPr>
          <p:cNvSpPr txBox="1"/>
          <p:nvPr/>
        </p:nvSpPr>
        <p:spPr>
          <a:xfrm>
            <a:off x="6217716" y="1991567"/>
            <a:ext cx="5626114" cy="4673715"/>
          </a:xfrm>
          <a:prstGeom prst="rect">
            <a:avLst/>
          </a:prstGeom>
          <a:noFill/>
        </p:spPr>
        <p:txBody>
          <a:bodyPr wrap="square" rtlCol="0">
            <a:spAutoFit/>
          </a:bodyPr>
          <a:lstStyle/>
          <a:p>
            <a:pPr>
              <a:lnSpc>
                <a:spcPts val="3000"/>
              </a:lnSpc>
            </a:pPr>
            <a:r>
              <a:rPr lang="en-US" sz="2000" b="1" dirty="0">
                <a:solidFill>
                  <a:srgbClr val="FF0000"/>
                </a:solidFill>
              </a:rPr>
              <a:t>NOC</a:t>
            </a:r>
          </a:p>
          <a:p>
            <a:pPr>
              <a:lnSpc>
                <a:spcPts val="3000"/>
              </a:lnSpc>
            </a:pPr>
            <a:r>
              <a:rPr lang="en-US" sz="2000" dirty="0">
                <a:solidFill>
                  <a:srgbClr val="00B0F0"/>
                </a:solidFill>
              </a:rPr>
              <a:t>The controller can be remote, deictic, or arbitrary.</a:t>
            </a:r>
            <a:br>
              <a:rPr lang="en-US" sz="2000" dirty="0">
                <a:solidFill>
                  <a:srgbClr val="00B0F0"/>
                </a:solidFill>
              </a:rPr>
            </a:br>
            <a:r>
              <a:rPr lang="en-US" sz="2000" dirty="0"/>
              <a:t>b. </a:t>
            </a:r>
            <a:r>
              <a:rPr lang="en-GB" sz="2000" dirty="0" err="1"/>
              <a:t>Venessa</a:t>
            </a:r>
            <a:r>
              <a:rPr lang="en-GB" sz="2000" baseline="-25000" dirty="0" err="1"/>
              <a:t>i</a:t>
            </a:r>
            <a:r>
              <a:rPr lang="en-GB" sz="2000" dirty="0"/>
              <a:t> was impressed [</a:t>
            </a:r>
            <a:r>
              <a:rPr lang="en-GB" sz="2000" baseline="-25000" dirty="0"/>
              <a:t>CP</a:t>
            </a:r>
            <a:r>
              <a:rPr lang="en-GB" sz="2000" dirty="0"/>
              <a:t> that </a:t>
            </a:r>
            <a:r>
              <a:rPr lang="en-GB" sz="2000" dirty="0" err="1"/>
              <a:t>Mike</a:t>
            </a:r>
            <a:r>
              <a:rPr lang="en-GB" sz="2000" baseline="-25000" dirty="0" err="1"/>
              <a:t>j</a:t>
            </a:r>
            <a:r>
              <a:rPr lang="en-GB" sz="2000" dirty="0"/>
              <a:t> had</a:t>
            </a:r>
            <a:r>
              <a:rPr lang="en-US" sz="2000" dirty="0"/>
              <a:t>  </a:t>
            </a:r>
            <a:br>
              <a:rPr lang="en-US" sz="2000" dirty="0"/>
            </a:br>
            <a:r>
              <a:rPr lang="en-US" sz="2000" dirty="0"/>
              <a:t>     u</a:t>
            </a:r>
            <a:r>
              <a:rPr lang="en-GB" sz="2000" dirty="0" err="1"/>
              <a:t>nderstood</a:t>
            </a:r>
            <a:r>
              <a:rPr lang="en-GB" sz="2000" dirty="0"/>
              <a:t> [</a:t>
            </a:r>
            <a:r>
              <a:rPr lang="en-GB" sz="2000" baseline="-25000" dirty="0"/>
              <a:t>CP</a:t>
            </a:r>
            <a:r>
              <a:rPr lang="en-GB" sz="2000" dirty="0"/>
              <a:t> that [</a:t>
            </a:r>
            <a:r>
              <a:rPr lang="en-GB" sz="2000" baseline="-25000" dirty="0"/>
              <a:t>CP</a:t>
            </a:r>
            <a:r>
              <a:rPr lang="en-GB" sz="2000" dirty="0"/>
              <a:t> </a:t>
            </a:r>
            <a:r>
              <a:rPr lang="en-GB" sz="2000" dirty="0" err="1"/>
              <a:t>PRO</a:t>
            </a:r>
            <a:r>
              <a:rPr lang="en-GB" sz="2000" baseline="-25000" dirty="0" err="1"/>
              <a:t>i</a:t>
            </a:r>
            <a:r>
              <a:rPr lang="en-GB" sz="2000" baseline="-25000" dirty="0"/>
              <a:t>/j/arb</a:t>
            </a:r>
            <a:r>
              <a:rPr lang="en-GB" sz="2000" dirty="0"/>
              <a:t> regaining  </a:t>
            </a:r>
            <a:br>
              <a:rPr lang="en-GB" sz="2000" dirty="0"/>
            </a:br>
            <a:r>
              <a:rPr lang="en-GB" sz="2000" dirty="0"/>
              <a:t>      his/her/my/one’s composure] was essential to</a:t>
            </a:r>
            <a:br>
              <a:rPr lang="en-GB" sz="2000" dirty="0"/>
            </a:br>
            <a:r>
              <a:rPr lang="en-GB" sz="2000" dirty="0"/>
              <a:t>      the discussion]].</a:t>
            </a:r>
          </a:p>
          <a:p>
            <a:pPr>
              <a:lnSpc>
                <a:spcPts val="3000"/>
              </a:lnSpc>
            </a:pPr>
            <a:endParaRPr lang="en-GB" sz="2000" dirty="0"/>
          </a:p>
          <a:p>
            <a:pPr>
              <a:lnSpc>
                <a:spcPts val="3000"/>
              </a:lnSpc>
            </a:pPr>
            <a:r>
              <a:rPr lang="en-US" sz="2000" dirty="0">
                <a:solidFill>
                  <a:srgbClr val="00B0F0"/>
                </a:solidFill>
              </a:rPr>
              <a:t>PRO can be interpreted via coreference.</a:t>
            </a:r>
            <a:endParaRPr lang="en-GB" sz="2000" dirty="0"/>
          </a:p>
          <a:p>
            <a:pPr>
              <a:lnSpc>
                <a:spcPts val="3000"/>
              </a:lnSpc>
            </a:pPr>
            <a:r>
              <a:rPr lang="en-GB" sz="2000" dirty="0"/>
              <a:t>b. Only Mike</a:t>
            </a:r>
            <a:r>
              <a:rPr lang="en-GB" sz="2000" baseline="-25000" dirty="0"/>
              <a:t>i</a:t>
            </a:r>
            <a:r>
              <a:rPr lang="en-GB" sz="2000" dirty="0"/>
              <a:t> </a:t>
            </a:r>
            <a:r>
              <a:rPr lang="en-US" sz="2000" dirty="0"/>
              <a:t>u</a:t>
            </a:r>
            <a:r>
              <a:rPr lang="en-GB" sz="2000" dirty="0" err="1"/>
              <a:t>nderstood</a:t>
            </a:r>
            <a:r>
              <a:rPr lang="en-GB" sz="2000" dirty="0"/>
              <a:t> that [</a:t>
            </a:r>
            <a:r>
              <a:rPr lang="en-GB" sz="2000" dirty="0" err="1"/>
              <a:t>PRO</a:t>
            </a:r>
            <a:r>
              <a:rPr lang="en-GB" sz="2000" baseline="-25000" dirty="0" err="1"/>
              <a:t>i</a:t>
            </a:r>
            <a:r>
              <a:rPr lang="en-GB" sz="2000" dirty="0"/>
              <a:t> regaining his </a:t>
            </a:r>
            <a:br>
              <a:rPr lang="en-GB" sz="2000" dirty="0"/>
            </a:br>
            <a:r>
              <a:rPr lang="en-GB" sz="2000" dirty="0"/>
              <a:t>    composure] was essential to the discussion.</a:t>
            </a:r>
            <a:endParaRPr lang="en-IL" sz="2000" dirty="0"/>
          </a:p>
          <a:p>
            <a:pPr>
              <a:lnSpc>
                <a:spcPts val="3000"/>
              </a:lnSpc>
            </a:pPr>
            <a:r>
              <a:rPr lang="en-US" dirty="0"/>
              <a:t> </a:t>
            </a:r>
            <a:r>
              <a:rPr lang="en-US" dirty="0">
                <a:sym typeface="Wingdings" panose="05000000000000000000" pitchFamily="2" charset="2"/>
              </a:rPr>
              <a:t> </a:t>
            </a:r>
            <a:r>
              <a:rPr lang="en-US" b="1" dirty="0">
                <a:sym typeface="Wingdings" panose="05000000000000000000" pitchFamily="2" charset="2"/>
              </a:rPr>
              <a:t>Possibly false</a:t>
            </a:r>
            <a:r>
              <a:rPr lang="en-US" dirty="0">
                <a:sym typeface="Wingdings" panose="05000000000000000000" pitchFamily="2" charset="2"/>
              </a:rPr>
              <a:t> if </a:t>
            </a:r>
            <a:r>
              <a:rPr lang="en-US" dirty="0"/>
              <a:t>Venessa, Bob and Mike all understood that Mike’s regaining his composure was essential.</a:t>
            </a:r>
            <a:endParaRPr lang="en-IL" sz="2000" dirty="0"/>
          </a:p>
        </p:txBody>
      </p:sp>
    </p:spTree>
    <p:extLst>
      <p:ext uri="{BB962C8B-B14F-4D97-AF65-F5344CB8AC3E}">
        <p14:creationId xmlns:p14="http://schemas.microsoft.com/office/powerpoint/2010/main" val="243699177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4255</TotalTime>
  <Words>14132</Words>
  <Application>Microsoft Office PowerPoint</Application>
  <PresentationFormat>Widescreen</PresentationFormat>
  <Paragraphs>535</Paragraphs>
  <Slides>65</Slides>
  <Notes>2</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1_Office Theme</vt:lpstr>
      <vt:lpstr>Obligatory Control, Perspective and Speech Acts</vt:lpstr>
      <vt:lpstr>  Arguments for a syntactic controllee (PRO)   The OC (Obligatory Control) signature   Lexical aspects and the limits of lexicalist theories   CESA – Control as Embedded Speech Act   The duality of OC: Attitude (propositional) vs. nonattitude (predicative) complements   The link to Direct Discurse: Postal’s (1970) insight    The de se property    Partial control    The role of Mood: Lessons from East Asian languages    A shifted indexical with the syntax of imposters    Agreement in OC and other “ghostly DP” constructions    Consequences: [+human] effect, implicit control    Open issues </vt:lpstr>
      <vt:lpstr>Control constructions have been studied from the earliest days of generative grammar, because they illustrate a curious mismatch between form and meaning, a fundamental concern of the discipline from the outset: A single noun phrase in the matrix clause appears to be semantically associated both with the matrix predicate and with the embedded predicate.   (1) a. Tom wanted to finish the job.        b. Helen told Tom to finish the job.  It was immediately recognized (Chomsky 1965, Rosenbaum 1967) that the mismatch is an illusion; there is, in fact, an inaudible (null) subject in the complement, which is associated with the embedded semantic role.  (2) a. Tomi wanted [Δi to finish the job].       b. Helen told Tomi [Δi to finish the job].       Subject control                                     Object control  Note: In Raising there is a genuine mismatch, of a different sort (syntactic and semantic positions misaligned)</vt:lpstr>
      <vt:lpstr>Three fundamental questions        What is the nature of the controlled category?     What is the nature of the relation between the controller and the controllee?   How is the controller determined?    Coming up: Evidence that the controlled element is (i) syntactically present (ruling out purely lexicalist accounts); (ii) pronominal (ruling out a full-copy analysis, in analogy to Raising). The evidence narrows down the analytic space but still leaves open the verdict on questions II and III.</vt:lpstr>
      <vt:lpstr>Implicit arguments: understood semantically, absent syntactically Null pronouns (pro, PRO): understood semantically, present syntactically  Null pronouns display full syntactic visibility to processes that are (at least partly) syntactic:  Predication, binding, agreement, case.  Useful testing ground to determine the nature of the controlled subject  Secondary predication: *IMP, PRO (3) a. John ate (the meat) / John ate *(the meat) raw.      b. He served dinner angry at the guests / *Dinner was served angry at the guests.       c. The meat was too chewy [PRO to be eaten raw].      d. [PRO to arrive exhausted at a party] is terrible.      e. [PRO to serve dinner angry at the guests] is not a good idea.  Rationale: Secondary predication is licensed in the syntax (minimally, a D head is needed).</vt:lpstr>
      <vt:lpstr>Anaphors cannot take split antecedents (4) a. * Johni showed Maryj to each otheri+j.      b.  Johni proposed to Maryj to help each otheri+j.     must be mediated by PROi+j    PRO controls agreement (5) Ana hici’a         le-Mary [PRO le’hagia   la-mesiba      mxupa-ot].   Hebrew       Ana proposed to-Mary           to-arrive to.the-party costumed(Adj)-PL.F      ‘Ana proposed to Mary to arrive to the party in costumes.’    must be mediated by PRO[PL,F]  PRO controls case concord (Icelandic, Russian) (6) a. Ólafi         leiddist       einum       í  veislunni.        b. Ólafur       vonast til [PRO[DAT] að leiðast     ekki einum ]           Olaf.DAT  was.bored alone.DAT  in the.party           Olaf.NOM  hopes                     to be.bored   not  alone.DAT           ‘Olaf was bored alone at the party.’                   ‘Olaf hopes not to be bored alone.’                       </vt:lpstr>
      <vt:lpstr>In some languages (mostly Niger-Congo), PRO must be overt.  (7) a. Gbekebiii lɛ      nye      (ni)  *(ameii/*j) he  shia.    Gã            Children   DET  manged  COMP    3.PL    buy.INF home            ‘The children managed to buy a home.’       b. Dimbali-na-a  a-b           xalei *(mui/*j)     jàng  téere b-i. Wolof          help-NA-1SG   INDEF-CM.SG child    3SG.SUBJ read  book CM.SG-DEF           ‘I helped a child read the book.’        d. Núrmà𝑖            zèrì  *(bà𝑖/*𝑗)  dā    gbáŋ.    Bùlì           people.DEF.PL refuse 3PL       buy  book          ‘The people refused to buy a book.’                                         (Allotey 2021, Fong 2022, Sulemena 2021, 2022)   Note: In East Asian languages LD-reflexives can occur as controlled subjects, but in no language does PRO have to be spelled out as a reflexive. This implies that early analyses of PRO as a silent reflexive were incorrect – it is always a pronoun. Null spellout is common but not definitional, given (7a-c).   </vt:lpstr>
      <vt:lpstr>Both the Movement Theory and the Form-Copy Theory of control assume that the controlled position is a full lexical copy of the controller.* In that, they make Raising and Control complements indistinguishable. However, reconstruction clearly and systematically distinguishes them; only Raising displays a lower copy.             *(Hornstein 1999, 2003, Boeckx, Hornstein &amp; Nunes 2010, Hornstein &amp; Polinsky 2010, Chomsky 2021, 2024, Chomsky et al. 2023) </vt:lpstr>
      <vt:lpstr>“Control” is an unfortunate term, lumping together two very different processes: OC and NOC. While OC displays properties of a sentence-level, grammatical phenomenon, NOC is heavily context-sensitive. </vt:lpstr>
      <vt:lpstr>Basic observations suggest that the choice of controller varies with different verbs and is sensitive to the semantic role of the controller.*  11. a. Dianei promised/pledged to Markj [PROi/*j to give a hand].   b. Dianei persuaded/encouraged Markj [PRO*i/j to give a hand].   Alternative syntactic positions of the same semantic participant do not affect controller choice. 12. a. The promise that was given by Dianei to Markj [PROi/*j to give a hand].   b. Markj was encouraged [PROj to give a hand].   Omission of the controller does or does not lead to control shift – according to semantic classes. 13. a. Dianei asked/begged/said to/shouted to Markj [PRO*i/j to give a hand].   b. Dianei asked/begged [PROi/*j to give a hand].   c. Dianei said/shouted [PRO*i/j to give a hand].                                                       *(Chierchia 1984, Sag &amp; Pollard 1991, Jackendoff and Culicover 2003, Baker 2024)</vt:lpstr>
      <vt:lpstr> Thematic labels are notoriously vague; worse,       the mapping between -roles and controllers is       many-to-many: Subject control aligns with Agent      (try) or Experiencer (forget), object control aligns      with Patient (force), Goal (tell) and Experiencer      (persuade). Under different concpetualizations,       both the subject of promise and the subject of order      are Source, but only the former controls.    Sometimes the choice of controller is sensitive to      the authority relations (pragmatic context).  14. a. The guard asked the prisoner to get into the cell.        b. Little Johnny asked his mom to stay up late. </vt:lpstr>
      <vt:lpstr>   The controlled subject is (some sort of) a null pronoun     OC is a co-variance relation between an argument of the matrix clause and the subject of the          complement clause (putting aside adjuncts for now)     The relation is multi-dimensional (or cross-modular): It is not wholly lexical, wholly syntactic or wholly        pragmatic; rather, it draws upon all three sources of information.                                                      What is control?? </vt:lpstr>
      <vt:lpstr>In the remainder of this mini-course, we’ll develop the idea that OC complements expressing attitudes are constructed as embedded speech acts. So, quite literally, the underlying syntax and semantics of (16a) is (16b).  16. a. Norvin preferred to stay home.       b. Norvin preferred: “I will stay home”.     Outline  Distinguish non-attitude from attitude OC  Focus on 3 fundamental properties of attitude OC that smoothly follow from the CESA theory  Present Korean/Japanese mood particles as vehicles of OC  Sketch out the syntax &amp; semantics of the CESA theory  A word about PRO as an imposter  A word about PRO as a shifted indexical  The broader family of “ghostly DP” constructions  Further empirical consequences</vt:lpstr>
      <vt:lpstr>Verbs of mental state or speech act associate an attitude holder with some mental content presented in the clausal complement. This attitude complement specifies the mental content by naming the situations that make it true (according to the holder’s belief, desire, commitment, etc). </vt:lpstr>
      <vt:lpstr>Existential commitment An indefinite DP carries an existence commitment (in the actual world) in a non-attitude complement but not in an attitude complement.  17. a. # John dared/remembered/saw fit to ride a unicorn.  non-attitude       b. John wanted/refused/agreed to ride a unicorn.  attitude       c. # Mary forced John to ride a unicorn.    non-attitude       d. Mary told/encouraged John to ride a unicorn.   attitude     Referential opacity Definite DPs can be read de dicto in attitude complements ( substitution affects truth conditions) but must be read de re in nonattitude complements. Suppose Ralph is the new boss:  18. a. Bill started/neglected to talk to Ralph  Bill started/neglected to talk to the new boss   non-attitude       b. Jane planned/asked when to talk to Ralph  Jane planned/asked when to talk to the new boss  attitude       c. Jane compelled me to talk to Ralph  Jane compelled me to talk to the new boss    non-attitude       d. Jane requested me to talk to Ralph  Jane requested me to talk to the new boss    attitude</vt:lpstr>
      <vt:lpstr>That there are two types of OC is an old idea (Rosenbaum 1967, Chomsky &amp; Lasnik 1977, Williams 1980, 1992, Bresnan 1982, Wurmbrand 2002). The split has been a central theme in my own work (Landau 2000, 2004, 2008), and crystalized in the Two-tiered Theory of Control (TTC, Landau 2015, 2021, 2024).   Predicative clause  Denotes an unsaturated predicate  Establishes control via predication  Produces nonattitude OC      in complements and OC in adjuncts  Propositional clause  Denotes a saturated proposition  Establishes OC via logophoric anchoring    in complements (to be changed!),     and NOC in adjunct and subject clauses. </vt:lpstr>
      <vt:lpstr>Crosslinguistically, non-attitude complements (modal, aspectual, implicative) are semantically simpler and syntactically smaller (Wurmbrand &amp; Lohninger 2023). They denote an Event and are often reduced to bare VPs with no structural subject (restructuring). Alternatively, they may project TP or even CP but their PRO subject does not saturate the predicate and simply serves as a -abstractor.  Bill managed…         x.open(x,the door)       No independent tense  No shifting to “attitude worlds”  OC is stablished by direct predication     between the controller DP and the complement </vt:lpstr>
      <vt:lpstr>     </vt:lpstr>
      <vt:lpstr>Systematic differences distinguish between the two types of OC complements:         </vt:lpstr>
      <vt:lpstr> OC attitude verbs universally accept an embedded lexical subject under the right syntactic conditions     (for-complementizer, finite complement).   OC nonattitude complements universally reject an embedded lexical subject under any circumstance, and    reject finite complements (unless the language has no nonfinite option for expressesing OC).  </vt:lpstr>
      <vt:lpstr>Postal made three observations in the appendix to that paper:  (i)   Infinitival OC complements often have a finite counterpart with a characteristic modal.  (ii)  The understood controller of PRO in the infinitive corresponds to the understood antecedent         of the subject pronoun in the modal finite counterpart. (iii) There is a systematic correlation between the choice of matrix subject or matrix object antecedent of the         pronominal subject in the Indirect Discourse (ID) complement and a 1st or 2nd pronoun in their Direct         Discourse (DD) counterparts in the (c) examples.     25. a. Harry told Bettyi PROi to marry him.        27. a. Harryi promised Betty PROi to leave.        b. Harry told Bettyi that shei should marry him.             b. Harryi promised Betty that hei would leave.        c. (You) marry me, Harry told Betty.                c. I will leave, Harry promised Mary.   26. a. Harry asked Bettyi PROi to marry him.        28. a. Harryi asked Betty when PROi to leave.          b. Harry asked Bettyi if shei would marry him.              b. Harryi asked Betty when hei should leave.         c. Will you (please) marry me, Harry asked Betty.               c. When should I leave, Harry asked Betty.</vt:lpstr>
      <vt:lpstr>(29) Postal’s generalization         If the DD subject is 2nd person, the ID subject (PRO) is object-controlled;          if the DD subject is 1st person, the ID subject is subject-controlled.          Underlying PRO there is          an indexical pronoun!              The CESA Theory!  </vt:lpstr>
      <vt:lpstr>In attitude OC complements, the semantic identity between the controller and PRO goes beyond coreference and beyond variable binding; it requires self-identification (de se, for AUTHOR-control) or ADDRESSEE-identification (de te, for ADDRESSEE-control).* Scenarios in which identification fails only allow a de re reading, which is ruled out in OC.               *(Morgan 1970, Chierchia 1990, Percus &amp; Sauerland 2003, Schlenker 2003, von Stechow 2003, Anand 2006, Pearson 2013)</vt:lpstr>
      <vt:lpstr>In the semantic literature, there are three main methods of forcing a pronoun Pron to be interpreted as the  de se counterpart of the attitude holder (AH):  (A) Pron is bound by an operator creating a derived property, which serves as an argument of the attitude verb.       As part of the meaning of that verb, the property is predicated of the de se counterpart of AH.       AH … V [x.Pronx … ]  the crucial work is done by V   (B) A special case of de re: The “acquaintance relation” between AH and Pron, mediated by a concept         generator G, is lexically restricted to the SELF relation.       AHi … V [GSELF(Proni) … ]  the crucial work is done by G  (C) Pron is a shifted indexical – an indexical picking out the AUTHOR/ADDRESSEE of the reported (=shifted)       context, sometimes called the “index”. The inherent meaning of the pronoun “I” implies self-identification.       AH … V [C&lt;i&gt; [I&lt;i&gt; … ]  the crucial work is done by “I”  All three methods have been justified for different constructions, and all three have been proposed as models for OC. The advantage method C: It is anyway required for shifted indexicals (see below), and it relies on the most basic denotations for indexical pronouns. The challenge: Explain why PRO isn’t consistently 1st person.  </vt:lpstr>
      <vt:lpstr>We will first present the basic properties of Partial Control (PC)* and then show how they follow from the CESA theory – again, an unexpected consequence that had only been recognized in 2017.  (32) a. I asked John when would be a good time.              He insisted hei would like [PROi+ to meet over the weekend].         b. I reminded John what happened.  * He insisted he met over the weekend.  The challenge Standard models of OC reduce it to some other mechanism, but no such mechanism allows subset readings: NP-identity (Equi), anaphoric binding, predication or movement.  (33) a. * Lenai introduced themselvesi+.         b. * I consider Lenai a skilled teami+.          c. * The chairi is likely [ti+ to gather tomorrow].             *(Wilkinson 1970, Landau 2000, 2016a,b, Pearson 2016, Pitteroff et al. 2017, Authier &amp; Reed 2018, 2020, Sheehan 2018) </vt:lpstr>
      <vt:lpstr>Landau (2000) distinguished between EC predicates, imposing Exhaustive Control, and PC predicates, allowing Partial Control. It was later realized that the distinction traces the (nonattitude distinction.            Note: It’s been claimed (data are controversial) that the distinction is nearly neutralized in certain languages, where null comitatives are allowed (e.g., John managed [PRO to gather with us at 6]).     </vt:lpstr>
      <vt:lpstr>PC PRO is semantically plural but syntactically singular (under a singular controller) (36) a.  * John told Mary that he regretted having talked about themselves.          b.  * John told Mary that he didn’t know which club to become members of.         c.     John told Mary that he preferred to meet (*each other) in the afternoon.  PC PRO is undistributable (37) a.  Hei wanted usi+ to buy a ticket each.                 b.* Hei wanted [PROi+ to buy a ticket each].   (38) a. Alain et   Amélie se sont embrassés trois fois.      (3 symmetric/6 asymmetric events)             Alain and Amélie SE  are   kissed      three times             ‘Alain and Amélie kissed each other three times.’        b. Alain et   Amélie se sont réunis trois fois.       (3 symmetric/*6 asymmetric events)            Alain and Amélie SE  are   met   three times            ‘Alain and Amélie met three times.’ </vt:lpstr>
      <vt:lpstr>Only the symmetric predicate is allowed in PC (Authier &amp; Reed 2018). (39) a. Alaini préférait [PROi+ se réunir    dans le    salon].             Alain  preferred            SE  to.meet in     the lounge            ‘Alain preferred to meet in the lounge.’        b. *Alaini préférait [PROi+ s’embrasser dans le    salon].              Alain preferred             SE-kiss          in      the lounge              ‘Alain preferred to kiss in the lounge.’  Note: The ban on syntactic plurality does not reduce to the ban  on distributivity; plural collective predicates are still out.  (40) * Dan  katav    le-ahuvato     še-hu     me'yaxel lihyot me'uxad-im.            Dan   wrote  to-sweetheart.his that-he  longs       to.be united-PL              'Dan wrote to his sweetheart that he longs to be united.’              [cf. *Dan haya me'uxad = 'Dan was united']</vt:lpstr>
      <vt:lpstr>Matsuda’s insight (2017, 2018, 2019)                                       (i)   OC PRO in attitude complements is indexical (ii)  Indexicals have an associative semantics (Noyer 1992, Cysouw 2003, Bobaljik 2008, Wechsler 2010)        we means “I+others”, youPL means “youSG+others” (and not “multiple speakers/addresees”)               OC PRO in attitude complements has an associative semantics  PC  (41) On the standard presuppositional analysis of -features:         a. ⟦"[AUTHOR]" ⟧g,c = xe:x includes the speaker/thinker in c.x          b. ⟦"[ADDRESSEE]" ⟧g,c = xe:x includes the addressee in c.x                                </vt:lpstr>
      <vt:lpstr> </vt:lpstr>
      <vt:lpstr>Postal’s original insight was not only about the [person] feature of the embedded subject but also about the characteristic modality of the complement. In fact, modality reflects Mood (or force), which often implies a specific modal flavor (e.g., imperative Mood  deontic modality).   Work and Japanese and Korean (also Mongolian) revealed a tight connection between overt mood particles, [person] restrictions in Direct Discourse and controller choice in OC, much in Postal’s spirit.*         *(Pak et al. 2008, Madigan 2008a,b, Park 2009, Lee 2009, Lee 2012, Seo and Hoe 2015, Sisovics 2018, Matsuda 2019, 2021)</vt:lpstr>
      <vt:lpstr>           Japanese/Korean mood particles                   </vt:lpstr>
      <vt:lpstr> </vt:lpstr>
      <vt:lpstr>PowerPoint Presentation</vt:lpstr>
      <vt:lpstr>Hybrid nouns N is a hybrid noun iff it displays a mismatch between one of its grammatical features (gender, number, person) and its notional counterpart.   Usually, hybrid nuns form a small, lexically restricted set, but some constructions produce them productively (e.g., partitive NPs). Although rare and peculiar in any given language, they are crosslinguistically common and display systematic, lawful behavior.*  48. a. This committee have outvoted themselves.     mixed agreement       b. La      sentinelle a     été    prise       en otage.   uniform agreement  (French)           the.F sentry       has been  taken.F  hostage             ‘The sentry (male or female) has been taken hostage.’   Hybridity is not aligned with the interp’-uninterp’  distinction in minimalist syntax; it is about  ontologically distinct layers of lexical information.  A useful formalism has been developed within HPSG.           *(Wechsler &amp; Zlatić 2003, Corbett 2006, 2015, 2023)</vt:lpstr>
      <vt:lpstr>Imposters entered the syntactic literature with Collins &amp; Postal’s (2012) seminal study of English and Collins’ (2014) crosslinguistic survey.   49. a. This reporter is/*am signing off from Madrid, Spain.         b. Therefore, the undersigned bind ourselves unto Joseph McCarl in sum of $400.00...         c. Daddy is enjoying himself/*myself.          d. Daddy and Mommy will behave ourselves in the Bahamas.      Crucially, the notion of imposter is independent of agreement. Sometimes, the notional [person] affects (1st or 2nd) -agreement, as English plural imposters do for most speakers, (49b,d). Sometimes it doesn’t: for most English speakers, singular imposters don’t trigger 1st person agreement (49a,c). In other languages the picture shows much variation, both across speakers and across imposter nouns.   C&amp;P: Lexical NP imposters contain a silent indexical pronoun. But are there pronominal imposters?</vt:lpstr>
      <vt:lpstr>Two natural candidates: “nurse we” (50a) (referring exclusively to the addressee) and 3rd person pronouns anteceded by imposters (50b) (where Daddy refers to the speaker).   (50) a. Are we taking good care of ourselves today?        b. Daddyi said that hei needs to leave early.                    We    PERSON       1              he    PERSON      3             C-INDICES    2       C-INDICES   1  C&amp;P: “There is no reason to postulate that he in [50b] has the complex internal structure of nonpronominal imposter DPs… such examples raise the question of whether any pronouns not having imposter antecedents are pronominal imposters.” (p. 217) Answer: Yes, “nurse-we” is one type, and the indexical pro in [Spec,MoodP] in attitude OC is another type, of a pronominal imposter without an imposter antecedent!  51. Bill promised [ proAU [ MoodPROM [PRO to [PRO leave early by himself]]]].  </vt:lpstr>
      <vt:lpstr>An important precursor of the CESA theory is Pak et al.’s (2008) treatment of Korean OC as embedded Jussive clauses (promissive, imperative, exhortative). Zanuttini’s (2008) work on imperatives emphasizes that the source of the notional ADDRESSEE is the Jussive head (our Mood head), not the surface subject.   52. a. Dani sit by the tree, Gabriel stand by the door!       b. Passengers with tickets go to their seats, passengers without be patient!          These are all       c. Everyone raise your hand!               Imposter subjects!      So, independently of OC:  Mood heads can “impose” an indexical interpretation       on non-indexical subjects  imposters  Pronouns can be imposters  Pronouns can be (context-)shifted  Shifted imposter pronouns are a       combinatoric outcome  proAU/AD in attitude OC</vt:lpstr>
      <vt:lpstr>A fundamental property of all OC constructions is the obligatory agreement between the controller and PRO – which, by hypothesis, is mediated by proIND in attitude OC. This is a formal property that is not reducible to semantics, as seen in cases where the relevant -features are uninterpretable.  (53) a. Maryi does not intend [PROi to perjure herself/*myself].             (non-denoting REFL)         b. The present authorsi plan [PROi to devote themselves/ourselves  to ecology].          (imposter)          c. Das Mädchen hat  versprochen, [PROi sein/ihr Bestes zu geben].            (German hybrid N)             the girl             has  promised,      its/her   best     to give                 ‘The girl promised to do her best.’          d.  šixnati               et   [ha-be’alim  šel ha-dira]i [PROi  lihyot hognim/hogen/hogenet klapay].  (Hebrew hybrid N)              convinced.1SG ACC the-owner of  the-apartment to.be   fair.PL.M/SG.M/SG.F          towards-me              ‘I convinced the owner(s) (male or female) of the apartment to be fair to me.’  Logic: Semantically motivated agreement does not demonstrate agreement outside syntax (because the semantic features may be syntactic too); but semantically UNmotivated agreement does demonstrate syntactic agreement.</vt:lpstr>
      <vt:lpstr>Agree-based models: PRO is -defective (being a minimal pronoun); it probes upwards to the matrix clause and copies the features of controller DP.*   [… DP … [PRO[:__] …]]          Agree  (54)    * Jane promised Peter [PRO to behave himself].    Problems: (i) Agree alone cannot account for the range of “indexical effects” in attitude OC.                    (ii) There is certainly nothing wrong with more-local Agree rather than less-local Agree; what blocks                          object control in (54) (and other MDP-violations)? It must be the meaning. Well, If controller                           choice anyway appeals to semantics, Agree is not required for establishing semantic antecedence.                    (iii) Oblique control violates standard restrictions on Agree                           (e.g., They imposed [upon my aunt] [PRO to perjure herself]).                                                    *(Landau 2000, 2004, 2006, Sheehan 2012, 2018, Fischer 2018, McFadden &amp; Sundaresan 2018)</vt:lpstr>
      <vt:lpstr>Conclusion: Agree must track some feature that encodes the choice of controller.  In the CESA theory, such features already exist: [C-INDICES: AU/AD]. They are “overlayed” above -roles and identify the participant role in the speech/mental act. We proposed that proIND in [Spec,MoodP] has this feature, but the null hypothesis should be that any argument participating in a speech/mental act is assigned a value for this feature (when? Maybe at the phase level).   55. Janet[AU] promised Dave[AD] a raise.  56. Janet[AU,:3Fsg] promised the kids[AD,:3pl] [CP C [ [DP pro[AU,:__]] MoodPROM [TP PRO to [vP PRO play by herself/]]]].  Advantages   Agreement is both formal and anchored to semantic antecedence  No MDP-effects are predicted (minimality relativized to AU or AD)  Default agreement expected when the controller is implicit (e.g., It was decided PRO to behave oneself).</vt:lpstr>
      <vt:lpstr> </vt:lpstr>
      <vt:lpstr>Landau (2015) pointed out that the mediating role of proLOG in attitude OC forces PRO to be +human regardless of the selectional requirements imposed on the coontroller. The logic carries over to proIND, the intermediary in CESA, which denotes a speech act participant. Factoring out the effects of the controller is difficult, but whenever possible, it allows us to glimpse into the inherent semantics of the controllee.  57. a. * The contracti guaranteed not to be violated.       (MoodPROM, PRO linked to proAU)        b.     The contracti guaranteed iti would not to be violated.       58 a. Tom and Richard cited each other.        b. The article in the Times and Richard cited each other.       c. Tom persuaded Richard to cite him.       d. The article in the Times persuaded Richard to cite it.        e. Tom persuaded Richard to cite each other.       f. * The article in the Times persuaded Richard to cite each other.  (MoodEXH, PRO linked to proAU+AD)  </vt:lpstr>
      <vt:lpstr>It is far from obvious whether implicit arguments are somehow represented in the syntax. A line of work suggests that at least qua controllers, they are.* The role of Agree in the CESA theory points to that conclusion too. While arbitrary agreement (arb or 2nd person) can be achieved as default, agreement with a remote controller via a local implicit controller can only succeed if the latter is in the syntax.  59. It is hard                      [proAU [Mood [PRO [ to PRO dedicate oneself/yourself to linguistics]]]]].     60. a. Mary knew that George said  :3SG.F  [proAD [Mood [PRO [ to PRO behave herself]]]]].                              b. We acknowledged that it had been agreed :1PL to perjure ourselves.  *(Landau 2010, van Urk 2013, Pitteroff and Schäfer 2019, Wurmbrand 2021, Fischer et al. 2024)</vt:lpstr>
      <vt:lpstr>Explicit compositional semantics (under construction…)  Control shift that is not accompanied by Mood-shift  Overt controllees (pronoun, lexical DP)  Finiteness effects (blocking OC in some but not all languages)  Syntactic plurality in PC (attested in a few languages)  Exceptional PC under ‘can’ in finite control languages (Greek, Romanian, Hebrew?)  Restructuring under attitude verbs like want (no MoodP)     </vt:lpstr>
      <vt:lpstr>PowerPoint Presentation</vt:lpstr>
      <vt:lpstr> Adjuncts are confusing!  Their semantic contribution (unlike complements) is diverse  Which adjuncts have/don’t have control variant (before she went…/before PRO going…) varies crosslinguistically      much more than which complements do.  Do adjuncts display OC or NOC? The data support both views.  (61) a.  Around here, iti always snows [before PROi raining].  OC          b.  This usually happens [before PROarb trying to lose weight]. NOC  “The classical view": If OC is possible (= a local c-ommanding controller is present), it is necessary; if OC is not possible, NOC obtains. (Lebeaux 1984, Jones 1992, Kawasaki 1993, Landau 2000, 2013:254, Hornstein 1999, 2003, Manzini and Roussou 2000, Boeckx &amp; Hornstein 2007, Boeckx, Hornstein &amp; Nunes 2010, Fischer 2018, McFadden &amp; Sundaresan 2018, Fischer &amp; Flaate Høyem 2022)  </vt:lpstr>
      <vt:lpstr>Why is complement OC different? Absence of a suitable local controller never licenses NOC in complements.  62.  a.    Thisi managed [PROi to scare John].        b. # Thisi managed [PROi to be scared by John].        c.  * Suei admitted [that this managed [PROi/arb to be scared by John]].   Possible reply: Only c-command matters. If a DP (like this) locally c-commands PRO, it must be the controller, regardless of semantic suitability (human). Complements must be low, adjuncts may be higher.  Prediction: NOC in adjuncts  the adjunct is not c-commanded by the subject (regardless of semantic suitability).  This prediction is disconfirmed!</vt:lpstr>
      <vt:lpstr>63. a.  The door is not open [PRO in order to greet anyone], I just needed some fresh air.   NOC             NPI-licensing   &gt;&gt; in-order  Subj c-commands adjunct         b.   Every roadi in this area is dangerous [when PRO driving through iti during the rainy season]. NOC  Variable binding  Subj c-commands adjunct            c. Bill admitted that [his fridge was only full [before PRO hosting a party]].   NOC   his fridge isn't full at other times  only c-commands adjunct  Subj c-commands adjunct        d.  A: My head exploded [PRO reading this crap].       NOC             B: Yeah, mine did ___ too.             Adjunct included in VP ellipsis  Subj c-commands adjunct</vt:lpstr>
      <vt:lpstr>Possible response: NOC in adjuncts is licensed either by lack of c-command or by lack of a local semantically suitable controller. Prediction: A a local semantically suitable controller should block NOC.  Disconfirmed!  64.  a.  The pooli was the perfect temperature [after PROi/arb being in the hot sun all day].        b.  OUR pooli was the perfect temperature [after PROarb being in the hot sun all day],              but THEIR pool wasn’t.  Last ditch attempt: NOC in adjuncts is only licensed if the local subject is [-human].   Disconfirmed too!  65. a.  Strangely, the candidates talked avidly when wei asked them where they              were from, but [theyj hesitated [after PROi asking themj about their work]].        b.  Billi will introduce the ambassador to the president [in order PRO to give himi              the opportunity to observe their reactions].</vt:lpstr>
      <vt:lpstr>There are two types of adjuncts: (i) Strict OC adjuncts; (ii) Alternating OC/NOC adjuncts.   Diagnostics  OC in adjuncts is mediated by predication (think about secondary predicates, generalized)  no implicit control!  NOC is anchored to logophoricity and empathy focus  no [-human] control!   (nearly exceptionless…)        Step I: Classify 10 different types of English adjuncts as (i) or (ii) above (strict/alternating). Step II: Derive the control profile of adjunct X from an independent property of X. </vt:lpstr>
      <vt:lpstr>Goal clauses  "The main clause describes a kind of (possibly abstract) motion towards the goal expressed in the infinitive" (Huettner 1989:40). Only goal oriented unergative verbs may take goal clauses (go, work hard, struggle, fight)  66. a.   John went out to smoke.        b.   Max works hard to stay out of jail. (works at; cf. works in order to)        c.* John hammered to hang the picture.    Unlike rationale clauses (RatC), goal clauses (i) scope under negation, (ii) form a single event with the matrix.    67. a.    John didn't work hard to stay out of jail.      &gt;&gt; Adjunct, *Adjunct &gt;&gt;        b.    John didn't work hard and stay late (in order) to impress the boss.  &gt;&gt; Adjunct, Adjunct &gt;&gt;        c. * Last month, Max worked hard to stay out of jail next month.         d.    Last month, Max worked hard so that Bob will stay out of jail next month.  Goal clauses resist NOC and lexical subjects          Note this important correlation!   68.  a.  Maryi was dying for a cigarette so Johnj went out [PRO*i/j to smoke].         b.  John went out (in order) for Bob to smoke.   *Goal, RatC  </vt:lpstr>
      <vt:lpstr>Result clauses  A result clause adjunct expresses a non-intended sequel or a natural result of the main clause. Only unaccusative matrix verbs can take result clauses.   69. a.   Mary grew up to be a famous actress.        b.    The sofa folds out to make a bed.   ([-human]  OC)       c. * The leaves trembled in the wind to fall down.   Result clauses resist NOC and lexical subjects    70. a.   Johni is a gifted farmer. Hei keeps breaking records.               This summer, hisi pumkinsj grew [PRO*i/j to become famous in the entire county].        b. * The doori opened again [PRO to try to close iti].                 (cf. The doori opened again [after PRO trying to close iti].     (Green 2019:16))       c.  * Mary grew up [for the world to recognize her talent].        d.  * The sofa folds out [for the bed to be unnecessary]. </vt:lpstr>
      <vt:lpstr>Stimulus clauses  A stimulus clause expresses the stimulus of the event in the main clause. The embedded verb must express a perceptual event and the matrix verb an involuntary response.  71.  a.   Mary smiled to think what a fool she had been.          b.   I wept to hear the stories of survivors about their lives in the camp.          c.    * Suzan frowned to look at the awful mess.    (look is voluntary)   Stimulus clauses resist NOC and lexical subjects  72.  a.  Maryi giggled. Billj blushed [PROj/*i to see heri/*himj in underwear].         b.   Maryi giggled. Billj blushed as shei saw himj in underwear.          c.   Bill smiled [(*for Mary) to see the baby calm down]. </vt:lpstr>
      <vt:lpstr>Subject Purpose clause  An SPC expresses the purpose/utility/function of the matrix theme. The matrix verb must express creation/transfer/presentation.  73.  a.   She bought/*sold a dogi [PROi to play with the children].          b.   I ordered this floating shelf (*in order) to hold all my art books.  ([-human]  OC)         c.    I keep this UV lamp to protect me from those dreadful mosquitos.   SPC resist NOC and lexical subjects  74. a.   Maxi wondered where I bought that nice shelfj [PRO*i/j to hold/*catalogue my art books].         b.   We're now hiring (people).         c.    We're now hiring *(people) to manage the marketing for us.  (implicit controller rejected  OC)  By definition, SPC's lack a lexical subject; adding one turns them into Rationale Clause (RatC).  75.  She bought/sold the dog [(in order) for the cat to play with the children].   (RatC is insensitive to matrix verb)    </vt:lpstr>
      <vt:lpstr>  Display hallmarks of OC   Do not have a NOC variant   Do not accept a lexical subject   Display s-selection for verb classes   </vt:lpstr>
      <vt:lpstr>Rationale clauses Rationale: human intention, natural design, teleology.  OC is possible, evidenced by inanimate controllers:  76. a.   Flowersi produce pollen [in order PROi to reproduce].        b.    This booki was written [in order PROi to be read].                 c.     The housei was emptied [(in order) PROi to be demolished].                   RatC allow NOC and allow lexical subjects  77. a.   (A comment on a video demonstrating tennis techniques:)               Note how the weight is going forwards to get power into the shot.        b.    The door is open to greet passing neighbors.        c.     The painting was on the wall in order to check how it would be received.       d.     Billi will introduce the ambassador to the president [in order PRO to give himi the opportunity to observe their reactions].        e.     George bought a bigger apartment [in order for his girlfriend to move in with him].</vt:lpstr>
      <vt:lpstr>Object Purpose clause  An OPC expresses the purpose/utility/function of the matrix theme, which binds an embedded object gap. The matrix verb must express creation/transfer/presentation. Typically, the controller is a matrix benefactive, or, if there isn't one, agent.   78. a.   Carol bought Jimj a racki [CP Opi [PROj to hang coats on ti]].       b.   Carolj bought a racki [CP Opi [PROj to hang coats on ti]].        c.    They provided my devicei with a connector cable [PROi to be charged with]. ([-human]  OC)   OPC allow NOC and allow lexical subjects  79. a.    I left it in [heri mailbox] [PROi to look over ___ once she returned from the Bahamas].        b.    They're kept in the overhead compartment [PROarb to use ___ in case of emergency].          c.    The cari was in the showroom [PRO to see ___ ].        d.    Check out this tennis racket. I ordered it [for you to play with ___ ].         e.     The car was in the showroom [for the crowds to see ___ ].        S-selection by the adjunct reflects the object-gap predication, not control.</vt:lpstr>
      <vt:lpstr>Temporal (and without-) clauses    80. a.   That oveni worked for 25 years [before PROi breaking down in your place].   ([-human]  OC)       b.   Around here, iti always snows [before PROi raining].   NOC   81. a.   There won’t be any progress [without PRO insisting on guidance from the outside].         b.    That oasis was a vision [after PRO dragging ourselves through the desert all day].   Temporal (and without-) clauses allow lexical subjects  (Though sometimes only under the nominal or finite variant; this varies greatly across languages)   82. a.   John retired [before/after Bob's announcing his replacement].        b.   He managed to climb to the top [without anyone helping him at any stage].        c.    She was very dreamy [while/when Bob was talking to us]. </vt:lpstr>
      <vt:lpstr>Absolutive clauses ("free adjuncts") Flexible modification – temporal, circumstantial, causal, conditional…   OC  83. a.   [PROi having run smoothly until then], the economic enginei began to sputter already at the beginning of the year.        b.   Iti was pitch dark and very cold, [PROi having snowed and thawed recently].    NOC 84. a.   [Being PROi not yet fully grown], hisi trousers were too long.         b.    [PRO Looking out of the window], there were the flower beds in the front garden.        c.     [PRO standing on the patio], the plants obscure/highlight the duck pond.    Absolutive clauses allow lexical subjects 85. a.    [My family being financially secure], there was no reason to take on another day job.        b.    [With George watching every step of hers], Lyn could hardly experience her new freedom.   </vt:lpstr>
      <vt:lpstr>Justification clauses  A JC expresses the justification for the action in the main clause (justification = causation plus some moral judgment); often, the main clause is understood as a reward or punishment.   OC (by object or subject) 86. a.   Have you ever sent a steaki back [for PROi being cooked wrong]?  ([-human]  OC)       b.   He criticized the projecti [for PROi being too expensive].         c.    The Italian noveli won the prize [for PROi being so well-written].   NOC  87. a.   They awarded it [for PRO winning the contest].          b.   I put roses on the front porch of [heri house] [for PROi being so kind to me].        c. Another five scores were cancelled [for PRO cheating by other means].  Justification clauses allow lexical subjects  88. a.   Robin Lasky started the piling on Bill Thompson by offering several bucks [for him helping              Mary Martin find her lost and abandoned phone on a desert island].        b.   Our life was blessed [for her being so much a part of it].</vt:lpstr>
      <vt:lpstr>Telic clauses  A TC expresses an unexpected outcome (telos) of the action in the main clause. It is interpreted as factive, and is (nearly) always introduced by only. The matrix predicate cannot be stative (Huettner 1989, Whelpton 2002).   OC  89. a.   The suni radiated heat to the surrounding planets, [only PROi to dim just as life began to develop].        b.    Iti was sunny in the morning, [only PROi to rain later].   NOC  90. a.   A welcome cup of tea was prepared [only PRO to find that the water was full of soot].       b.   Ouri road to the quarter final was fantastic [only PROi to lose to a team like Saudi Arabia on penalties].        e.    Ii remember that lock-in stunt. Absolutely brilliant. Then one day you were gone, [only PROi to find you on Solid Gold].   Telic clauses allow lexical subjects  91. a.   It's not uncommon for traders and money managers to sell into a seemingly blowoff top,               [only for the market to continue to advance higher].        b.    You can spend weeks waiting for a window of moonless sky to come around,               [only for the weather to turn against you and rain].</vt:lpstr>
      <vt:lpstr>There is a systematic correlation between the (un)availability of NOC and the (un)availability of a lexical subject option. Why?  A lexical subject saturates the adjunct  NOC PRO also saturates the adjunct – OC PRO does not saturate the adjunct                Question: Are there strict NOC adjuncts? Apparently not. Why? Coming up.</vt:lpstr>
      <vt:lpstr>PowerPoint Presentation</vt:lpstr>
      <vt:lpstr>        Why are there no strict NOC adjuncts? Why is there no P-head that only s-selects a propositional adjunct, parallel to P-heads that only s-select predicative adjuncts (goal, result…)?  For local [+human] control, the child may assign either an OC or an NOC analysis:  The boy fell asleep after    EoP selects the predicative variant! A propositional vaiant will be entertained  only to accommodate NOC and lexical subjects.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Idan Landau</dc:creator>
  <cp:lastModifiedBy>Idan Landau</cp:lastModifiedBy>
  <cp:revision>194</cp:revision>
  <dcterms:created xsi:type="dcterms:W3CDTF">2026-05-30T13:27:39Z</dcterms:created>
  <dcterms:modified xsi:type="dcterms:W3CDTF">2026-07-27T22:41:27Z</dcterms:modified>
</cp:coreProperties>
</file>