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7" r:id="rId3"/>
    <p:sldId id="302" r:id="rId4"/>
    <p:sldId id="303" r:id="rId5"/>
    <p:sldId id="320" r:id="rId6"/>
    <p:sldId id="304" r:id="rId7"/>
    <p:sldId id="321" r:id="rId8"/>
    <p:sldId id="305" r:id="rId9"/>
    <p:sldId id="306" r:id="rId10"/>
    <p:sldId id="322" r:id="rId11"/>
    <p:sldId id="323" r:id="rId12"/>
    <p:sldId id="324" r:id="rId13"/>
    <p:sldId id="325" r:id="rId14"/>
    <p:sldId id="327" r:id="rId15"/>
    <p:sldId id="307" r:id="rId16"/>
    <p:sldId id="308" r:id="rId17"/>
    <p:sldId id="339" r:id="rId18"/>
    <p:sldId id="340" r:id="rId19"/>
    <p:sldId id="329" r:id="rId20"/>
    <p:sldId id="338" r:id="rId21"/>
    <p:sldId id="331" r:id="rId22"/>
    <p:sldId id="330" r:id="rId23"/>
    <p:sldId id="332" r:id="rId24"/>
    <p:sldId id="328" r:id="rId25"/>
    <p:sldId id="309" r:id="rId26"/>
    <p:sldId id="333" r:id="rId27"/>
    <p:sldId id="334" r:id="rId28"/>
    <p:sldId id="336" r:id="rId29"/>
    <p:sldId id="337" r:id="rId30"/>
    <p:sldId id="310" r:id="rId31"/>
    <p:sldId id="311" r:id="rId32"/>
    <p:sldId id="312" r:id="rId33"/>
    <p:sldId id="313" r:id="rId34"/>
    <p:sldId id="314" r:id="rId35"/>
    <p:sldId id="315" r:id="rId36"/>
    <p:sldId id="316" r:id="rId37"/>
    <p:sldId id="341" r:id="rId38"/>
    <p:sldId id="342" r:id="rId39"/>
    <p:sldId id="343" r:id="rId40"/>
    <p:sldId id="344" r:id="rId41"/>
    <p:sldId id="345" r:id="rId42"/>
    <p:sldId id="346" r:id="rId43"/>
    <p:sldId id="347" r:id="rId44"/>
    <p:sldId id="348" r:id="rId45"/>
    <p:sldId id="349" r:id="rId46"/>
    <p:sldId id="351" r:id="rId47"/>
    <p:sldId id="350" r:id="rId48"/>
  </p:sldIdLst>
  <p:sldSz cx="12192000" cy="6858000"/>
  <p:notesSz cx="6858000" cy="9144000"/>
  <p:defaultText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3D035E-32C7-404C-89C6-6506F8F21005}" v="800" dt="2023-07-14T08:20:25.3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84" autoAdjust="0"/>
    <p:restoredTop sz="94660"/>
  </p:normalViewPr>
  <p:slideViewPr>
    <p:cSldViewPr snapToGrid="0">
      <p:cViewPr varScale="1">
        <p:scale>
          <a:sx n="105" d="100"/>
          <a:sy n="105" d="100"/>
        </p:scale>
        <p:origin x="3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1D9301-D2CB-43FA-8A1C-913A15EBAC6C}" type="datetimeFigureOut">
              <a:rPr lang="en-IL" smtClean="0"/>
              <a:t>07/27/2026</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14382-5F1E-4AC7-8C3B-FE5D8264C3B1}" type="slidenum">
              <a:rPr lang="en-IL" smtClean="0"/>
              <a:t>‹#›</a:t>
            </a:fld>
            <a:endParaRPr lang="en-IL"/>
          </a:p>
        </p:txBody>
      </p:sp>
    </p:spTree>
    <p:extLst>
      <p:ext uri="{BB962C8B-B14F-4D97-AF65-F5344CB8AC3E}">
        <p14:creationId xmlns:p14="http://schemas.microsoft.com/office/powerpoint/2010/main" val="1630481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C8590-9F65-768E-58F0-A82B9E580F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L"/>
          </a:p>
        </p:txBody>
      </p:sp>
      <p:sp>
        <p:nvSpPr>
          <p:cNvPr id="3" name="Subtitle 2">
            <a:extLst>
              <a:ext uri="{FF2B5EF4-FFF2-40B4-BE49-F238E27FC236}">
                <a16:creationId xmlns:a16="http://schemas.microsoft.com/office/drawing/2014/main" id="{5147B400-2083-9D33-B5B3-9126FB8FAC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L"/>
          </a:p>
        </p:txBody>
      </p:sp>
      <p:sp>
        <p:nvSpPr>
          <p:cNvPr id="4" name="Date Placeholder 3">
            <a:extLst>
              <a:ext uri="{FF2B5EF4-FFF2-40B4-BE49-F238E27FC236}">
                <a16:creationId xmlns:a16="http://schemas.microsoft.com/office/drawing/2014/main" id="{C0A9519D-26C3-4F08-B151-B649956A3EF3}"/>
              </a:ext>
            </a:extLst>
          </p:cNvPr>
          <p:cNvSpPr>
            <a:spLocks noGrp="1"/>
          </p:cNvSpPr>
          <p:nvPr>
            <p:ph type="dt" sz="half" idx="10"/>
          </p:nvPr>
        </p:nvSpPr>
        <p:spPr/>
        <p:txBody>
          <a:bodyPr/>
          <a:lstStyle/>
          <a:p>
            <a:fld id="{F08B12D2-166C-4BBA-8C3D-CD813C6E1C83}" type="datetime8">
              <a:rPr lang="en-IL" smtClean="0"/>
              <a:t>07/27/2026 15:40</a:t>
            </a:fld>
            <a:endParaRPr lang="en-IL"/>
          </a:p>
        </p:txBody>
      </p:sp>
      <p:sp>
        <p:nvSpPr>
          <p:cNvPr id="5" name="Footer Placeholder 4">
            <a:extLst>
              <a:ext uri="{FF2B5EF4-FFF2-40B4-BE49-F238E27FC236}">
                <a16:creationId xmlns:a16="http://schemas.microsoft.com/office/drawing/2014/main" id="{B4073479-6BC6-DFD1-D210-18E597616A87}"/>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A4139101-84E8-7E59-0766-A437BC2C3F13}"/>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0280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59978-D028-2A37-0145-149C66B48866}"/>
              </a:ext>
            </a:extLst>
          </p:cNvPr>
          <p:cNvSpPr>
            <a:spLocks noGrp="1"/>
          </p:cNvSpPr>
          <p:nvPr>
            <p:ph type="title"/>
          </p:nvPr>
        </p:nvSpPr>
        <p:spPr/>
        <p:txBody>
          <a:bodyPr/>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0420D4F1-C926-202F-4BFE-0A7BBDBACB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8B88A15D-E05A-D863-50E4-DC4D9F88CED4}"/>
              </a:ext>
            </a:extLst>
          </p:cNvPr>
          <p:cNvSpPr>
            <a:spLocks noGrp="1"/>
          </p:cNvSpPr>
          <p:nvPr>
            <p:ph type="dt" sz="half" idx="10"/>
          </p:nvPr>
        </p:nvSpPr>
        <p:spPr/>
        <p:txBody>
          <a:bodyPr/>
          <a:lstStyle/>
          <a:p>
            <a:fld id="{61282657-CAD5-4CCA-B83F-426479F0110C}" type="datetime8">
              <a:rPr lang="en-IL" smtClean="0"/>
              <a:t>07/27/2026 15:40</a:t>
            </a:fld>
            <a:endParaRPr lang="en-IL"/>
          </a:p>
        </p:txBody>
      </p:sp>
      <p:sp>
        <p:nvSpPr>
          <p:cNvPr id="5" name="Footer Placeholder 4">
            <a:extLst>
              <a:ext uri="{FF2B5EF4-FFF2-40B4-BE49-F238E27FC236}">
                <a16:creationId xmlns:a16="http://schemas.microsoft.com/office/drawing/2014/main" id="{789B2E16-96B4-F32F-F697-1F8769CC0C72}"/>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B51657A9-A231-9D73-CFFF-3A2EA810E461}"/>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811236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6871FD-FCBE-2201-B72C-D2EF325CE3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1BEA50D7-282A-1A9F-9472-CDFA183628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946EB4E9-AC2C-1819-9E35-E7446E616D9E}"/>
              </a:ext>
            </a:extLst>
          </p:cNvPr>
          <p:cNvSpPr>
            <a:spLocks noGrp="1"/>
          </p:cNvSpPr>
          <p:nvPr>
            <p:ph type="dt" sz="half" idx="10"/>
          </p:nvPr>
        </p:nvSpPr>
        <p:spPr/>
        <p:txBody>
          <a:bodyPr/>
          <a:lstStyle/>
          <a:p>
            <a:fld id="{9F1652FB-E0F9-4BF4-B5AA-F7658B7B8E88}" type="datetime8">
              <a:rPr lang="en-IL" smtClean="0"/>
              <a:t>07/27/2026 15:40</a:t>
            </a:fld>
            <a:endParaRPr lang="en-IL"/>
          </a:p>
        </p:txBody>
      </p:sp>
      <p:sp>
        <p:nvSpPr>
          <p:cNvPr id="5" name="Footer Placeholder 4">
            <a:extLst>
              <a:ext uri="{FF2B5EF4-FFF2-40B4-BE49-F238E27FC236}">
                <a16:creationId xmlns:a16="http://schemas.microsoft.com/office/drawing/2014/main" id="{5A6CD1F1-4B81-45A9-5599-06C01E8EA6D9}"/>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DE127E38-2703-9470-9312-FF9D290F6EFC}"/>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2089285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76CE6-9EF1-CD17-DE10-1B8BADC991E7}"/>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B2482510-B01D-CCF3-C85E-DC0DBF98C8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4EED4787-F490-5522-75A5-C4A05AC3A9AA}"/>
              </a:ext>
            </a:extLst>
          </p:cNvPr>
          <p:cNvSpPr>
            <a:spLocks noGrp="1"/>
          </p:cNvSpPr>
          <p:nvPr>
            <p:ph type="dt" sz="half" idx="10"/>
          </p:nvPr>
        </p:nvSpPr>
        <p:spPr/>
        <p:txBody>
          <a:bodyPr/>
          <a:lstStyle/>
          <a:p>
            <a:fld id="{E20C1A35-66E1-46AD-97F7-1221FE7F439B}" type="datetime8">
              <a:rPr lang="en-IL" smtClean="0"/>
              <a:t>07/27/2026 15:40</a:t>
            </a:fld>
            <a:endParaRPr lang="en-IL"/>
          </a:p>
        </p:txBody>
      </p:sp>
      <p:sp>
        <p:nvSpPr>
          <p:cNvPr id="5" name="Footer Placeholder 4">
            <a:extLst>
              <a:ext uri="{FF2B5EF4-FFF2-40B4-BE49-F238E27FC236}">
                <a16:creationId xmlns:a16="http://schemas.microsoft.com/office/drawing/2014/main" id="{9BB079F8-C2A3-AF69-1D7B-16EC373FB2C1}"/>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F61E9F4B-8A7C-58D7-8BA8-2DB277D28FBA}"/>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426647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A66D-40E2-5E7B-F166-F75553C2BA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L"/>
          </a:p>
        </p:txBody>
      </p:sp>
      <p:sp>
        <p:nvSpPr>
          <p:cNvPr id="3" name="Text Placeholder 2">
            <a:extLst>
              <a:ext uri="{FF2B5EF4-FFF2-40B4-BE49-F238E27FC236}">
                <a16:creationId xmlns:a16="http://schemas.microsoft.com/office/drawing/2014/main" id="{1475F950-4685-5C25-5234-9EE6AA083E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69B55C-FB08-9245-045F-032C93310D14}"/>
              </a:ext>
            </a:extLst>
          </p:cNvPr>
          <p:cNvSpPr>
            <a:spLocks noGrp="1"/>
          </p:cNvSpPr>
          <p:nvPr>
            <p:ph type="dt" sz="half" idx="10"/>
          </p:nvPr>
        </p:nvSpPr>
        <p:spPr/>
        <p:txBody>
          <a:bodyPr/>
          <a:lstStyle/>
          <a:p>
            <a:fld id="{93BEFADA-1A92-4ED6-95A2-1BBF059E69B3}" type="datetime8">
              <a:rPr lang="en-IL" smtClean="0"/>
              <a:t>07/27/2026 15:40</a:t>
            </a:fld>
            <a:endParaRPr lang="en-IL"/>
          </a:p>
        </p:txBody>
      </p:sp>
      <p:sp>
        <p:nvSpPr>
          <p:cNvPr id="5" name="Footer Placeholder 4">
            <a:extLst>
              <a:ext uri="{FF2B5EF4-FFF2-40B4-BE49-F238E27FC236}">
                <a16:creationId xmlns:a16="http://schemas.microsoft.com/office/drawing/2014/main" id="{36F2B40D-C730-B8D5-5849-61E6C0F0A529}"/>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88DFA22F-2A99-7F4E-0EB6-9E96E75CF90B}"/>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198442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50388-58F1-B180-88CD-FC918EACB79F}"/>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F640D9B3-1A3F-6AEE-FCBA-A01EA9F910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Content Placeholder 3">
            <a:extLst>
              <a:ext uri="{FF2B5EF4-FFF2-40B4-BE49-F238E27FC236}">
                <a16:creationId xmlns:a16="http://schemas.microsoft.com/office/drawing/2014/main" id="{21CE24BC-9EE2-DA6A-0938-D36BF12DCE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Date Placeholder 4">
            <a:extLst>
              <a:ext uri="{FF2B5EF4-FFF2-40B4-BE49-F238E27FC236}">
                <a16:creationId xmlns:a16="http://schemas.microsoft.com/office/drawing/2014/main" id="{C9EB9827-53BA-EB19-83B0-12A64494E8AC}"/>
              </a:ext>
            </a:extLst>
          </p:cNvPr>
          <p:cNvSpPr>
            <a:spLocks noGrp="1"/>
          </p:cNvSpPr>
          <p:nvPr>
            <p:ph type="dt" sz="half" idx="10"/>
          </p:nvPr>
        </p:nvSpPr>
        <p:spPr/>
        <p:txBody>
          <a:bodyPr/>
          <a:lstStyle/>
          <a:p>
            <a:fld id="{1B59F928-E5C7-4D28-A39B-2A51D18614EE}" type="datetime8">
              <a:rPr lang="en-IL" smtClean="0"/>
              <a:t>07/27/2026 15:40</a:t>
            </a:fld>
            <a:endParaRPr lang="en-IL"/>
          </a:p>
        </p:txBody>
      </p:sp>
      <p:sp>
        <p:nvSpPr>
          <p:cNvPr id="6" name="Footer Placeholder 5">
            <a:extLst>
              <a:ext uri="{FF2B5EF4-FFF2-40B4-BE49-F238E27FC236}">
                <a16:creationId xmlns:a16="http://schemas.microsoft.com/office/drawing/2014/main" id="{6EA68385-06D4-0A0F-0AFB-6CDD60165836}"/>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BF60A577-69E1-F05F-CE93-D665A2AC4CD5}"/>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427828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ECB86-3072-3BB4-529A-0D853D61DCBE}"/>
              </a:ext>
            </a:extLst>
          </p:cNvPr>
          <p:cNvSpPr>
            <a:spLocks noGrp="1"/>
          </p:cNvSpPr>
          <p:nvPr>
            <p:ph type="title"/>
          </p:nvPr>
        </p:nvSpPr>
        <p:spPr>
          <a:xfrm>
            <a:off x="839788" y="365125"/>
            <a:ext cx="10515600" cy="1325563"/>
          </a:xfrm>
        </p:spPr>
        <p:txBody>
          <a:bodyPr/>
          <a:lstStyle/>
          <a:p>
            <a:r>
              <a:rPr lang="en-US"/>
              <a:t>Click to edit Master title style</a:t>
            </a:r>
            <a:endParaRPr lang="en-IL"/>
          </a:p>
        </p:txBody>
      </p:sp>
      <p:sp>
        <p:nvSpPr>
          <p:cNvPr id="3" name="Text Placeholder 2">
            <a:extLst>
              <a:ext uri="{FF2B5EF4-FFF2-40B4-BE49-F238E27FC236}">
                <a16:creationId xmlns:a16="http://schemas.microsoft.com/office/drawing/2014/main" id="{173F04DE-9C23-81B8-A280-01359FBFF8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7CB469-5E3A-A625-F266-5B8E5DD777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Text Placeholder 4">
            <a:extLst>
              <a:ext uri="{FF2B5EF4-FFF2-40B4-BE49-F238E27FC236}">
                <a16:creationId xmlns:a16="http://schemas.microsoft.com/office/drawing/2014/main" id="{C78242A9-F871-147E-3F23-A978348128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469452-4833-FDE5-3616-838AB97BBE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7" name="Date Placeholder 6">
            <a:extLst>
              <a:ext uri="{FF2B5EF4-FFF2-40B4-BE49-F238E27FC236}">
                <a16:creationId xmlns:a16="http://schemas.microsoft.com/office/drawing/2014/main" id="{EDC9D29B-50FA-EB40-0EBB-BADF4C618EB9}"/>
              </a:ext>
            </a:extLst>
          </p:cNvPr>
          <p:cNvSpPr>
            <a:spLocks noGrp="1"/>
          </p:cNvSpPr>
          <p:nvPr>
            <p:ph type="dt" sz="half" idx="10"/>
          </p:nvPr>
        </p:nvSpPr>
        <p:spPr/>
        <p:txBody>
          <a:bodyPr/>
          <a:lstStyle/>
          <a:p>
            <a:fld id="{E3886135-3DD0-49A9-8B81-AB982261A62A}" type="datetime8">
              <a:rPr lang="en-IL" smtClean="0"/>
              <a:t>07/27/2026 15:40</a:t>
            </a:fld>
            <a:endParaRPr lang="en-IL"/>
          </a:p>
        </p:txBody>
      </p:sp>
      <p:sp>
        <p:nvSpPr>
          <p:cNvPr id="8" name="Footer Placeholder 7">
            <a:extLst>
              <a:ext uri="{FF2B5EF4-FFF2-40B4-BE49-F238E27FC236}">
                <a16:creationId xmlns:a16="http://schemas.microsoft.com/office/drawing/2014/main" id="{5CF82086-0925-E21F-8741-E73F9B2A150A}"/>
              </a:ext>
            </a:extLst>
          </p:cNvPr>
          <p:cNvSpPr>
            <a:spLocks noGrp="1"/>
          </p:cNvSpPr>
          <p:nvPr>
            <p:ph type="ftr" sz="quarter" idx="11"/>
          </p:nvPr>
        </p:nvSpPr>
        <p:spPr/>
        <p:txBody>
          <a:bodyPr/>
          <a:lstStyle/>
          <a:p>
            <a:endParaRPr lang="en-IL"/>
          </a:p>
        </p:txBody>
      </p:sp>
      <p:sp>
        <p:nvSpPr>
          <p:cNvPr id="9" name="Slide Number Placeholder 8">
            <a:extLst>
              <a:ext uri="{FF2B5EF4-FFF2-40B4-BE49-F238E27FC236}">
                <a16:creationId xmlns:a16="http://schemas.microsoft.com/office/drawing/2014/main" id="{F5700E22-6558-832D-6E27-14F18460F213}"/>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733376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B3982-8EBD-6383-F3F1-32CA263A705C}"/>
              </a:ext>
            </a:extLst>
          </p:cNvPr>
          <p:cNvSpPr>
            <a:spLocks noGrp="1"/>
          </p:cNvSpPr>
          <p:nvPr>
            <p:ph type="title"/>
          </p:nvPr>
        </p:nvSpPr>
        <p:spPr/>
        <p:txBody>
          <a:bodyPr/>
          <a:lstStyle/>
          <a:p>
            <a:r>
              <a:rPr lang="en-US"/>
              <a:t>Click to edit Master title style</a:t>
            </a:r>
            <a:endParaRPr lang="en-IL"/>
          </a:p>
        </p:txBody>
      </p:sp>
      <p:sp>
        <p:nvSpPr>
          <p:cNvPr id="3" name="Date Placeholder 2">
            <a:extLst>
              <a:ext uri="{FF2B5EF4-FFF2-40B4-BE49-F238E27FC236}">
                <a16:creationId xmlns:a16="http://schemas.microsoft.com/office/drawing/2014/main" id="{1904DE84-50A2-960B-D157-D384741DCF25}"/>
              </a:ext>
            </a:extLst>
          </p:cNvPr>
          <p:cNvSpPr>
            <a:spLocks noGrp="1"/>
          </p:cNvSpPr>
          <p:nvPr>
            <p:ph type="dt" sz="half" idx="10"/>
          </p:nvPr>
        </p:nvSpPr>
        <p:spPr/>
        <p:txBody>
          <a:bodyPr/>
          <a:lstStyle/>
          <a:p>
            <a:fld id="{38F101B1-3DCF-46B0-99C6-B9A40675C706}" type="datetime8">
              <a:rPr lang="en-IL" smtClean="0"/>
              <a:t>07/27/2026 15:40</a:t>
            </a:fld>
            <a:endParaRPr lang="en-IL"/>
          </a:p>
        </p:txBody>
      </p:sp>
      <p:sp>
        <p:nvSpPr>
          <p:cNvPr id="4" name="Footer Placeholder 3">
            <a:extLst>
              <a:ext uri="{FF2B5EF4-FFF2-40B4-BE49-F238E27FC236}">
                <a16:creationId xmlns:a16="http://schemas.microsoft.com/office/drawing/2014/main" id="{4AB26821-230F-F430-22C8-9AA4CCF4B727}"/>
              </a:ext>
            </a:extLst>
          </p:cNvPr>
          <p:cNvSpPr>
            <a:spLocks noGrp="1"/>
          </p:cNvSpPr>
          <p:nvPr>
            <p:ph type="ftr" sz="quarter" idx="11"/>
          </p:nvPr>
        </p:nvSpPr>
        <p:spPr/>
        <p:txBody>
          <a:bodyPr/>
          <a:lstStyle/>
          <a:p>
            <a:endParaRPr lang="en-IL"/>
          </a:p>
        </p:txBody>
      </p:sp>
      <p:sp>
        <p:nvSpPr>
          <p:cNvPr id="5" name="Slide Number Placeholder 4">
            <a:extLst>
              <a:ext uri="{FF2B5EF4-FFF2-40B4-BE49-F238E27FC236}">
                <a16:creationId xmlns:a16="http://schemas.microsoft.com/office/drawing/2014/main" id="{3FB872E6-D42A-0FFA-0086-BA912DDBBF98}"/>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1953507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1A4E78-5557-993E-D99D-1EEEB2A6CC90}"/>
              </a:ext>
            </a:extLst>
          </p:cNvPr>
          <p:cNvSpPr>
            <a:spLocks noGrp="1"/>
          </p:cNvSpPr>
          <p:nvPr>
            <p:ph type="dt" sz="half" idx="10"/>
          </p:nvPr>
        </p:nvSpPr>
        <p:spPr/>
        <p:txBody>
          <a:bodyPr/>
          <a:lstStyle/>
          <a:p>
            <a:fld id="{A14BBF93-9215-4CE2-B4A5-2AB3627F35A4}" type="datetime8">
              <a:rPr lang="en-IL" smtClean="0"/>
              <a:t>07/27/2026 15:40</a:t>
            </a:fld>
            <a:endParaRPr lang="en-IL"/>
          </a:p>
        </p:txBody>
      </p:sp>
      <p:sp>
        <p:nvSpPr>
          <p:cNvPr id="3" name="Footer Placeholder 2">
            <a:extLst>
              <a:ext uri="{FF2B5EF4-FFF2-40B4-BE49-F238E27FC236}">
                <a16:creationId xmlns:a16="http://schemas.microsoft.com/office/drawing/2014/main" id="{44A11407-FCED-89EA-46B7-7A6FD094A582}"/>
              </a:ext>
            </a:extLst>
          </p:cNvPr>
          <p:cNvSpPr>
            <a:spLocks noGrp="1"/>
          </p:cNvSpPr>
          <p:nvPr>
            <p:ph type="ftr" sz="quarter" idx="11"/>
          </p:nvPr>
        </p:nvSpPr>
        <p:spPr/>
        <p:txBody>
          <a:bodyPr/>
          <a:lstStyle/>
          <a:p>
            <a:endParaRPr lang="en-IL"/>
          </a:p>
        </p:txBody>
      </p:sp>
      <p:sp>
        <p:nvSpPr>
          <p:cNvPr id="4" name="Slide Number Placeholder 3">
            <a:extLst>
              <a:ext uri="{FF2B5EF4-FFF2-40B4-BE49-F238E27FC236}">
                <a16:creationId xmlns:a16="http://schemas.microsoft.com/office/drawing/2014/main" id="{5DB42B8B-D6D0-1393-9F29-A341C8F187D8}"/>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8599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4F770-EFB2-7212-94CB-5CC0E7F9B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Content Placeholder 2">
            <a:extLst>
              <a:ext uri="{FF2B5EF4-FFF2-40B4-BE49-F238E27FC236}">
                <a16:creationId xmlns:a16="http://schemas.microsoft.com/office/drawing/2014/main" id="{F3960D00-168B-0BB8-ADAA-70EC9CFC4E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Text Placeholder 3">
            <a:extLst>
              <a:ext uri="{FF2B5EF4-FFF2-40B4-BE49-F238E27FC236}">
                <a16:creationId xmlns:a16="http://schemas.microsoft.com/office/drawing/2014/main" id="{CA590EDE-A588-F8D3-A3E8-08297B0C1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D2DF-EBAD-F469-6C88-0724246D2138}"/>
              </a:ext>
            </a:extLst>
          </p:cNvPr>
          <p:cNvSpPr>
            <a:spLocks noGrp="1"/>
          </p:cNvSpPr>
          <p:nvPr>
            <p:ph type="dt" sz="half" idx="10"/>
          </p:nvPr>
        </p:nvSpPr>
        <p:spPr/>
        <p:txBody>
          <a:bodyPr/>
          <a:lstStyle/>
          <a:p>
            <a:fld id="{828D6E35-7083-4BD4-A377-4ED15CF346B9}" type="datetime8">
              <a:rPr lang="en-IL" smtClean="0"/>
              <a:t>07/27/2026 15:40</a:t>
            </a:fld>
            <a:endParaRPr lang="en-IL"/>
          </a:p>
        </p:txBody>
      </p:sp>
      <p:sp>
        <p:nvSpPr>
          <p:cNvPr id="6" name="Footer Placeholder 5">
            <a:extLst>
              <a:ext uri="{FF2B5EF4-FFF2-40B4-BE49-F238E27FC236}">
                <a16:creationId xmlns:a16="http://schemas.microsoft.com/office/drawing/2014/main" id="{3AB2F6DB-74B2-AA87-4F29-1D40DD681C3C}"/>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2C47592F-23F8-A2F6-1E08-EE07867BC592}"/>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2627556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2DCB4-5DE5-1CAE-4DA5-701672365A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Picture Placeholder 2">
            <a:extLst>
              <a:ext uri="{FF2B5EF4-FFF2-40B4-BE49-F238E27FC236}">
                <a16:creationId xmlns:a16="http://schemas.microsoft.com/office/drawing/2014/main" id="{A84D757F-97E7-14B6-2681-B762B56D98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L"/>
          </a:p>
        </p:txBody>
      </p:sp>
      <p:sp>
        <p:nvSpPr>
          <p:cNvPr id="4" name="Text Placeholder 3">
            <a:extLst>
              <a:ext uri="{FF2B5EF4-FFF2-40B4-BE49-F238E27FC236}">
                <a16:creationId xmlns:a16="http://schemas.microsoft.com/office/drawing/2014/main" id="{88F7E8AB-CCEA-C426-57D2-7C401CD318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F78366-9E11-1442-3B2B-DF8E3776BF18}"/>
              </a:ext>
            </a:extLst>
          </p:cNvPr>
          <p:cNvSpPr>
            <a:spLocks noGrp="1"/>
          </p:cNvSpPr>
          <p:nvPr>
            <p:ph type="dt" sz="half" idx="10"/>
          </p:nvPr>
        </p:nvSpPr>
        <p:spPr/>
        <p:txBody>
          <a:bodyPr/>
          <a:lstStyle/>
          <a:p>
            <a:fld id="{77AEEB88-2C76-43C0-9060-AF3EB42FEE5B}" type="datetime8">
              <a:rPr lang="en-IL" smtClean="0"/>
              <a:t>07/27/2026 15:40</a:t>
            </a:fld>
            <a:endParaRPr lang="en-IL"/>
          </a:p>
        </p:txBody>
      </p:sp>
      <p:sp>
        <p:nvSpPr>
          <p:cNvPr id="6" name="Footer Placeholder 5">
            <a:extLst>
              <a:ext uri="{FF2B5EF4-FFF2-40B4-BE49-F238E27FC236}">
                <a16:creationId xmlns:a16="http://schemas.microsoft.com/office/drawing/2014/main" id="{0721D81A-5958-F288-D002-F8DA0BB2BC37}"/>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25013D59-EC50-3209-1098-2556AE2DEBAC}"/>
              </a:ext>
            </a:extLst>
          </p:cNvPr>
          <p:cNvSpPr>
            <a:spLocks noGrp="1"/>
          </p:cNvSpPr>
          <p:nvPr>
            <p:ph type="sldNum" sz="quarter" idx="12"/>
          </p:nvPr>
        </p:nvSpPr>
        <p:spPr/>
        <p:txBody>
          <a:bodyPr/>
          <a:lstStyle/>
          <a:p>
            <a:fld id="{3E7D8B65-79C6-4BC4-97F0-537AC3CE4E3D}" type="slidenum">
              <a:rPr lang="en-IL" smtClean="0"/>
              <a:t>‹#›</a:t>
            </a:fld>
            <a:endParaRPr lang="en-IL"/>
          </a:p>
        </p:txBody>
      </p:sp>
    </p:spTree>
    <p:extLst>
      <p:ext uri="{BB962C8B-B14F-4D97-AF65-F5344CB8AC3E}">
        <p14:creationId xmlns:p14="http://schemas.microsoft.com/office/powerpoint/2010/main" val="3279412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827680-38CB-78C6-877C-E9A1E5F488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L"/>
          </a:p>
        </p:txBody>
      </p:sp>
      <p:sp>
        <p:nvSpPr>
          <p:cNvPr id="3" name="Text Placeholder 2">
            <a:extLst>
              <a:ext uri="{FF2B5EF4-FFF2-40B4-BE49-F238E27FC236}">
                <a16:creationId xmlns:a16="http://schemas.microsoft.com/office/drawing/2014/main" id="{56654C07-9DAE-B330-8401-490F59D2B0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5729782E-49F9-ED45-154A-DB3094CD95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5A9D4E-C555-4822-B774-DD6C8F906898}" type="datetime8">
              <a:rPr lang="en-IL" smtClean="0"/>
              <a:t>07/27/2026 15:40</a:t>
            </a:fld>
            <a:endParaRPr lang="en-IL"/>
          </a:p>
        </p:txBody>
      </p:sp>
      <p:sp>
        <p:nvSpPr>
          <p:cNvPr id="5" name="Footer Placeholder 4">
            <a:extLst>
              <a:ext uri="{FF2B5EF4-FFF2-40B4-BE49-F238E27FC236}">
                <a16:creationId xmlns:a16="http://schemas.microsoft.com/office/drawing/2014/main" id="{842EDEC6-722A-C481-7459-50B431771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L"/>
          </a:p>
        </p:txBody>
      </p:sp>
      <p:sp>
        <p:nvSpPr>
          <p:cNvPr id="6" name="Slide Number Placeholder 5">
            <a:extLst>
              <a:ext uri="{FF2B5EF4-FFF2-40B4-BE49-F238E27FC236}">
                <a16:creationId xmlns:a16="http://schemas.microsoft.com/office/drawing/2014/main" id="{A55DECE7-FE10-9484-7520-0ACC52AE2C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7D8B65-79C6-4BC4-97F0-537AC3CE4E3D}" type="slidenum">
              <a:rPr lang="en-IL" smtClean="0"/>
              <a:t>‹#›</a:t>
            </a:fld>
            <a:endParaRPr lang="en-IL"/>
          </a:p>
        </p:txBody>
      </p:sp>
    </p:spTree>
    <p:extLst>
      <p:ext uri="{BB962C8B-B14F-4D97-AF65-F5344CB8AC3E}">
        <p14:creationId xmlns:p14="http://schemas.microsoft.com/office/powerpoint/2010/main" val="4231928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7C1D1-92C8-44EF-E74C-8264C39853FA}"/>
              </a:ext>
            </a:extLst>
          </p:cNvPr>
          <p:cNvSpPr>
            <a:spLocks noGrp="1"/>
          </p:cNvSpPr>
          <p:nvPr>
            <p:ph type="ctrTitle"/>
          </p:nvPr>
        </p:nvSpPr>
        <p:spPr>
          <a:xfrm>
            <a:off x="1558301" y="682120"/>
            <a:ext cx="9075397" cy="3002376"/>
          </a:xfrm>
        </p:spPr>
        <p:txBody>
          <a:bodyPr>
            <a:normAutofit/>
          </a:bodyPr>
          <a:lstStyle/>
          <a:p>
            <a:r>
              <a:rPr lang="en-US" sz="8800"/>
              <a:t>Basics of Ellipsis</a:t>
            </a:r>
            <a:endParaRPr lang="en-IL" sz="8800" dirty="0"/>
          </a:p>
        </p:txBody>
      </p:sp>
      <p:sp>
        <p:nvSpPr>
          <p:cNvPr id="3" name="Subtitle 2">
            <a:extLst>
              <a:ext uri="{FF2B5EF4-FFF2-40B4-BE49-F238E27FC236}">
                <a16:creationId xmlns:a16="http://schemas.microsoft.com/office/drawing/2014/main" id="{65589D0C-54C3-D88E-B6F4-BFD7CBF290AA}"/>
              </a:ext>
            </a:extLst>
          </p:cNvPr>
          <p:cNvSpPr>
            <a:spLocks noGrp="1"/>
          </p:cNvSpPr>
          <p:nvPr>
            <p:ph type="subTitle" idx="1"/>
          </p:nvPr>
        </p:nvSpPr>
        <p:spPr>
          <a:xfrm>
            <a:off x="7533409" y="5735637"/>
            <a:ext cx="4423062" cy="689408"/>
          </a:xfrm>
        </p:spPr>
        <p:txBody>
          <a:bodyPr>
            <a:normAutofit/>
          </a:bodyPr>
          <a:lstStyle/>
          <a:p>
            <a:r>
              <a:rPr lang="en-US" dirty="0"/>
              <a:t>EGG 2026, Brno</a:t>
            </a:r>
            <a:endParaRPr lang="en-IL" dirty="0"/>
          </a:p>
        </p:txBody>
      </p:sp>
      <p:sp>
        <p:nvSpPr>
          <p:cNvPr id="4" name="Subtitle 2">
            <a:extLst>
              <a:ext uri="{FF2B5EF4-FFF2-40B4-BE49-F238E27FC236}">
                <a16:creationId xmlns:a16="http://schemas.microsoft.com/office/drawing/2014/main" id="{E429F88A-8A65-AFD1-6AEF-914B19F9D06F}"/>
              </a:ext>
            </a:extLst>
          </p:cNvPr>
          <p:cNvSpPr txBox="1">
            <a:spLocks/>
          </p:cNvSpPr>
          <p:nvPr/>
        </p:nvSpPr>
        <p:spPr>
          <a:xfrm>
            <a:off x="190502" y="5735637"/>
            <a:ext cx="4423062" cy="6894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Idan Landau</a:t>
            </a:r>
            <a:endParaRPr lang="en-IL" dirty="0"/>
          </a:p>
        </p:txBody>
      </p:sp>
      <p:sp>
        <p:nvSpPr>
          <p:cNvPr id="5" name="Footer Placeholder 4">
            <a:extLst>
              <a:ext uri="{FF2B5EF4-FFF2-40B4-BE49-F238E27FC236}">
                <a16:creationId xmlns:a16="http://schemas.microsoft.com/office/drawing/2014/main" id="{47D266C2-37F7-F79C-CBF3-53EA73FD32DE}"/>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F9FCF82F-E961-FAD8-8797-BE7BAAD15DA5}"/>
              </a:ext>
            </a:extLst>
          </p:cNvPr>
          <p:cNvSpPr>
            <a:spLocks noGrp="1"/>
          </p:cNvSpPr>
          <p:nvPr>
            <p:ph type="sldNum" sz="quarter" idx="12"/>
          </p:nvPr>
        </p:nvSpPr>
        <p:spPr/>
        <p:txBody>
          <a:bodyPr/>
          <a:lstStyle/>
          <a:p>
            <a:fld id="{3E7D8B65-79C6-4BC4-97F0-537AC3CE4E3D}" type="slidenum">
              <a:rPr lang="en-IL" smtClean="0"/>
              <a:t>1</a:t>
            </a:fld>
            <a:endParaRPr lang="en-IL"/>
          </a:p>
        </p:txBody>
      </p:sp>
    </p:spTree>
    <p:extLst>
      <p:ext uri="{BB962C8B-B14F-4D97-AF65-F5344CB8AC3E}">
        <p14:creationId xmlns:p14="http://schemas.microsoft.com/office/powerpoint/2010/main" val="3881904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BA269-8663-0062-6449-BAA48D343DE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5EDAB38-FAB6-DB13-8D9F-68A5DAE8FDBD}"/>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Empty nouns: Inherently null N or NP-ellipsis</a:t>
            </a:r>
            <a:endParaRPr lang="en-IL" b="1" dirty="0">
              <a:latin typeface="+mn-lt"/>
            </a:endParaRPr>
          </a:p>
        </p:txBody>
      </p:sp>
      <p:sp>
        <p:nvSpPr>
          <p:cNvPr id="5" name="Title 4">
            <a:extLst>
              <a:ext uri="{FF2B5EF4-FFF2-40B4-BE49-F238E27FC236}">
                <a16:creationId xmlns:a16="http://schemas.microsoft.com/office/drawing/2014/main" id="{F4671B8C-2ECE-FAD4-FD3D-357CB9755D19}"/>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dirty="0">
                <a:latin typeface="+mn-lt"/>
              </a:rPr>
              <a:t>Examples like </a:t>
            </a:r>
            <a:r>
              <a:rPr lang="en-US" sz="2000">
                <a:latin typeface="+mn-lt"/>
              </a:rPr>
              <a:t>(12) </a:t>
            </a:r>
            <a:r>
              <a:rPr lang="en-US" sz="2000" dirty="0">
                <a:latin typeface="+mn-lt"/>
              </a:rPr>
              <a:t>are open to three analyses: (i) “substantivized” Adj (Adj converted to N); (ii) null </a:t>
            </a:r>
            <a:r>
              <a:rPr lang="en-US" sz="2000" i="1" dirty="0">
                <a:latin typeface="+mn-lt"/>
              </a:rPr>
              <a:t>N </a:t>
            </a:r>
            <a:r>
              <a:rPr lang="en-US" sz="2000" dirty="0">
                <a:latin typeface="+mn-lt"/>
              </a:rPr>
              <a:t>(counterpart of English </a:t>
            </a:r>
            <a:r>
              <a:rPr lang="en-US" sz="2000" i="1" dirty="0">
                <a:latin typeface="+mn-lt"/>
              </a:rPr>
              <a:t>one</a:t>
            </a:r>
            <a:r>
              <a:rPr lang="en-US" sz="2000" dirty="0">
                <a:latin typeface="+mn-lt"/>
              </a:rPr>
              <a:t>), that is, a deep anaphor; (iii) Ellipsis of N</a:t>
            </a:r>
            <a:r>
              <a:rPr lang="en-US" sz="2000">
                <a:latin typeface="+mn-lt"/>
              </a:rPr>
              <a:t>. They may </a:t>
            </a:r>
            <a:r>
              <a:rPr lang="en-US" sz="2000" dirty="0">
                <a:latin typeface="+mn-lt"/>
              </a:rPr>
              <a:t>all co-exist!</a:t>
            </a:r>
            <a:br>
              <a:rPr lang="en-US" sz="2000" dirty="0">
                <a:latin typeface="+mn-lt"/>
              </a:rPr>
            </a:br>
            <a:br>
              <a:rPr lang="en-US" sz="2000" dirty="0">
                <a:latin typeface="+mn-lt"/>
              </a:rPr>
            </a:br>
            <a:r>
              <a:rPr lang="en-US" sz="2000" dirty="0">
                <a:latin typeface="+mn-lt"/>
              </a:rPr>
              <a:t>In many languages, inherently null N (a deep anaphor) must be [+human].</a:t>
            </a:r>
            <a:br>
              <a:rPr lang="en-US" sz="2000" dirty="0">
                <a:latin typeface="+mn-lt"/>
              </a:rPr>
            </a:br>
            <a:br>
              <a:rPr lang="en-US" sz="2000" dirty="0">
                <a:latin typeface="+mn-lt"/>
              </a:rPr>
            </a:br>
            <a:r>
              <a:rPr lang="en-US" sz="2000">
                <a:latin typeface="+mn-lt"/>
              </a:rPr>
              <a:t>(13) </a:t>
            </a:r>
            <a:r>
              <a:rPr lang="en-US" sz="2000" dirty="0">
                <a:latin typeface="+mn-lt"/>
              </a:rPr>
              <a:t>a. The rich </a:t>
            </a:r>
            <a:r>
              <a:rPr lang="en-US" sz="2000" dirty="0">
                <a:latin typeface="+mn-lt"/>
                <a:sym typeface="Symbol" panose="05050102010706020507" pitchFamily="18" charset="2"/>
              </a:rPr>
              <a:t></a:t>
            </a:r>
            <a:r>
              <a:rPr lang="en-US" sz="2000" baseline="-25000" dirty="0">
                <a:latin typeface="+mn-lt"/>
                <a:sym typeface="Symbol" panose="05050102010706020507" pitchFamily="18" charset="2"/>
              </a:rPr>
              <a:t>[</a:t>
            </a:r>
            <a:r>
              <a:rPr lang="en-US" sz="2000" baseline="-25000" dirty="0" err="1">
                <a:latin typeface="+mn-lt"/>
                <a:sym typeface="Symbol" panose="05050102010706020507" pitchFamily="18" charset="2"/>
              </a:rPr>
              <a:t>N,+human</a:t>
            </a:r>
            <a:r>
              <a:rPr lang="en-US" sz="2000" baseline="-25000" dirty="0">
                <a:latin typeface="+mn-lt"/>
                <a:sym typeface="Symbol" panose="05050102010706020507" pitchFamily="18" charset="2"/>
              </a:rPr>
              <a:t>]</a:t>
            </a:r>
            <a:r>
              <a:rPr lang="en-US" sz="2000" dirty="0">
                <a:latin typeface="+mn-lt"/>
                <a:sym typeface="Symbol" panose="05050102010706020507" pitchFamily="18" charset="2"/>
              </a:rPr>
              <a:t> play by different rules.			(  = </a:t>
            </a:r>
            <a:r>
              <a:rPr lang="en-US" sz="2000" i="1" dirty="0">
                <a:latin typeface="+mn-lt"/>
                <a:sym typeface="Symbol" panose="05050102010706020507" pitchFamily="18" charset="2"/>
              </a:rPr>
              <a:t>people</a:t>
            </a:r>
            <a:r>
              <a:rPr lang="en-US" sz="2000" dirty="0">
                <a:latin typeface="+mn-lt"/>
                <a:sym typeface="Symbol" panose="05050102010706020507" pitchFamily="18" charset="2"/>
              </a:rPr>
              <a:t>)</a:t>
            </a:r>
            <a:br>
              <a:rPr lang="en-US" sz="2000" dirty="0">
                <a:latin typeface="+mn-lt"/>
                <a:sym typeface="Symbol" panose="05050102010706020507" pitchFamily="18" charset="2"/>
              </a:rPr>
            </a:br>
            <a:r>
              <a:rPr lang="en-US" sz="2000" dirty="0">
                <a:latin typeface="+mn-lt"/>
                <a:sym typeface="Symbol" panose="05050102010706020507" pitchFamily="18" charset="2"/>
              </a:rPr>
              <a:t>        b. * The flatwoven </a:t>
            </a:r>
            <a:r>
              <a:rPr lang="en-US" sz="2000" baseline="-25000" dirty="0">
                <a:latin typeface="+mn-lt"/>
                <a:sym typeface="Symbol" panose="05050102010706020507" pitchFamily="18" charset="2"/>
              </a:rPr>
              <a:t>[N,-human]</a:t>
            </a:r>
            <a:r>
              <a:rPr lang="en-US" sz="2000" dirty="0">
                <a:latin typeface="+mn-lt"/>
                <a:sym typeface="Symbol" panose="05050102010706020507" pitchFamily="18" charset="2"/>
              </a:rPr>
              <a:t> are cheaper this year.		(Intended:  = </a:t>
            </a:r>
            <a:r>
              <a:rPr lang="en-US" sz="2000" i="1" dirty="0">
                <a:latin typeface="+mn-lt"/>
                <a:sym typeface="Symbol" panose="05050102010706020507" pitchFamily="18" charset="2"/>
              </a:rPr>
              <a:t>rugs</a:t>
            </a:r>
            <a:r>
              <a:rPr lang="en-US" sz="2000" dirty="0">
                <a:latin typeface="+mn-lt"/>
                <a:sym typeface="Symbol" panose="05050102010706020507" pitchFamily="18" charset="2"/>
              </a:rPr>
              <a:t>)</a:t>
            </a:r>
            <a:br>
              <a:rPr lang="en-US" sz="2000" dirty="0">
                <a:latin typeface="+mn-lt"/>
              </a:rPr>
            </a:br>
            <a:br>
              <a:rPr lang="en-US" sz="2000" dirty="0">
                <a:latin typeface="+mn-lt"/>
              </a:rPr>
            </a:br>
            <a:r>
              <a:rPr lang="en-US" sz="2000">
                <a:latin typeface="+mn-lt"/>
              </a:rPr>
              <a:t>(14) </a:t>
            </a:r>
            <a:r>
              <a:rPr lang="en-US" sz="2000" dirty="0">
                <a:latin typeface="+mn-lt"/>
              </a:rPr>
              <a:t>Los perros de </a:t>
            </a:r>
            <a:r>
              <a:rPr lang="en-US" sz="2000" dirty="0" err="1">
                <a:latin typeface="+mn-lt"/>
              </a:rPr>
              <a:t>enfrente</a:t>
            </a:r>
            <a:r>
              <a:rPr lang="en-US" sz="2000" dirty="0">
                <a:latin typeface="+mn-lt"/>
              </a:rPr>
              <a:t> y      </a:t>
            </a:r>
            <a:r>
              <a:rPr lang="en-US" sz="2000" dirty="0" err="1">
                <a:latin typeface="+mn-lt"/>
              </a:rPr>
              <a:t>los</a:t>
            </a:r>
            <a:r>
              <a:rPr lang="en-US" sz="2000" dirty="0">
                <a:latin typeface="+mn-lt"/>
              </a:rPr>
              <a:t> </a:t>
            </a:r>
            <a:r>
              <a:rPr lang="en-US" sz="2000" dirty="0">
                <a:latin typeface="+mn-lt"/>
                <a:sym typeface="Symbol" panose="05050102010706020507" pitchFamily="18" charset="2"/>
              </a:rPr>
              <a:t></a:t>
            </a:r>
            <a:r>
              <a:rPr lang="en-US" sz="2000" dirty="0">
                <a:latin typeface="+mn-lt"/>
              </a:rPr>
              <a:t> de al        </a:t>
            </a:r>
            <a:r>
              <a:rPr lang="en-US" sz="2000" dirty="0" err="1">
                <a:latin typeface="+mn-lt"/>
              </a:rPr>
              <a:t>lado</a:t>
            </a:r>
            <a:r>
              <a:rPr lang="en-US" sz="2000" dirty="0">
                <a:latin typeface="+mn-lt"/>
              </a:rPr>
              <a:t> son </a:t>
            </a:r>
            <a:r>
              <a:rPr lang="en-US" sz="2000" dirty="0" err="1">
                <a:latin typeface="+mn-lt"/>
              </a:rPr>
              <a:t>ruidosos</a:t>
            </a:r>
            <a:r>
              <a:rPr lang="en-US" sz="2000" dirty="0">
                <a:latin typeface="+mn-lt"/>
              </a:rPr>
              <a:t>.		(</a:t>
            </a:r>
            <a:r>
              <a:rPr lang="en-US" sz="2000" i="1" dirty="0">
                <a:latin typeface="+mn-lt"/>
              </a:rPr>
              <a:t>Spanish</a:t>
            </a:r>
            <a:r>
              <a:rPr lang="en-US" sz="2000" dirty="0">
                <a:latin typeface="+mn-lt"/>
              </a:rPr>
              <a:t>)</a:t>
            </a:r>
            <a:br>
              <a:rPr lang="en-US" sz="2000" dirty="0">
                <a:latin typeface="+mn-lt"/>
              </a:rPr>
            </a:br>
            <a:r>
              <a:rPr lang="en-US" sz="2000" dirty="0">
                <a:latin typeface="+mn-lt"/>
              </a:rPr>
              <a:t>        the dogs    of  </a:t>
            </a:r>
            <a:r>
              <a:rPr lang="en-US" sz="2000" dirty="0" err="1">
                <a:latin typeface="+mn-lt"/>
              </a:rPr>
              <a:t>in.front</a:t>
            </a:r>
            <a:r>
              <a:rPr lang="en-US" sz="2000" dirty="0">
                <a:latin typeface="+mn-lt"/>
              </a:rPr>
              <a:t>    and the    of </a:t>
            </a:r>
            <a:r>
              <a:rPr lang="en-US" sz="2000" dirty="0" err="1">
                <a:latin typeface="+mn-lt"/>
              </a:rPr>
              <a:t>to.the</a:t>
            </a:r>
            <a:r>
              <a:rPr lang="en-US" sz="2000" dirty="0">
                <a:latin typeface="+mn-lt"/>
              </a:rPr>
              <a:t> side are  noisy </a:t>
            </a:r>
            <a:br>
              <a:rPr lang="en-US" sz="2000" dirty="0">
                <a:latin typeface="+mn-lt"/>
              </a:rPr>
            </a:br>
            <a:r>
              <a:rPr lang="en-US" sz="2000" dirty="0">
                <a:latin typeface="+mn-lt"/>
              </a:rPr>
              <a:t>        (i)  The dogs living in front and the people living next door are noisy.’	</a:t>
            </a:r>
            <a:r>
              <a:rPr lang="en-US" sz="2000" b="1" dirty="0">
                <a:solidFill>
                  <a:srgbClr val="00B0F0"/>
                </a:solidFill>
                <a:latin typeface="+mn-lt"/>
                <a:sym typeface="Symbol" panose="05050102010706020507" pitchFamily="18" charset="2"/>
              </a:rPr>
              <a:t></a:t>
            </a:r>
            <a:r>
              <a:rPr lang="en-US" sz="2000" b="1" baseline="-25000" dirty="0">
                <a:solidFill>
                  <a:srgbClr val="00B0F0"/>
                </a:solidFill>
                <a:latin typeface="+mn-lt"/>
                <a:sym typeface="Symbol" panose="05050102010706020507" pitchFamily="18" charset="2"/>
              </a:rPr>
              <a:t>[</a:t>
            </a:r>
            <a:r>
              <a:rPr lang="en-US" sz="2000" b="1" baseline="-25000" dirty="0" err="1">
                <a:solidFill>
                  <a:srgbClr val="00B0F0"/>
                </a:solidFill>
                <a:latin typeface="+mn-lt"/>
                <a:sym typeface="Symbol" panose="05050102010706020507" pitchFamily="18" charset="2"/>
              </a:rPr>
              <a:t>N,+human</a:t>
            </a:r>
            <a:r>
              <a:rPr lang="en-US" sz="2000" b="1" baseline="-25000" dirty="0">
                <a:solidFill>
                  <a:srgbClr val="00B0F0"/>
                </a:solidFill>
                <a:latin typeface="+mn-lt"/>
                <a:sym typeface="Symbol" panose="05050102010706020507" pitchFamily="18" charset="2"/>
              </a:rPr>
              <a:t>]</a:t>
            </a:r>
            <a:r>
              <a:rPr lang="en-US" sz="2000" b="1" dirty="0">
                <a:solidFill>
                  <a:srgbClr val="00B0F0"/>
                </a:solidFill>
                <a:latin typeface="+mn-lt"/>
                <a:sym typeface="Symbol" panose="05050102010706020507" pitchFamily="18" charset="2"/>
              </a:rPr>
              <a:t> </a:t>
            </a:r>
            <a:br>
              <a:rPr lang="en-US" sz="2000" b="1" dirty="0">
                <a:solidFill>
                  <a:srgbClr val="00B0F0"/>
                </a:solidFill>
                <a:latin typeface="+mn-lt"/>
              </a:rPr>
            </a:br>
            <a:r>
              <a:rPr lang="en-US" sz="2000" dirty="0">
                <a:latin typeface="+mn-lt"/>
              </a:rPr>
              <a:t>        (ii) The dogs living in front and the dogs living next door are noisy.’	</a:t>
            </a:r>
            <a:r>
              <a:rPr lang="en-US" sz="2000" dirty="0">
                <a:solidFill>
                  <a:schemeClr val="accent5"/>
                </a:solidFill>
                <a:latin typeface="+mn-lt"/>
                <a:sym typeface="Symbol" panose="05050102010706020507" pitchFamily="18" charset="2"/>
              </a:rPr>
              <a:t> 	</a:t>
            </a:r>
            <a:r>
              <a:rPr lang="en-US" sz="2000" dirty="0">
                <a:solidFill>
                  <a:srgbClr val="00B0F0"/>
                </a:solidFill>
                <a:latin typeface="+mn-lt"/>
                <a:sym typeface="Symbol" panose="05050102010706020507" pitchFamily="18" charset="2"/>
              </a:rPr>
              <a:t> = </a:t>
            </a:r>
            <a:r>
              <a:rPr lang="en-US" sz="2000" strike="sngStrike" dirty="0">
                <a:solidFill>
                  <a:srgbClr val="00B0F0"/>
                </a:solidFill>
                <a:latin typeface="+mn-lt"/>
                <a:sym typeface="Symbol" panose="05050102010706020507" pitchFamily="18" charset="2"/>
              </a:rPr>
              <a:t>dogs</a:t>
            </a:r>
            <a:br>
              <a:rPr lang="en-US" sz="2000" strike="sngStrike" dirty="0">
                <a:solidFill>
                  <a:srgbClr val="00B0F0"/>
                </a:solidFill>
                <a:latin typeface="+mn-lt"/>
                <a:sym typeface="Symbol" panose="05050102010706020507" pitchFamily="18" charset="2"/>
              </a:rPr>
            </a:br>
            <a:br>
              <a:rPr lang="en-US" sz="2000" strike="sngStrike" dirty="0">
                <a:solidFill>
                  <a:srgbClr val="00B0F0"/>
                </a:solidFill>
                <a:latin typeface="+mn-lt"/>
                <a:sym typeface="Symbol" panose="05050102010706020507" pitchFamily="18" charset="2"/>
              </a:rPr>
            </a:br>
            <a:r>
              <a:rPr lang="en-US" sz="2000" dirty="0">
                <a:latin typeface="+mn-lt"/>
              </a:rPr>
              <a:t>Saab (2019): Only (ii) involves ellipsis (surface anaphora).</a:t>
            </a:r>
            <a:endParaRPr lang="en-IL" sz="2000" dirty="0">
              <a:latin typeface="+mn-lt"/>
            </a:endParaRPr>
          </a:p>
        </p:txBody>
      </p:sp>
      <p:sp>
        <p:nvSpPr>
          <p:cNvPr id="7" name="Slide Number Placeholder 6">
            <a:extLst>
              <a:ext uri="{FF2B5EF4-FFF2-40B4-BE49-F238E27FC236}">
                <a16:creationId xmlns:a16="http://schemas.microsoft.com/office/drawing/2014/main" id="{8FC43CA0-7A4D-5E65-618B-671C3B4596A6}"/>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10</a:t>
            </a:fld>
            <a:endParaRPr lang="en-IL" dirty="0"/>
          </a:p>
        </p:txBody>
      </p:sp>
    </p:spTree>
    <p:extLst>
      <p:ext uri="{BB962C8B-B14F-4D97-AF65-F5344CB8AC3E}">
        <p14:creationId xmlns:p14="http://schemas.microsoft.com/office/powerpoint/2010/main" val="2237113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2649D-1A2C-F066-65A3-4C4420FF58C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1013846-43F9-95E8-E94F-7E4D5A57F96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Projection of argument structure from null N</a:t>
            </a:r>
            <a:endParaRPr lang="en-IL" b="1" dirty="0">
              <a:latin typeface="+mn-lt"/>
            </a:endParaRPr>
          </a:p>
        </p:txBody>
      </p:sp>
      <p:sp>
        <p:nvSpPr>
          <p:cNvPr id="5" name="Title 4">
            <a:extLst>
              <a:ext uri="{FF2B5EF4-FFF2-40B4-BE49-F238E27FC236}">
                <a16:creationId xmlns:a16="http://schemas.microsoft.com/office/drawing/2014/main" id="{3AFD5322-37DB-CFD5-F650-A7CAA43230D0}"/>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US" sz="2000" dirty="0">
                <a:latin typeface="+mn-lt"/>
              </a:rPr>
              <a:t>Deep anaphors are either pronouns (</a:t>
            </a:r>
            <a:r>
              <a:rPr lang="en-US" sz="2000" i="1" dirty="0">
                <a:latin typeface="+mn-lt"/>
              </a:rPr>
              <a:t>it</a:t>
            </a:r>
            <a:r>
              <a:rPr lang="en-US" sz="2000" dirty="0">
                <a:latin typeface="+mn-lt"/>
              </a:rPr>
              <a:t>, </a:t>
            </a:r>
            <a:r>
              <a:rPr lang="en-US" sz="2000" i="1" dirty="0">
                <a:latin typeface="+mn-lt"/>
              </a:rPr>
              <a:t>pro</a:t>
            </a:r>
            <a:r>
              <a:rPr lang="en-US" sz="2000" dirty="0">
                <a:latin typeface="+mn-lt"/>
              </a:rPr>
              <a:t>, anaphoric </a:t>
            </a:r>
            <a:r>
              <a:rPr lang="en-US" sz="2000" i="1" dirty="0">
                <a:latin typeface="+mn-lt"/>
              </a:rPr>
              <a:t>one</a:t>
            </a:r>
            <a:r>
              <a:rPr lang="en-US" sz="2000" dirty="0">
                <a:latin typeface="+mn-lt"/>
              </a:rPr>
              <a:t>) or null Ns denoting some basic conceptual category (people; place; time). They are not predicative elements projecting thematic arguments, cf. </a:t>
            </a:r>
            <a:r>
              <a:rPr lang="en-US" sz="2000" i="1" dirty="0">
                <a:latin typeface="+mn-lt"/>
              </a:rPr>
              <a:t>The doctor’s operation on the patient, the rumor that Fred committed suicide</a:t>
            </a:r>
            <a:r>
              <a:rPr lang="en-US" sz="2000" dirty="0">
                <a:latin typeface="+mn-lt"/>
              </a:rPr>
              <a:t>. This makes for a useful test.</a:t>
            </a:r>
            <a:br>
              <a:rPr lang="en-US" sz="2000" dirty="0">
                <a:latin typeface="+mn-lt"/>
              </a:rPr>
            </a:br>
            <a:br>
              <a:rPr lang="en-US" sz="2000" dirty="0">
                <a:latin typeface="+mn-lt"/>
              </a:rPr>
            </a:br>
            <a:r>
              <a:rPr lang="en-US" sz="2000" dirty="0">
                <a:latin typeface="+mn-lt"/>
              </a:rPr>
              <a:t>(15)  a. * The treatment of Bill and the one of Jane.</a:t>
            </a:r>
            <a:br>
              <a:rPr lang="en-US" sz="2000" dirty="0">
                <a:latin typeface="+mn-lt"/>
              </a:rPr>
            </a:br>
            <a:r>
              <a:rPr lang="en-US" sz="2000" dirty="0">
                <a:latin typeface="+mn-lt"/>
              </a:rPr>
              <a:t>         b.   The treatment by Bill and the one by Jane.</a:t>
            </a:r>
            <a:br>
              <a:rPr lang="en-US" sz="2000" dirty="0">
                <a:latin typeface="+mn-lt"/>
              </a:rPr>
            </a:br>
            <a:br>
              <a:rPr lang="en-US" sz="2000" dirty="0">
                <a:latin typeface="+mn-lt"/>
              </a:rPr>
            </a:br>
            <a:r>
              <a:rPr lang="en-US" sz="2000" dirty="0">
                <a:latin typeface="+mn-lt"/>
              </a:rPr>
              <a:t>(16) Los </a:t>
            </a:r>
            <a:r>
              <a:rPr lang="en-US" sz="2000" dirty="0" err="1">
                <a:latin typeface="+mn-lt"/>
              </a:rPr>
              <a:t>estudiantes</a:t>
            </a:r>
            <a:r>
              <a:rPr lang="en-US" sz="2000" dirty="0">
                <a:latin typeface="+mn-lt"/>
              </a:rPr>
              <a:t> de </a:t>
            </a:r>
            <a:r>
              <a:rPr lang="en-US" sz="2000" dirty="0" err="1">
                <a:latin typeface="+mn-lt"/>
              </a:rPr>
              <a:t>qu</a:t>
            </a:r>
            <a:r>
              <a:rPr lang="en-US" sz="2000" dirty="0" err="1">
                <a:latin typeface="+mn-lt"/>
                <a:cs typeface="Times New Roman" panose="02020603050405020304" pitchFamily="18" charset="0"/>
              </a:rPr>
              <a:t>ímia</a:t>
            </a:r>
            <a:r>
              <a:rPr lang="en-US" sz="2000" dirty="0">
                <a:latin typeface="+mn-lt"/>
                <a:cs typeface="Times New Roman" panose="02020603050405020304" pitchFamily="18" charset="0"/>
              </a:rPr>
              <a:t> y </a:t>
            </a:r>
            <a:r>
              <a:rPr lang="en-US" sz="2000" dirty="0" err="1">
                <a:latin typeface="+mn-lt"/>
                <a:cs typeface="Times New Roman" panose="02020603050405020304" pitchFamily="18" charset="0"/>
              </a:rPr>
              <a:t>los</a:t>
            </a:r>
            <a:r>
              <a:rPr lang="en-US" sz="2000" dirty="0">
                <a:latin typeface="+mn-lt"/>
                <a:cs typeface="Times New Roman" panose="02020603050405020304" pitchFamily="18" charset="0"/>
              </a:rPr>
              <a:t> </a:t>
            </a:r>
            <a:r>
              <a:rPr lang="en-US" sz="2000" strike="sngStrike" dirty="0" err="1">
                <a:latin typeface="+mn-lt"/>
              </a:rPr>
              <a:t>estudiantes</a:t>
            </a:r>
            <a:r>
              <a:rPr lang="en-US" sz="2000" dirty="0">
                <a:latin typeface="+mn-lt"/>
              </a:rPr>
              <a:t> </a:t>
            </a:r>
            <a:r>
              <a:rPr lang="en-US" sz="2000" dirty="0">
                <a:latin typeface="+mn-lt"/>
                <a:cs typeface="Times New Roman" panose="02020603050405020304" pitchFamily="18" charset="0"/>
              </a:rPr>
              <a:t>de </a:t>
            </a:r>
            <a:r>
              <a:rPr lang="en-US" sz="2000" dirty="0" err="1">
                <a:latin typeface="+mn-lt"/>
                <a:cs typeface="Times New Roman" panose="02020603050405020304" pitchFamily="18" charset="0"/>
              </a:rPr>
              <a:t>física</a:t>
            </a:r>
            <a:r>
              <a:rPr lang="en-US" sz="2000" dirty="0">
                <a:latin typeface="+mn-lt"/>
                <a:cs typeface="Times New Roman" panose="02020603050405020304" pitchFamily="18" charset="0"/>
              </a:rPr>
              <a:t> …			</a:t>
            </a:r>
            <a:r>
              <a:rPr lang="en-US" sz="2000" i="1" dirty="0">
                <a:latin typeface="+mn-lt"/>
                <a:cs typeface="Times New Roman" panose="02020603050405020304" pitchFamily="18" charset="0"/>
              </a:rPr>
              <a:t>(Spanish)</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‘The students of chemistry and the students of physics…’</a:t>
            </a:r>
            <a:br>
              <a:rPr lang="en-US" sz="2000" dirty="0">
                <a:latin typeface="+mn-lt"/>
                <a:cs typeface="Times New Roman" panose="02020603050405020304" pitchFamily="18" charset="0"/>
              </a:rPr>
            </a:br>
            <a:br>
              <a:rPr lang="en-US" sz="2000" dirty="0">
                <a:latin typeface="+mn-lt"/>
                <a:cs typeface="Times New Roman" panose="02020603050405020304" pitchFamily="18" charset="0"/>
              </a:rPr>
            </a:br>
            <a:r>
              <a:rPr lang="en-US" sz="2000" b="1" dirty="0">
                <a:latin typeface="+mn-lt"/>
                <a:cs typeface="Times New Roman" panose="02020603050405020304" pitchFamily="18" charset="0"/>
              </a:rPr>
              <a:t>Puzzle</a:t>
            </a:r>
            <a:r>
              <a:rPr lang="en-US" sz="2000" dirty="0">
                <a:latin typeface="+mn-lt"/>
                <a:cs typeface="Times New Roman" panose="02020603050405020304" pitchFamily="18" charset="0"/>
              </a:rPr>
              <a:t>: NP-ellipsis should elide both N and its internal </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PP argument. How does </a:t>
            </a:r>
            <a:r>
              <a:rPr lang="en-US" sz="2000" i="1" dirty="0">
                <a:latin typeface="+mn-lt"/>
                <a:cs typeface="Times New Roman" panose="02020603050405020304" pitchFamily="18" charset="0"/>
              </a:rPr>
              <a:t>de </a:t>
            </a:r>
            <a:r>
              <a:rPr lang="en-US" sz="2000" i="1" dirty="0" err="1">
                <a:latin typeface="+mn-lt"/>
                <a:cs typeface="Times New Roman" panose="02020603050405020304" pitchFamily="18" charset="0"/>
              </a:rPr>
              <a:t>física</a:t>
            </a:r>
            <a:r>
              <a:rPr lang="en-US" sz="2000" i="1" dirty="0">
                <a:latin typeface="+mn-lt"/>
                <a:cs typeface="Times New Roman" panose="02020603050405020304" pitchFamily="18" charset="0"/>
              </a:rPr>
              <a:t> </a:t>
            </a:r>
            <a:r>
              <a:rPr lang="en-US" sz="2000" dirty="0">
                <a:latin typeface="+mn-lt"/>
                <a:cs typeface="Times New Roman" panose="02020603050405020304" pitchFamily="18" charset="0"/>
              </a:rPr>
              <a:t>survive ellipsis?  	   [</a:t>
            </a:r>
            <a:r>
              <a:rPr lang="en-US" sz="2000" baseline="-25000" dirty="0">
                <a:latin typeface="+mn-lt"/>
                <a:cs typeface="Times New Roman" panose="02020603050405020304" pitchFamily="18" charset="0"/>
              </a:rPr>
              <a:t>DP</a:t>
            </a:r>
            <a:r>
              <a:rPr lang="en-US" sz="2000" dirty="0">
                <a:latin typeface="+mn-lt"/>
                <a:cs typeface="Times New Roman" panose="02020603050405020304" pitchFamily="18" charset="0"/>
              </a:rPr>
              <a:t> </a:t>
            </a:r>
            <a:r>
              <a:rPr lang="en-US" sz="2000" dirty="0" err="1">
                <a:latin typeface="+mn-lt"/>
                <a:cs typeface="Times New Roman" panose="02020603050405020304" pitchFamily="18" charset="0"/>
              </a:rPr>
              <a:t>los</a:t>
            </a:r>
            <a:r>
              <a:rPr lang="en-US" sz="2000" dirty="0">
                <a:latin typeface="+mn-lt"/>
                <a:cs typeface="Times New Roman" panose="02020603050405020304" pitchFamily="18" charset="0"/>
              </a:rPr>
              <a:t> [</a:t>
            </a:r>
            <a:r>
              <a:rPr lang="en-US" sz="2000" baseline="-25000" dirty="0">
                <a:latin typeface="+mn-lt"/>
                <a:cs typeface="Times New Roman" panose="02020603050405020304" pitchFamily="18" charset="0"/>
              </a:rPr>
              <a:t>NP</a:t>
            </a:r>
            <a:r>
              <a:rPr lang="en-US" sz="2000" dirty="0">
                <a:latin typeface="+mn-lt"/>
                <a:cs typeface="Times New Roman" panose="02020603050405020304" pitchFamily="18" charset="0"/>
              </a:rPr>
              <a:t> </a:t>
            </a:r>
            <a:r>
              <a:rPr lang="en-US" sz="2000" dirty="0" err="1">
                <a:latin typeface="+mn-lt"/>
              </a:rPr>
              <a:t>estudiantes</a:t>
            </a:r>
            <a:r>
              <a:rPr lang="en-US" sz="2000" dirty="0">
                <a:latin typeface="+mn-lt"/>
              </a:rPr>
              <a:t> [</a:t>
            </a:r>
            <a:r>
              <a:rPr lang="en-US" sz="2000" baseline="-25000" dirty="0">
                <a:latin typeface="+mn-lt"/>
                <a:cs typeface="Times New Roman" panose="02020603050405020304" pitchFamily="18" charset="0"/>
              </a:rPr>
              <a:t>PP </a:t>
            </a:r>
            <a:r>
              <a:rPr lang="en-US" sz="2000" dirty="0">
                <a:latin typeface="+mn-lt"/>
                <a:cs typeface="Times New Roman" panose="02020603050405020304" pitchFamily="18" charset="0"/>
              </a:rPr>
              <a:t>de </a:t>
            </a:r>
            <a:r>
              <a:rPr lang="en-US" sz="2000" dirty="0" err="1">
                <a:latin typeface="+mn-lt"/>
                <a:cs typeface="Times New Roman" panose="02020603050405020304" pitchFamily="18" charset="0"/>
              </a:rPr>
              <a:t>física</a:t>
            </a:r>
            <a:r>
              <a:rPr lang="en-US" sz="2000" dirty="0">
                <a:latin typeface="+mn-lt"/>
                <a:cs typeface="Times New Roman" panose="02020603050405020304" pitchFamily="18" charset="0"/>
              </a:rPr>
              <a:t> ]]]          </a:t>
            </a:r>
            <a:r>
              <a:rPr lang="en-US" sz="2000" dirty="0">
                <a:solidFill>
                  <a:srgbClr val="FF0000"/>
                </a:solidFill>
                <a:latin typeface="+mn-lt"/>
                <a:cs typeface="Times New Roman" panose="02020603050405020304" pitchFamily="18" charset="0"/>
              </a:rPr>
              <a:t>PP-movement </a:t>
            </a:r>
            <a:r>
              <a:rPr lang="en-US" sz="2000" dirty="0">
                <a:solidFill>
                  <a:srgbClr val="FF0000"/>
                </a:solidFill>
                <a:latin typeface="+mn-lt"/>
                <a:cs typeface="Times New Roman" panose="02020603050405020304" pitchFamily="18" charset="0"/>
                <a:sym typeface="Wingdings" panose="05000000000000000000" pitchFamily="2" charset="2"/>
              </a:rPr>
              <a:t></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a:t>
            </a:r>
            <a:r>
              <a:rPr lang="en-US" sz="2000" baseline="-25000" dirty="0">
                <a:latin typeface="+mn-lt"/>
                <a:cs typeface="Times New Roman" panose="02020603050405020304" pitchFamily="18" charset="0"/>
              </a:rPr>
              <a:t>DP</a:t>
            </a:r>
            <a:r>
              <a:rPr lang="en-US" sz="2000" dirty="0">
                <a:latin typeface="+mn-lt"/>
                <a:cs typeface="Times New Roman" panose="02020603050405020304" pitchFamily="18" charset="0"/>
              </a:rPr>
              <a:t> </a:t>
            </a:r>
            <a:r>
              <a:rPr lang="en-US" sz="2000" dirty="0" err="1">
                <a:latin typeface="+mn-lt"/>
                <a:cs typeface="Times New Roman" panose="02020603050405020304" pitchFamily="18" charset="0"/>
              </a:rPr>
              <a:t>los</a:t>
            </a:r>
            <a:r>
              <a:rPr lang="en-US" sz="2000" dirty="0">
                <a:latin typeface="+mn-lt"/>
                <a:cs typeface="Times New Roman" panose="02020603050405020304" pitchFamily="18" charset="0"/>
              </a:rPr>
              <a:t> [</a:t>
            </a:r>
            <a:r>
              <a:rPr lang="en-US" sz="2000" dirty="0">
                <a:latin typeface="+mn-lt"/>
              </a:rPr>
              <a:t>[</a:t>
            </a:r>
            <a:r>
              <a:rPr lang="en-US" sz="2000" baseline="-25000" dirty="0">
                <a:latin typeface="+mn-lt"/>
                <a:cs typeface="Times New Roman" panose="02020603050405020304" pitchFamily="18" charset="0"/>
              </a:rPr>
              <a:t>PP </a:t>
            </a:r>
            <a:r>
              <a:rPr lang="en-US" sz="2000" dirty="0">
                <a:latin typeface="+mn-lt"/>
                <a:cs typeface="Times New Roman" panose="02020603050405020304" pitchFamily="18" charset="0"/>
              </a:rPr>
              <a:t>de </a:t>
            </a:r>
            <a:r>
              <a:rPr lang="en-US" sz="2000" dirty="0" err="1">
                <a:latin typeface="+mn-lt"/>
                <a:cs typeface="Times New Roman" panose="02020603050405020304" pitchFamily="18" charset="0"/>
              </a:rPr>
              <a:t>física</a:t>
            </a:r>
            <a:r>
              <a:rPr lang="en-US" sz="2000" dirty="0">
                <a:latin typeface="+mn-lt"/>
                <a:cs typeface="Times New Roman" panose="02020603050405020304" pitchFamily="18" charset="0"/>
              </a:rPr>
              <a:t> ]</a:t>
            </a:r>
            <a:r>
              <a:rPr lang="en-US" sz="2000" baseline="-25000" dirty="0">
                <a:latin typeface="+mn-lt"/>
                <a:cs typeface="Times New Roman" panose="02020603050405020304" pitchFamily="18" charset="0"/>
              </a:rPr>
              <a:t>i</a:t>
            </a:r>
            <a:r>
              <a:rPr lang="en-US" sz="2000" dirty="0">
                <a:latin typeface="+mn-lt"/>
                <a:cs typeface="Times New Roman" panose="02020603050405020304" pitchFamily="18" charset="0"/>
              </a:rPr>
              <a:t> [</a:t>
            </a:r>
            <a:r>
              <a:rPr lang="en-US" sz="2000" baseline="-25000" dirty="0">
                <a:latin typeface="+mn-lt"/>
                <a:cs typeface="Times New Roman" panose="02020603050405020304" pitchFamily="18" charset="0"/>
              </a:rPr>
              <a:t>NP</a:t>
            </a:r>
            <a:r>
              <a:rPr lang="en-US" sz="2000" dirty="0">
                <a:latin typeface="+mn-lt"/>
                <a:cs typeface="Times New Roman" panose="02020603050405020304" pitchFamily="18" charset="0"/>
              </a:rPr>
              <a:t> </a:t>
            </a:r>
            <a:r>
              <a:rPr lang="en-US" sz="2000" dirty="0" err="1">
                <a:latin typeface="+mn-lt"/>
              </a:rPr>
              <a:t>estudiantes</a:t>
            </a:r>
            <a:r>
              <a:rPr lang="en-US" sz="2000" dirty="0">
                <a:latin typeface="+mn-lt"/>
              </a:rPr>
              <a:t> </a:t>
            </a:r>
            <a:r>
              <a:rPr lang="en-US" sz="2000" dirty="0" err="1">
                <a:latin typeface="+mn-lt"/>
              </a:rPr>
              <a:t>t</a:t>
            </a:r>
            <a:r>
              <a:rPr lang="en-US" sz="2000" baseline="-25000" dirty="0" err="1">
                <a:cs typeface="Times New Roman" panose="02020603050405020304" pitchFamily="18" charset="0"/>
              </a:rPr>
              <a:t>i</a:t>
            </a:r>
            <a:r>
              <a:rPr lang="en-US" sz="2000" dirty="0">
                <a:latin typeface="+mn-lt"/>
                <a:cs typeface="Times New Roman" panose="02020603050405020304" pitchFamily="18" charset="0"/>
              </a:rPr>
              <a:t>]]     </a:t>
            </a:r>
            <a:r>
              <a:rPr lang="en-US" sz="2000" dirty="0">
                <a:solidFill>
                  <a:srgbClr val="FF0000"/>
                </a:solidFill>
                <a:latin typeface="+mn-lt"/>
                <a:cs typeface="Times New Roman" panose="02020603050405020304" pitchFamily="18" charset="0"/>
              </a:rPr>
              <a:t>NP-ellipsis </a:t>
            </a:r>
            <a:r>
              <a:rPr lang="en-US" sz="2000" dirty="0">
                <a:solidFill>
                  <a:srgbClr val="FF0000"/>
                </a:solidFill>
                <a:latin typeface="+mn-lt"/>
                <a:cs typeface="Times New Roman" panose="02020603050405020304" pitchFamily="18" charset="0"/>
                <a:sym typeface="Wingdings" panose="05000000000000000000" pitchFamily="2" charset="2"/>
              </a:rPr>
              <a:t></a:t>
            </a:r>
            <a:br>
              <a:rPr lang="en-US" sz="2000" dirty="0">
                <a:latin typeface="+mn-lt"/>
                <a:cs typeface="Times New Roman" panose="02020603050405020304" pitchFamily="18" charset="0"/>
              </a:rPr>
            </a:br>
            <a:r>
              <a:rPr lang="en-US" sz="2000" b="1" dirty="0">
                <a:latin typeface="+mn-lt"/>
                <a:cs typeface="Times New Roman" panose="02020603050405020304" pitchFamily="18" charset="0"/>
              </a:rPr>
              <a:t>Proposal</a:t>
            </a:r>
            <a:r>
              <a:rPr lang="en-US" sz="2000" dirty="0">
                <a:latin typeface="+mn-lt"/>
                <a:cs typeface="Times New Roman" panose="02020603050405020304" pitchFamily="18" charset="0"/>
              </a:rPr>
              <a:t>: The PP evacuates NP before deletion, 	    [</a:t>
            </a:r>
            <a:r>
              <a:rPr lang="en-US" sz="2000" baseline="-25000" dirty="0">
                <a:latin typeface="+mn-lt"/>
                <a:cs typeface="Times New Roman" panose="02020603050405020304" pitchFamily="18" charset="0"/>
              </a:rPr>
              <a:t>DP</a:t>
            </a:r>
            <a:r>
              <a:rPr lang="en-US" sz="2000" dirty="0">
                <a:latin typeface="+mn-lt"/>
                <a:cs typeface="Times New Roman" panose="02020603050405020304" pitchFamily="18" charset="0"/>
              </a:rPr>
              <a:t> </a:t>
            </a:r>
            <a:r>
              <a:rPr lang="en-US" sz="2000" dirty="0" err="1">
                <a:latin typeface="+mn-lt"/>
                <a:cs typeface="Times New Roman" panose="02020603050405020304" pitchFamily="18" charset="0"/>
              </a:rPr>
              <a:t>los</a:t>
            </a:r>
            <a:r>
              <a:rPr lang="en-US" sz="2000" dirty="0">
                <a:latin typeface="+mn-lt"/>
                <a:cs typeface="Times New Roman" panose="02020603050405020304" pitchFamily="18" charset="0"/>
              </a:rPr>
              <a:t> [</a:t>
            </a:r>
            <a:r>
              <a:rPr lang="en-US" sz="2000" dirty="0">
                <a:latin typeface="+mn-lt"/>
              </a:rPr>
              <a:t>[</a:t>
            </a:r>
            <a:r>
              <a:rPr lang="en-US" sz="2000" baseline="-25000" dirty="0">
                <a:latin typeface="+mn-lt"/>
                <a:cs typeface="Times New Roman" panose="02020603050405020304" pitchFamily="18" charset="0"/>
              </a:rPr>
              <a:t>PP </a:t>
            </a:r>
            <a:r>
              <a:rPr lang="en-US" sz="2000" dirty="0">
                <a:latin typeface="+mn-lt"/>
                <a:cs typeface="Times New Roman" panose="02020603050405020304" pitchFamily="18" charset="0"/>
              </a:rPr>
              <a:t>de </a:t>
            </a:r>
            <a:r>
              <a:rPr lang="en-US" sz="2000" dirty="0" err="1">
                <a:latin typeface="+mn-lt"/>
                <a:cs typeface="Times New Roman" panose="02020603050405020304" pitchFamily="18" charset="0"/>
              </a:rPr>
              <a:t>física</a:t>
            </a:r>
            <a:r>
              <a:rPr lang="en-US" sz="2000" dirty="0">
                <a:latin typeface="+mn-lt"/>
                <a:cs typeface="Times New Roman" panose="02020603050405020304" pitchFamily="18" charset="0"/>
              </a:rPr>
              <a:t> ]</a:t>
            </a:r>
            <a:r>
              <a:rPr lang="en-US" sz="2000" baseline="-25000" dirty="0">
                <a:latin typeface="+mn-lt"/>
                <a:cs typeface="Times New Roman" panose="02020603050405020304" pitchFamily="18" charset="0"/>
              </a:rPr>
              <a:t>i</a:t>
            </a:r>
            <a:r>
              <a:rPr lang="en-US" sz="2000" dirty="0">
                <a:latin typeface="+mn-lt"/>
                <a:cs typeface="Times New Roman" panose="02020603050405020304" pitchFamily="18" charset="0"/>
              </a:rPr>
              <a:t> [</a:t>
            </a:r>
            <a:r>
              <a:rPr lang="en-US" sz="2000" baseline="-25000" dirty="0">
                <a:highlight>
                  <a:srgbClr val="C0C0C0"/>
                </a:highlight>
                <a:latin typeface="+mn-lt"/>
                <a:cs typeface="Times New Roman" panose="02020603050405020304" pitchFamily="18" charset="0"/>
              </a:rPr>
              <a:t>NP</a:t>
            </a:r>
            <a:r>
              <a:rPr lang="en-US" sz="2000" dirty="0">
                <a:highlight>
                  <a:srgbClr val="C0C0C0"/>
                </a:highlight>
                <a:latin typeface="+mn-lt"/>
                <a:cs typeface="Times New Roman" panose="02020603050405020304" pitchFamily="18" charset="0"/>
              </a:rPr>
              <a:t> </a:t>
            </a:r>
            <a:r>
              <a:rPr lang="en-US" sz="2000" dirty="0" err="1">
                <a:highlight>
                  <a:srgbClr val="C0C0C0"/>
                </a:highlight>
                <a:latin typeface="+mn-lt"/>
              </a:rPr>
              <a:t>estudiantes</a:t>
            </a:r>
            <a:r>
              <a:rPr lang="en-US" sz="2000" dirty="0">
                <a:highlight>
                  <a:srgbClr val="C0C0C0"/>
                </a:highlight>
                <a:latin typeface="+mn-lt"/>
              </a:rPr>
              <a:t> </a:t>
            </a:r>
            <a:r>
              <a:rPr lang="en-US" sz="2000" dirty="0" err="1">
                <a:highlight>
                  <a:srgbClr val="C0C0C0"/>
                </a:highlight>
                <a:latin typeface="+mn-lt"/>
              </a:rPr>
              <a:t>t</a:t>
            </a:r>
            <a:r>
              <a:rPr lang="en-US" sz="2000" baseline="-25000" dirty="0" err="1">
                <a:highlight>
                  <a:srgbClr val="C0C0C0"/>
                </a:highlight>
                <a:latin typeface="+mn-lt"/>
                <a:cs typeface="Times New Roman" panose="02020603050405020304" pitchFamily="18" charset="0"/>
              </a:rPr>
              <a:t>i</a:t>
            </a:r>
            <a:r>
              <a:rPr lang="en-US" sz="2000" dirty="0">
                <a:latin typeface="+mn-lt"/>
                <a:cs typeface="Times New Roman" panose="02020603050405020304" pitchFamily="18" charset="0"/>
              </a:rPr>
              <a:t>]]]	</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perhaps to a contrastive focus position. </a:t>
            </a:r>
            <a:r>
              <a:rPr lang="en-US" sz="2000" dirty="0">
                <a:latin typeface="+mn-lt"/>
                <a:cs typeface="Times New Roman" panose="02020603050405020304" pitchFamily="18" charset="0"/>
                <a:sym typeface="Wingdings" panose="05000000000000000000" pitchFamily="2" charset="2"/>
              </a:rPr>
              <a:t>		</a:t>
            </a:r>
            <a:br>
              <a:rPr lang="en-US" sz="2000" dirty="0">
                <a:latin typeface="+mn-lt"/>
                <a:cs typeface="Times New Roman" panose="02020603050405020304" pitchFamily="18" charset="0"/>
              </a:rPr>
            </a:br>
            <a:r>
              <a:rPr lang="en-US" sz="2000" dirty="0">
                <a:latin typeface="+mn-lt"/>
                <a:cs typeface="Times New Roman" panose="02020603050405020304" pitchFamily="18" charset="0"/>
                <a:sym typeface="Wingdings" panose="05000000000000000000" pitchFamily="2" charset="2"/>
              </a:rPr>
              <a:t>			</a:t>
            </a:r>
            <a:br>
              <a:rPr lang="en-US" sz="2000" dirty="0">
                <a:latin typeface="+mn-lt"/>
                <a:cs typeface="Times New Roman" panose="02020603050405020304" pitchFamily="18" charset="0"/>
              </a:rPr>
            </a:br>
            <a:endParaRPr lang="en-IL" sz="2000" dirty="0">
              <a:latin typeface="+mn-lt"/>
            </a:endParaRPr>
          </a:p>
        </p:txBody>
      </p:sp>
      <p:sp>
        <p:nvSpPr>
          <p:cNvPr id="7" name="Slide Number Placeholder 6">
            <a:extLst>
              <a:ext uri="{FF2B5EF4-FFF2-40B4-BE49-F238E27FC236}">
                <a16:creationId xmlns:a16="http://schemas.microsoft.com/office/drawing/2014/main" id="{C217A334-0328-E9BF-26AE-31E43234045A}"/>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11</a:t>
            </a:fld>
            <a:endParaRPr lang="en-IL" dirty="0"/>
          </a:p>
        </p:txBody>
      </p:sp>
    </p:spTree>
    <p:extLst>
      <p:ext uri="{BB962C8B-B14F-4D97-AF65-F5344CB8AC3E}">
        <p14:creationId xmlns:p14="http://schemas.microsoft.com/office/powerpoint/2010/main" val="408835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FF92-F50C-727A-6B61-4B8D0C13C61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E9189C5-BC94-4114-3193-7549B76D15C1}"/>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Connectivity effects: case</a:t>
            </a:r>
            <a:endParaRPr lang="en-IL" b="1" dirty="0">
              <a:latin typeface="+mn-lt"/>
            </a:endParaRPr>
          </a:p>
        </p:txBody>
      </p:sp>
      <p:sp>
        <p:nvSpPr>
          <p:cNvPr id="5" name="Title 4">
            <a:extLst>
              <a:ext uri="{FF2B5EF4-FFF2-40B4-BE49-F238E27FC236}">
                <a16:creationId xmlns:a16="http://schemas.microsoft.com/office/drawing/2014/main" id="{748CD077-B86A-F1D8-9A7C-6F27290A5E3D}"/>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dirty="0">
                <a:latin typeface="+mn-lt"/>
              </a:rPr>
              <a:t>The argument for ellipsis from </a:t>
            </a:r>
            <a:r>
              <a:rPr lang="en-US" sz="2000" dirty="0">
                <a:latin typeface="+mn-lt"/>
                <a:cs typeface="Times New Roman" panose="02020603050405020304" pitchFamily="18" charset="0"/>
              </a:rPr>
              <a:t>Ā-</a:t>
            </a:r>
            <a:r>
              <a:rPr lang="en-US" sz="2000" dirty="0">
                <a:latin typeface="+mn-lt"/>
              </a:rPr>
              <a:t>extraction has one potential weakness: </a:t>
            </a:r>
            <a:r>
              <a:rPr lang="en-US" sz="2000" dirty="0">
                <a:latin typeface="+mn-lt"/>
                <a:cs typeface="Times New Roman" panose="02020603050405020304" pitchFamily="18" charset="0"/>
              </a:rPr>
              <a:t>Ā-</a:t>
            </a:r>
            <a:r>
              <a:rPr lang="en-US" sz="2000" dirty="0">
                <a:latin typeface="+mn-lt"/>
              </a:rPr>
              <a:t>dependencies may arise without movement: </a:t>
            </a:r>
            <a:r>
              <a:rPr lang="en-US" sz="2000" b="1" i="1" dirty="0" err="1">
                <a:solidFill>
                  <a:srgbClr val="00B0F0"/>
                </a:solidFill>
                <a:latin typeface="+mn-lt"/>
              </a:rPr>
              <a:t>Op</a:t>
            </a:r>
            <a:r>
              <a:rPr lang="en-US" sz="2000" b="1" i="1" baseline="-25000" dirty="0" err="1">
                <a:solidFill>
                  <a:srgbClr val="00B0F0"/>
                </a:solidFill>
              </a:rPr>
              <a:t>i</a:t>
            </a:r>
            <a:r>
              <a:rPr lang="en-US" sz="2000" b="1" i="1" dirty="0">
                <a:solidFill>
                  <a:srgbClr val="00B0F0"/>
                </a:solidFill>
                <a:latin typeface="+mn-lt"/>
              </a:rPr>
              <a:t> …[ … </a:t>
            </a:r>
            <a:r>
              <a:rPr lang="en-US" sz="2000" b="1" i="1" dirty="0" err="1">
                <a:solidFill>
                  <a:srgbClr val="00B0F0"/>
                </a:solidFill>
                <a:latin typeface="+mn-lt"/>
              </a:rPr>
              <a:t>pro</a:t>
            </a:r>
            <a:r>
              <a:rPr lang="en-US" sz="2000" b="1" i="1" baseline="-25000" dirty="0" err="1">
                <a:solidFill>
                  <a:srgbClr val="00B0F0"/>
                </a:solidFill>
                <a:latin typeface="+mn-lt"/>
              </a:rPr>
              <a:t>i</a:t>
            </a:r>
            <a:r>
              <a:rPr lang="en-US" sz="2000" b="1" i="1" dirty="0">
                <a:solidFill>
                  <a:srgbClr val="00B0F0"/>
                </a:solidFill>
                <a:latin typeface="+mn-lt"/>
              </a:rPr>
              <a:t>  …] </a:t>
            </a:r>
            <a:r>
              <a:rPr lang="en-US" sz="2000" dirty="0">
                <a:latin typeface="+mn-lt"/>
              </a:rPr>
              <a:t>(Left Dislocation, resumption). This still requires binding into an ellipsis site; but perhaps some sophisticated semantics can achieve that. The argument would become ironclad if we can show that the operator bears some “morphological signature” testifying to its original position inside the ellipsis site (Why? Because sophisticated semantics still doesn’t feed morphological marking, only syntax does). </a:t>
            </a:r>
            <a:br>
              <a:rPr lang="en-US" sz="2000" dirty="0">
                <a:latin typeface="+mn-lt"/>
              </a:rPr>
            </a:br>
            <a:br>
              <a:rPr lang="en-US" sz="2000" dirty="0">
                <a:latin typeface="+mn-lt"/>
              </a:rPr>
            </a:br>
            <a:r>
              <a:rPr lang="en-US" sz="2000" dirty="0">
                <a:latin typeface="+mn-lt"/>
              </a:rPr>
              <a:t>(17) a. Er  will      </a:t>
            </a:r>
            <a:r>
              <a:rPr lang="en-US" sz="2000" dirty="0" err="1">
                <a:latin typeface="+mn-lt"/>
              </a:rPr>
              <a:t>jemandem</a:t>
            </a:r>
            <a:r>
              <a:rPr lang="en-US" sz="2000" dirty="0">
                <a:latin typeface="+mn-lt"/>
              </a:rPr>
              <a:t>       </a:t>
            </a:r>
            <a:r>
              <a:rPr lang="en-US" sz="2000" dirty="0" err="1">
                <a:latin typeface="+mn-lt"/>
              </a:rPr>
              <a:t>schmeicheln</a:t>
            </a:r>
            <a:r>
              <a:rPr lang="en-US" sz="2000" dirty="0">
                <a:latin typeface="+mn-lt"/>
              </a:rPr>
              <a:t>, </a:t>
            </a:r>
            <a:r>
              <a:rPr lang="en-US" sz="2000" dirty="0" err="1">
                <a:latin typeface="+mn-lt"/>
              </a:rPr>
              <a:t>aber</a:t>
            </a:r>
            <a:r>
              <a:rPr lang="en-US" sz="2000" dirty="0">
                <a:latin typeface="+mn-lt"/>
              </a:rPr>
              <a:t> </a:t>
            </a:r>
            <a:r>
              <a:rPr lang="en-US" sz="2000" dirty="0" err="1">
                <a:latin typeface="+mn-lt"/>
              </a:rPr>
              <a:t>sie</a:t>
            </a:r>
            <a:r>
              <a:rPr lang="en-US" sz="2000" dirty="0">
                <a:latin typeface="+mn-lt"/>
              </a:rPr>
              <a:t>   </a:t>
            </a:r>
            <a:r>
              <a:rPr lang="en-US" sz="2000" dirty="0" err="1">
                <a:latin typeface="+mn-lt"/>
              </a:rPr>
              <a:t>wissen</a:t>
            </a:r>
            <a:r>
              <a:rPr lang="en-US" sz="2000" dirty="0">
                <a:latin typeface="+mn-lt"/>
              </a:rPr>
              <a:t> nicht, </a:t>
            </a:r>
            <a:r>
              <a:rPr lang="en-US" sz="2000" dirty="0" err="1">
                <a:latin typeface="+mn-lt"/>
              </a:rPr>
              <a:t>wem</a:t>
            </a:r>
            <a:r>
              <a:rPr lang="en-US" sz="2000" dirty="0">
                <a:latin typeface="+mn-lt"/>
              </a:rPr>
              <a:t>/*wen.		(</a:t>
            </a:r>
            <a:r>
              <a:rPr lang="en-US" sz="2000" i="1" dirty="0">
                <a:latin typeface="+mn-lt"/>
              </a:rPr>
              <a:t>German</a:t>
            </a:r>
            <a:r>
              <a:rPr lang="en-US" sz="2000" dirty="0">
                <a:latin typeface="+mn-lt"/>
              </a:rPr>
              <a:t>)</a:t>
            </a:r>
            <a:br>
              <a:rPr lang="en-US" sz="2000" dirty="0">
                <a:latin typeface="+mn-lt"/>
              </a:rPr>
            </a:br>
            <a:r>
              <a:rPr lang="en-US" sz="2000" dirty="0">
                <a:latin typeface="+mn-lt"/>
              </a:rPr>
              <a:t>             He wants </a:t>
            </a:r>
            <a:r>
              <a:rPr lang="en-US" sz="2000" dirty="0">
                <a:solidFill>
                  <a:srgbClr val="FF0000"/>
                </a:solidFill>
                <a:latin typeface="+mn-lt"/>
              </a:rPr>
              <a:t>someone</a:t>
            </a:r>
            <a:r>
              <a:rPr lang="en-US" sz="2000" dirty="0">
                <a:latin typeface="+mn-lt"/>
              </a:rPr>
              <a:t>.</a:t>
            </a:r>
            <a:r>
              <a:rPr lang="en-US" sz="1800" dirty="0">
                <a:solidFill>
                  <a:srgbClr val="FF0000"/>
                </a:solidFill>
                <a:latin typeface="+mn-lt"/>
              </a:rPr>
              <a:t>DAT</a:t>
            </a:r>
            <a:r>
              <a:rPr lang="en-US" sz="1800" dirty="0">
                <a:latin typeface="+mn-lt"/>
              </a:rPr>
              <a:t> </a:t>
            </a:r>
            <a:r>
              <a:rPr lang="en-US" sz="2000" dirty="0" err="1">
                <a:latin typeface="+mn-lt"/>
              </a:rPr>
              <a:t>to.flatter</a:t>
            </a:r>
            <a:r>
              <a:rPr lang="en-US" sz="2000" dirty="0">
                <a:latin typeface="+mn-lt"/>
              </a:rPr>
              <a:t>         but   they know   not    </a:t>
            </a:r>
            <a:r>
              <a:rPr lang="en-US" sz="2000" dirty="0">
                <a:solidFill>
                  <a:srgbClr val="FF0000"/>
                </a:solidFill>
                <a:latin typeface="+mn-lt"/>
              </a:rPr>
              <a:t>who.</a:t>
            </a:r>
            <a:r>
              <a:rPr lang="en-US" sz="1800" dirty="0">
                <a:solidFill>
                  <a:srgbClr val="FF0000"/>
                </a:solidFill>
                <a:latin typeface="+mn-lt"/>
              </a:rPr>
              <a:t>DAT</a:t>
            </a:r>
            <a:r>
              <a:rPr lang="en-US" sz="2000" dirty="0">
                <a:solidFill>
                  <a:srgbClr val="FF0000"/>
                </a:solidFill>
                <a:latin typeface="+mn-lt"/>
              </a:rPr>
              <a:t>/*</a:t>
            </a:r>
            <a:r>
              <a:rPr lang="en-US" sz="2000" dirty="0" err="1">
                <a:solidFill>
                  <a:srgbClr val="FF0000"/>
                </a:solidFill>
                <a:latin typeface="+mn-lt"/>
              </a:rPr>
              <a:t>who.</a:t>
            </a:r>
            <a:r>
              <a:rPr lang="en-US" sz="1800" dirty="0" err="1">
                <a:solidFill>
                  <a:srgbClr val="FF0000"/>
                </a:solidFill>
                <a:latin typeface="+mn-lt"/>
              </a:rPr>
              <a:t>ACC</a:t>
            </a:r>
            <a:br>
              <a:rPr lang="en-US" sz="2000" dirty="0">
                <a:solidFill>
                  <a:srgbClr val="FF0000"/>
                </a:solidFill>
                <a:latin typeface="+mn-lt"/>
              </a:rPr>
            </a:br>
            <a:r>
              <a:rPr lang="en-US" sz="2000" dirty="0">
                <a:latin typeface="+mn-lt"/>
              </a:rPr>
              <a:t>             ‘He wants to flatter someone, but they don’t know who.’</a:t>
            </a:r>
            <a:br>
              <a:rPr lang="en-US" sz="2000" dirty="0">
                <a:latin typeface="+mn-lt"/>
              </a:rPr>
            </a:br>
            <a:r>
              <a:rPr lang="en-US" sz="2000" dirty="0">
                <a:latin typeface="+mn-lt"/>
              </a:rPr>
              <a:t>        b. Er  will      </a:t>
            </a:r>
            <a:r>
              <a:rPr lang="en-US" sz="2000" dirty="0" err="1">
                <a:latin typeface="+mn-lt"/>
              </a:rPr>
              <a:t>jemanden</a:t>
            </a:r>
            <a:r>
              <a:rPr lang="en-US" sz="2000" dirty="0">
                <a:latin typeface="+mn-lt"/>
              </a:rPr>
              <a:t>         </a:t>
            </a:r>
            <a:r>
              <a:rPr lang="en-US" sz="2000" dirty="0" err="1">
                <a:latin typeface="+mn-lt"/>
              </a:rPr>
              <a:t>loben</a:t>
            </a:r>
            <a:r>
              <a:rPr lang="en-US" sz="2000" dirty="0">
                <a:latin typeface="+mn-lt"/>
              </a:rPr>
              <a:t>,     </a:t>
            </a:r>
            <a:r>
              <a:rPr lang="en-US" sz="2000" dirty="0" err="1">
                <a:latin typeface="+mn-lt"/>
              </a:rPr>
              <a:t>aber</a:t>
            </a:r>
            <a:r>
              <a:rPr lang="en-US" sz="2000" dirty="0">
                <a:latin typeface="+mn-lt"/>
              </a:rPr>
              <a:t> </a:t>
            </a:r>
            <a:r>
              <a:rPr lang="en-US" sz="2000" dirty="0" err="1">
                <a:latin typeface="+mn-lt"/>
              </a:rPr>
              <a:t>sie</a:t>
            </a:r>
            <a:r>
              <a:rPr lang="en-US" sz="2000" dirty="0">
                <a:latin typeface="+mn-lt"/>
              </a:rPr>
              <a:t>    </a:t>
            </a:r>
            <a:r>
              <a:rPr lang="en-US" sz="2000" dirty="0" err="1">
                <a:latin typeface="+mn-lt"/>
              </a:rPr>
              <a:t>wissen</a:t>
            </a:r>
            <a:r>
              <a:rPr lang="en-US" sz="2000" dirty="0">
                <a:latin typeface="+mn-lt"/>
              </a:rPr>
              <a:t> nicht, wen/*</a:t>
            </a:r>
            <a:r>
              <a:rPr lang="en-US" sz="2000" dirty="0" err="1">
                <a:latin typeface="+mn-lt"/>
              </a:rPr>
              <a:t>wem</a:t>
            </a:r>
            <a:r>
              <a:rPr lang="en-US" sz="2000" dirty="0">
                <a:latin typeface="+mn-lt"/>
              </a:rPr>
              <a:t>.</a:t>
            </a:r>
            <a:br>
              <a:rPr lang="en-US" sz="2000" dirty="0">
                <a:latin typeface="+mn-lt"/>
              </a:rPr>
            </a:br>
            <a:r>
              <a:rPr lang="en-US" sz="2000" dirty="0">
                <a:latin typeface="+mn-lt"/>
              </a:rPr>
              <a:t>             He wants </a:t>
            </a:r>
            <a:r>
              <a:rPr lang="en-US" sz="2000" dirty="0" err="1">
                <a:solidFill>
                  <a:srgbClr val="FF0000"/>
                </a:solidFill>
                <a:latin typeface="+mn-lt"/>
              </a:rPr>
              <a:t>someone.</a:t>
            </a:r>
            <a:r>
              <a:rPr lang="en-US" sz="1800" dirty="0" err="1">
                <a:solidFill>
                  <a:srgbClr val="FF0000"/>
                </a:solidFill>
                <a:latin typeface="+mn-lt"/>
              </a:rPr>
              <a:t>ACC</a:t>
            </a:r>
            <a:r>
              <a:rPr lang="en-US" sz="2000" dirty="0">
                <a:solidFill>
                  <a:srgbClr val="FF0000"/>
                </a:solidFill>
                <a:latin typeface="+mn-lt"/>
              </a:rPr>
              <a:t> </a:t>
            </a:r>
            <a:r>
              <a:rPr lang="en-US" sz="2000" dirty="0" err="1">
                <a:latin typeface="+mn-lt"/>
              </a:rPr>
              <a:t>to.praise</a:t>
            </a:r>
            <a:r>
              <a:rPr lang="en-US" sz="2000" dirty="0">
                <a:latin typeface="+mn-lt"/>
              </a:rPr>
              <a:t> but   they know    not     </a:t>
            </a:r>
            <a:r>
              <a:rPr lang="en-US" sz="2000" dirty="0" err="1">
                <a:latin typeface="+mn-lt"/>
              </a:rPr>
              <a:t>who.</a:t>
            </a:r>
            <a:r>
              <a:rPr lang="en-US" sz="1800" dirty="0" err="1">
                <a:solidFill>
                  <a:srgbClr val="FF0000"/>
                </a:solidFill>
                <a:latin typeface="+mn-lt"/>
              </a:rPr>
              <a:t>ACC</a:t>
            </a:r>
            <a:r>
              <a:rPr lang="en-US" sz="2000" dirty="0">
                <a:solidFill>
                  <a:srgbClr val="FF0000"/>
                </a:solidFill>
                <a:latin typeface="+mn-lt"/>
              </a:rPr>
              <a:t>/*who.</a:t>
            </a:r>
            <a:r>
              <a:rPr lang="en-US" sz="1800" dirty="0">
                <a:solidFill>
                  <a:srgbClr val="FF0000"/>
                </a:solidFill>
                <a:latin typeface="+mn-lt"/>
              </a:rPr>
              <a:t>DAT</a:t>
            </a:r>
            <a:br>
              <a:rPr lang="en-US" sz="2000" dirty="0">
                <a:latin typeface="+mn-lt"/>
              </a:rPr>
            </a:br>
            <a:r>
              <a:rPr lang="en-US" sz="2000" dirty="0">
                <a:latin typeface="+mn-lt"/>
              </a:rPr>
              <a:t>             ‘He wants to praise someone, but they don’t know who.’</a:t>
            </a:r>
            <a:br>
              <a:rPr lang="en-US" sz="2000" dirty="0">
                <a:latin typeface="+mn-lt"/>
              </a:rPr>
            </a:br>
            <a:br>
              <a:rPr lang="en-US" sz="2000" dirty="0">
                <a:latin typeface="+mn-lt"/>
              </a:rPr>
            </a:br>
            <a:r>
              <a:rPr lang="en-US" sz="2000" dirty="0">
                <a:latin typeface="+mn-lt"/>
              </a:rPr>
              <a:t>Case is determined under the local sisterhood relation [</a:t>
            </a:r>
            <a:r>
              <a:rPr lang="en-US" sz="2000" baseline="-25000" dirty="0">
                <a:latin typeface="+mn-lt"/>
              </a:rPr>
              <a:t>VP</a:t>
            </a:r>
            <a:r>
              <a:rPr lang="en-US" sz="2000" dirty="0">
                <a:latin typeface="+mn-lt"/>
              </a:rPr>
              <a:t> V </a:t>
            </a:r>
            <a:r>
              <a:rPr lang="en-US" sz="2000" i="1" dirty="0">
                <a:latin typeface="+mn-lt"/>
              </a:rPr>
              <a:t>wh</a:t>
            </a:r>
            <a:r>
              <a:rPr lang="en-US" sz="2000" dirty="0">
                <a:latin typeface="+mn-lt"/>
              </a:rPr>
              <a:t>-word] </a:t>
            </a:r>
            <a:r>
              <a:rPr lang="en-US" sz="2000" b="1" dirty="0">
                <a:latin typeface="+mn-lt"/>
              </a:rPr>
              <a:t>before movement</a:t>
            </a:r>
            <a:r>
              <a:rPr lang="en-US" sz="2000" dirty="0">
                <a:latin typeface="+mn-lt"/>
              </a:rPr>
              <a:t>.</a:t>
            </a:r>
            <a:br>
              <a:rPr lang="en-US"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F69E42E8-E0A4-32F7-3E5F-CD6ED2D650DC}"/>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12</a:t>
            </a:fld>
            <a:endParaRPr lang="en-IL" dirty="0"/>
          </a:p>
        </p:txBody>
      </p:sp>
    </p:spTree>
    <p:extLst>
      <p:ext uri="{BB962C8B-B14F-4D97-AF65-F5344CB8AC3E}">
        <p14:creationId xmlns:p14="http://schemas.microsoft.com/office/powerpoint/2010/main" val="510799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2BCCE-A67E-F6AE-F4B0-B83B53A3801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91140D6-2484-36F6-BEAE-17187ED8EFA4}"/>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Connectivity effects: selection &amp; stripping</a:t>
            </a:r>
            <a:endParaRPr lang="en-IL" b="1" dirty="0">
              <a:latin typeface="+mn-lt"/>
            </a:endParaRPr>
          </a:p>
        </p:txBody>
      </p:sp>
      <p:sp>
        <p:nvSpPr>
          <p:cNvPr id="5" name="Title 4">
            <a:extLst>
              <a:ext uri="{FF2B5EF4-FFF2-40B4-BE49-F238E27FC236}">
                <a16:creationId xmlns:a16="http://schemas.microsoft.com/office/drawing/2014/main" id="{FB6602C4-340E-7E4F-FAF8-88184CFFA4BA}"/>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dirty="0">
                <a:latin typeface="+mn-lt"/>
              </a:rPr>
              <a:t>Ross (1969) has shown that Sluicing must involve ellipsis, since often the </a:t>
            </a:r>
            <a:r>
              <a:rPr lang="en-US" sz="2000" i="1" dirty="0" err="1">
                <a:latin typeface="+mn-lt"/>
              </a:rPr>
              <a:t>wh</a:t>
            </a:r>
            <a:r>
              <a:rPr lang="en-US" sz="2000" dirty="0">
                <a:latin typeface="+mn-lt"/>
              </a:rPr>
              <a:t>-remnant belongs to a category that cannot directly saturate or modify the matrix predicate.</a:t>
            </a:r>
            <a:br>
              <a:rPr lang="en-US" sz="2000" dirty="0">
                <a:latin typeface="+mn-lt"/>
              </a:rPr>
            </a:br>
            <a:br>
              <a:rPr lang="en-US" sz="2000" dirty="0">
                <a:latin typeface="+mn-lt"/>
              </a:rPr>
            </a:br>
            <a:r>
              <a:rPr lang="en-US" sz="2000" dirty="0">
                <a:latin typeface="+mn-lt"/>
              </a:rPr>
              <a:t>(18) a. * {With Bob/quickly} wasn’t clear / *It wasn’t clear {with Bob/quickly}.</a:t>
            </a:r>
            <a:br>
              <a:rPr lang="en-US" sz="2000" dirty="0">
                <a:latin typeface="+mn-lt"/>
              </a:rPr>
            </a:br>
            <a:r>
              <a:rPr lang="en-US" sz="2000" dirty="0">
                <a:latin typeface="+mn-lt"/>
              </a:rPr>
              <a:t>        b. We know that he was eating …</a:t>
            </a:r>
            <a:br>
              <a:rPr lang="en-US" sz="2000" dirty="0">
                <a:latin typeface="+mn-lt"/>
              </a:rPr>
            </a:br>
            <a:r>
              <a:rPr lang="en-US" sz="2000" dirty="0">
                <a:latin typeface="+mn-lt"/>
              </a:rPr>
              <a:t>            but {with whom/how quickly} wasn’t clear. / but it wasn’t clear {with whom/how quickly} .</a:t>
            </a:r>
            <a:br>
              <a:rPr lang="en-US" sz="2000" dirty="0">
                <a:latin typeface="+mn-lt"/>
              </a:rPr>
            </a:br>
            <a:br>
              <a:rPr lang="en-US" sz="2000" dirty="0">
                <a:latin typeface="+mn-lt"/>
              </a:rPr>
            </a:br>
            <a:r>
              <a:rPr lang="en-US" sz="2000" b="1" dirty="0">
                <a:latin typeface="+mn-lt"/>
              </a:rPr>
              <a:t>A </a:t>
            </a:r>
            <a:r>
              <a:rPr lang="en-US" sz="2000" b="1" dirty="0" err="1">
                <a:latin typeface="+mn-lt"/>
              </a:rPr>
              <a:t>Move+Delete</a:t>
            </a:r>
            <a:r>
              <a:rPr lang="en-US" sz="2000" b="1" dirty="0">
                <a:latin typeface="+mn-lt"/>
              </a:rPr>
              <a:t> derivation</a:t>
            </a:r>
            <a:br>
              <a:rPr lang="en-US" sz="2000" b="1" dirty="0">
                <a:latin typeface="+mn-lt"/>
              </a:rPr>
            </a:br>
            <a:r>
              <a:rPr lang="en-US" sz="2000" dirty="0">
                <a:latin typeface="+mn-lt"/>
              </a:rPr>
              <a:t>19. a. He bought some berries, but not [</a:t>
            </a:r>
            <a:r>
              <a:rPr lang="en-US" sz="2000" baseline="-25000" dirty="0">
                <a:latin typeface="+mn-lt"/>
              </a:rPr>
              <a:t>TP</a:t>
            </a:r>
            <a:r>
              <a:rPr lang="en-US" sz="2000" dirty="0">
                <a:latin typeface="+mn-lt"/>
              </a:rPr>
              <a:t> he bought cherries].      </a:t>
            </a:r>
            <a:r>
              <a:rPr lang="en-US" sz="2000" dirty="0">
                <a:latin typeface="+mn-lt"/>
                <a:sym typeface="Wingdings" panose="05000000000000000000" pitchFamily="2" charset="2"/>
              </a:rPr>
              <a:t> focus fronting</a:t>
            </a:r>
            <a:br>
              <a:rPr lang="en-US" sz="2000" dirty="0">
                <a:latin typeface="+mn-lt"/>
                <a:sym typeface="Wingdings" panose="05000000000000000000" pitchFamily="2" charset="2"/>
              </a:rPr>
            </a:br>
            <a:r>
              <a:rPr lang="en-US" sz="2000" dirty="0">
                <a:latin typeface="+mn-lt"/>
                <a:sym typeface="Wingdings" panose="05000000000000000000" pitchFamily="2" charset="2"/>
              </a:rPr>
              <a:t>      b. </a:t>
            </a:r>
            <a:r>
              <a:rPr lang="en-US" sz="2000" dirty="0">
                <a:latin typeface="+mn-lt"/>
              </a:rPr>
              <a:t>He bought some berries, but not </a:t>
            </a:r>
            <a:r>
              <a:rPr lang="en-US" sz="2000" dirty="0" err="1">
                <a:latin typeface="+mn-lt"/>
              </a:rPr>
              <a:t>cherries</a:t>
            </a:r>
            <a:r>
              <a:rPr lang="en-US" sz="2000" baseline="-25000" dirty="0" err="1">
                <a:latin typeface="+mn-lt"/>
              </a:rPr>
              <a:t>i</a:t>
            </a:r>
            <a:r>
              <a:rPr lang="en-US" sz="2000" dirty="0">
                <a:latin typeface="+mn-lt"/>
              </a:rPr>
              <a:t> [</a:t>
            </a:r>
            <a:r>
              <a:rPr lang="en-US" sz="2000" baseline="-25000" dirty="0">
                <a:latin typeface="+mn-lt"/>
              </a:rPr>
              <a:t>TP</a:t>
            </a:r>
            <a:r>
              <a:rPr lang="en-US" sz="2000" dirty="0">
                <a:latin typeface="+mn-lt"/>
              </a:rPr>
              <a:t> he bought </a:t>
            </a:r>
            <a:r>
              <a:rPr lang="en-US" sz="2000" dirty="0" err="1">
                <a:latin typeface="+mn-lt"/>
              </a:rPr>
              <a:t>t</a:t>
            </a:r>
            <a:r>
              <a:rPr lang="en-US" sz="2000" baseline="-25000" dirty="0" err="1">
                <a:latin typeface="+mn-lt"/>
              </a:rPr>
              <a:t>i</a:t>
            </a:r>
            <a:r>
              <a:rPr lang="en-US" sz="2000" dirty="0">
                <a:latin typeface="+mn-lt"/>
              </a:rPr>
              <a:t>].    </a:t>
            </a:r>
            <a:r>
              <a:rPr lang="en-US" sz="2000" dirty="0">
                <a:latin typeface="+mn-lt"/>
                <a:sym typeface="Wingdings" panose="05000000000000000000" pitchFamily="2" charset="2"/>
              </a:rPr>
              <a:t> TP-ellipsis</a:t>
            </a:r>
            <a:br>
              <a:rPr lang="en-US" sz="2000" dirty="0">
                <a:latin typeface="+mn-lt"/>
              </a:rPr>
            </a:br>
            <a:r>
              <a:rPr lang="en-US" sz="2000" dirty="0">
                <a:latin typeface="+mn-lt"/>
              </a:rPr>
              <a:t>      </a:t>
            </a:r>
            <a:r>
              <a:rPr lang="en-US" sz="2000" dirty="0">
                <a:latin typeface="+mn-lt"/>
                <a:sym typeface="Wingdings" panose="05000000000000000000" pitchFamily="2" charset="2"/>
              </a:rPr>
              <a:t>c. [</a:t>
            </a:r>
            <a:r>
              <a:rPr lang="en-US" sz="2000" baseline="-25000" dirty="0">
                <a:latin typeface="+mn-lt"/>
                <a:sym typeface="Wingdings" panose="05000000000000000000" pitchFamily="2" charset="2"/>
              </a:rPr>
              <a:t>TP</a:t>
            </a:r>
            <a:r>
              <a:rPr lang="en-US" sz="2000" dirty="0">
                <a:latin typeface="+mn-lt"/>
                <a:sym typeface="Wingdings" panose="05000000000000000000" pitchFamily="2" charset="2"/>
              </a:rPr>
              <a:t> </a:t>
            </a:r>
            <a:r>
              <a:rPr lang="en-US" sz="2000" dirty="0">
                <a:latin typeface="+mn-lt"/>
              </a:rPr>
              <a:t>He bought some berries], but not </a:t>
            </a:r>
            <a:r>
              <a:rPr lang="en-US" sz="2000" dirty="0" err="1">
                <a:latin typeface="+mn-lt"/>
              </a:rPr>
              <a:t>cherries</a:t>
            </a:r>
            <a:r>
              <a:rPr lang="en-US" sz="2000" baseline="-25000" dirty="0" err="1">
                <a:latin typeface="+mn-lt"/>
              </a:rPr>
              <a:t>i</a:t>
            </a:r>
            <a:r>
              <a:rPr lang="en-US" sz="2000" dirty="0">
                <a:latin typeface="+mn-lt"/>
              </a:rPr>
              <a:t> [</a:t>
            </a:r>
            <a:r>
              <a:rPr lang="en-US" sz="2000" baseline="-25000" dirty="0">
                <a:highlight>
                  <a:srgbClr val="C0C0C0"/>
                </a:highlight>
                <a:latin typeface="+mn-lt"/>
              </a:rPr>
              <a:t>TP</a:t>
            </a:r>
            <a:r>
              <a:rPr lang="en-US" sz="2000" dirty="0">
                <a:highlight>
                  <a:srgbClr val="C0C0C0"/>
                </a:highlight>
                <a:latin typeface="+mn-lt"/>
              </a:rPr>
              <a:t> he bought </a:t>
            </a:r>
            <a:r>
              <a:rPr lang="en-US" sz="2000" dirty="0" err="1">
                <a:highlight>
                  <a:srgbClr val="C0C0C0"/>
                </a:highlight>
                <a:latin typeface="+mn-lt"/>
              </a:rPr>
              <a:t>t</a:t>
            </a:r>
            <a:r>
              <a:rPr lang="en-US" sz="2000" baseline="-25000" dirty="0" err="1">
                <a:highlight>
                  <a:srgbClr val="C0C0C0"/>
                </a:highlight>
                <a:latin typeface="+mn-lt"/>
              </a:rPr>
              <a:t>i</a:t>
            </a:r>
            <a:r>
              <a:rPr lang="en-US" sz="2000" dirty="0">
                <a:latin typeface="+mn-lt"/>
              </a:rPr>
              <a:t>].</a:t>
            </a:r>
            <a:br>
              <a:rPr lang="en-US" sz="2000" dirty="0">
                <a:latin typeface="+mn-lt"/>
              </a:rPr>
            </a:br>
            <a:br>
              <a:rPr lang="en-US" sz="2000" dirty="0">
                <a:latin typeface="+mn-lt"/>
              </a:rPr>
            </a:br>
            <a:r>
              <a:rPr lang="en-US" sz="2000" b="1" dirty="0">
                <a:latin typeface="+mn-lt"/>
              </a:rPr>
              <a:t>Prediction</a:t>
            </a:r>
            <a:r>
              <a:rPr lang="en-US" sz="2000" dirty="0">
                <a:latin typeface="+mn-lt"/>
              </a:rPr>
              <a:t>: If the morphological shape of the stripping remnant is crucially licensed by invisible material in the elided clause, this will be strong evidence for ellipsis.</a:t>
            </a:r>
            <a:br>
              <a:rPr lang="en-US"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8636057A-EC28-B4CA-8AD1-DF6707B6A4D7}"/>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13</a:t>
            </a:fld>
            <a:endParaRPr lang="en-IL" dirty="0"/>
          </a:p>
        </p:txBody>
      </p:sp>
      <p:sp>
        <p:nvSpPr>
          <p:cNvPr id="2" name="TextBox 1">
            <a:extLst>
              <a:ext uri="{FF2B5EF4-FFF2-40B4-BE49-F238E27FC236}">
                <a16:creationId xmlns:a16="http://schemas.microsoft.com/office/drawing/2014/main" id="{321EAA6B-4350-063B-0F36-145329AF81E2}"/>
              </a:ext>
            </a:extLst>
          </p:cNvPr>
          <p:cNvSpPr txBox="1"/>
          <p:nvPr/>
        </p:nvSpPr>
        <p:spPr>
          <a:xfrm>
            <a:off x="9104969" y="4237462"/>
            <a:ext cx="2814247" cy="1323439"/>
          </a:xfrm>
          <a:prstGeom prst="rect">
            <a:avLst/>
          </a:prstGeom>
          <a:noFill/>
          <a:ln>
            <a:solidFill>
              <a:srgbClr val="00B0F0"/>
            </a:solidFill>
          </a:ln>
        </p:spPr>
        <p:txBody>
          <a:bodyPr wrap="square" rtlCol="0">
            <a:spAutoFit/>
          </a:bodyPr>
          <a:lstStyle/>
          <a:p>
            <a:r>
              <a:rPr lang="en-US" sz="2000">
                <a:solidFill>
                  <a:schemeClr val="accent5"/>
                </a:solidFill>
              </a:rPr>
              <a:t>Question: How are the antecedent TP and elided TP </a:t>
            </a:r>
            <a:r>
              <a:rPr lang="en-US" sz="2000" i="1">
                <a:solidFill>
                  <a:schemeClr val="accent5"/>
                </a:solidFill>
              </a:rPr>
              <a:t>identical</a:t>
            </a:r>
            <a:r>
              <a:rPr lang="en-US" sz="2000">
                <a:solidFill>
                  <a:schemeClr val="accent5"/>
                </a:solidFill>
              </a:rPr>
              <a:t>? We’ll address it soon.</a:t>
            </a:r>
            <a:endParaRPr lang="en-IL" sz="2000">
              <a:solidFill>
                <a:schemeClr val="accent5"/>
              </a:solidFill>
            </a:endParaRPr>
          </a:p>
        </p:txBody>
      </p:sp>
    </p:spTree>
    <p:extLst>
      <p:ext uri="{BB962C8B-B14F-4D97-AF65-F5344CB8AC3E}">
        <p14:creationId xmlns:p14="http://schemas.microsoft.com/office/powerpoint/2010/main" val="1461325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F3C58-5D71-44F6-15BD-1409C2B948D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040DA8E-8CE3-6624-443E-1FC040436405}"/>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latin typeface="+mn-lt"/>
              </a:rPr>
              <a:t>Connectivity effects: N-concord under embedded stripping</a:t>
            </a:r>
            <a:endParaRPr lang="en-IL" sz="3600" b="1" dirty="0">
              <a:latin typeface="+mn-lt"/>
            </a:endParaRPr>
          </a:p>
        </p:txBody>
      </p:sp>
      <p:sp>
        <p:nvSpPr>
          <p:cNvPr id="5" name="Title 4">
            <a:extLst>
              <a:ext uri="{FF2B5EF4-FFF2-40B4-BE49-F238E27FC236}">
                <a16:creationId xmlns:a16="http://schemas.microsoft.com/office/drawing/2014/main" id="{8CCC866A-17D9-08BC-054B-991CCA41A20A}"/>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dirty="0">
                <a:latin typeface="+mn-lt"/>
              </a:rPr>
              <a:t>Negative Concord (NC) items require a </a:t>
            </a:r>
            <a:r>
              <a:rPr lang="en-US" sz="2000" dirty="0" err="1">
                <a:latin typeface="+mn-lt"/>
              </a:rPr>
              <a:t>clausemate</a:t>
            </a:r>
            <a:r>
              <a:rPr lang="en-US" sz="2000" dirty="0">
                <a:latin typeface="+mn-lt"/>
              </a:rPr>
              <a:t> negation to be licensed. Semantically, they’re interpreted as existential quantifiers in the scope of negation (</a:t>
            </a:r>
            <a:r>
              <a:rPr lang="en-US" sz="2000" dirty="0">
                <a:sym typeface="Symbol" panose="05050102010706020507" pitchFamily="18" charset="2"/>
              </a:rPr>
              <a:t> </a:t>
            </a:r>
            <a:r>
              <a:rPr lang="en-US" sz="2000" dirty="0">
                <a:latin typeface="+mn-lt"/>
                <a:sym typeface="Symbol" panose="05050102010706020507" pitchFamily="18" charset="2"/>
              </a:rPr>
              <a:t>).</a:t>
            </a:r>
            <a:br>
              <a:rPr lang="en-US" sz="2000" dirty="0">
                <a:latin typeface="+mn-lt"/>
                <a:sym typeface="Symbol" panose="05050102010706020507" pitchFamily="18" charset="2"/>
              </a:rPr>
            </a:br>
            <a:br>
              <a:rPr lang="en-US" sz="2000" dirty="0">
                <a:latin typeface="+mn-lt"/>
                <a:sym typeface="Symbol" panose="05050102010706020507" pitchFamily="18" charset="2"/>
              </a:rPr>
            </a:br>
            <a:r>
              <a:rPr lang="en-US" sz="2000" dirty="0">
                <a:latin typeface="+mn-lt"/>
                <a:sym typeface="Symbol" panose="05050102010706020507" pitchFamily="18" charset="2"/>
              </a:rPr>
              <a:t>(20) a. hu *(</a:t>
            </a:r>
            <a:r>
              <a:rPr lang="en-US" sz="2000" dirty="0">
                <a:solidFill>
                  <a:srgbClr val="FF0000"/>
                </a:solidFill>
                <a:latin typeface="+mn-lt"/>
                <a:sym typeface="Symbol" panose="05050102010706020507" pitchFamily="18" charset="2"/>
              </a:rPr>
              <a:t>lo</a:t>
            </a:r>
            <a:r>
              <a:rPr lang="en-US" sz="2000" dirty="0">
                <a:latin typeface="+mn-lt"/>
                <a:sym typeface="Symbol" panose="05050102010706020507" pitchFamily="18" charset="2"/>
              </a:rPr>
              <a:t>) </a:t>
            </a:r>
            <a:r>
              <a:rPr lang="en-US" sz="2000" dirty="0" err="1">
                <a:latin typeface="+mn-lt"/>
                <a:sym typeface="Symbol" panose="05050102010706020507" pitchFamily="18" charset="2"/>
              </a:rPr>
              <a:t>siper</a:t>
            </a:r>
            <a:r>
              <a:rPr lang="en-US" sz="2000" dirty="0">
                <a:latin typeface="+mn-lt"/>
                <a:sym typeface="Symbol" panose="05050102010706020507" pitchFamily="18" charset="2"/>
              </a:rPr>
              <a:t> et   ha-sod        le-</a:t>
            </a:r>
            <a:r>
              <a:rPr lang="en-US" sz="2000" dirty="0" err="1">
                <a:solidFill>
                  <a:srgbClr val="FF0000"/>
                </a:solidFill>
                <a:latin typeface="+mn-lt"/>
                <a:sym typeface="Symbol" panose="05050102010706020507" pitchFamily="18" charset="2"/>
              </a:rPr>
              <a:t>af</a:t>
            </a:r>
            <a:r>
              <a:rPr lang="en-US" sz="2000" dirty="0">
                <a:solidFill>
                  <a:srgbClr val="FF0000"/>
                </a:solidFill>
                <a:latin typeface="+mn-lt"/>
                <a:sym typeface="Symbol" panose="05050102010706020507" pitchFamily="18" charset="2"/>
              </a:rPr>
              <a:t>  </a:t>
            </a:r>
            <a:r>
              <a:rPr lang="en-US" sz="2000" dirty="0" err="1">
                <a:solidFill>
                  <a:srgbClr val="FF0000"/>
                </a:solidFill>
                <a:latin typeface="+mn-lt"/>
                <a:sym typeface="Symbol" panose="05050102010706020507" pitchFamily="18" charset="2"/>
              </a:rPr>
              <a:t>exad</a:t>
            </a:r>
            <a:r>
              <a:rPr lang="en-US" sz="2000" dirty="0">
                <a:latin typeface="+mn-lt"/>
                <a:sym typeface="Symbol" panose="05050102010706020507" pitchFamily="18" charset="2"/>
              </a:rPr>
              <a:t>.	(</a:t>
            </a:r>
            <a:r>
              <a:rPr lang="en-US" sz="2000" i="1" dirty="0">
                <a:latin typeface="+mn-lt"/>
                <a:sym typeface="Symbol" panose="05050102010706020507" pitchFamily="18" charset="2"/>
              </a:rPr>
              <a:t>Hebrew</a:t>
            </a:r>
            <a:r>
              <a:rPr lang="en-US" sz="2000" dirty="0">
                <a:latin typeface="+mn-lt"/>
                <a:sym typeface="Symbol" panose="05050102010706020507" pitchFamily="18" charset="2"/>
              </a:rPr>
              <a:t>)			</a:t>
            </a:r>
            <a:br>
              <a:rPr lang="en-US" sz="2000" dirty="0">
                <a:latin typeface="+mn-lt"/>
                <a:sym typeface="Symbol" panose="05050102010706020507" pitchFamily="18" charset="2"/>
              </a:rPr>
            </a:br>
            <a:r>
              <a:rPr lang="en-US" sz="2000" dirty="0">
                <a:latin typeface="+mn-lt"/>
                <a:sym typeface="Symbol" panose="05050102010706020507" pitchFamily="18" charset="2"/>
              </a:rPr>
              <a:t>             he   not told  </a:t>
            </a:r>
            <a:r>
              <a:rPr lang="en-US" sz="1600" dirty="0">
                <a:latin typeface="+mn-lt"/>
                <a:sym typeface="Symbol" panose="05050102010706020507" pitchFamily="18" charset="2"/>
              </a:rPr>
              <a:t>ACC  </a:t>
            </a:r>
            <a:r>
              <a:rPr lang="en-US" sz="2000" dirty="0">
                <a:latin typeface="+mn-lt"/>
                <a:sym typeface="Symbol" panose="05050102010706020507" pitchFamily="18" charset="2"/>
              </a:rPr>
              <a:t>the-secret to-no one	</a:t>
            </a:r>
            <a:br>
              <a:rPr lang="en-US" sz="2000" dirty="0">
                <a:latin typeface="+mn-lt"/>
                <a:sym typeface="Symbol" panose="05050102010706020507" pitchFamily="18" charset="2"/>
              </a:rPr>
            </a:br>
            <a:r>
              <a:rPr lang="en-US" sz="2000" dirty="0">
                <a:latin typeface="+mn-lt"/>
                <a:sym typeface="Symbol" panose="05050102010706020507" pitchFamily="18" charset="2"/>
              </a:rPr>
              <a:t>             ‘He didn’t tell the secret to anyone.’</a:t>
            </a:r>
            <a:br>
              <a:rPr lang="en-US" sz="2000" dirty="0">
                <a:latin typeface="+mn-lt"/>
                <a:sym typeface="Symbol" panose="05050102010706020507" pitchFamily="18" charset="2"/>
              </a:rPr>
            </a:br>
            <a:r>
              <a:rPr lang="en-US" sz="2000" dirty="0">
                <a:latin typeface="+mn-lt"/>
                <a:sym typeface="Symbol" panose="05050102010706020507" pitchFamily="18" charset="2"/>
              </a:rPr>
              <a:t>(21) A: le-mi     hu </a:t>
            </a:r>
            <a:r>
              <a:rPr lang="en-US" sz="2000" dirty="0" err="1">
                <a:latin typeface="+mn-lt"/>
                <a:sym typeface="Symbol" panose="05050102010706020507" pitchFamily="18" charset="2"/>
              </a:rPr>
              <a:t>siper</a:t>
            </a:r>
            <a:r>
              <a:rPr lang="en-US" sz="2000" dirty="0">
                <a:latin typeface="+mn-lt"/>
                <a:sym typeface="Symbol" panose="05050102010706020507" pitchFamily="18" charset="2"/>
              </a:rPr>
              <a:t> et   ha-sod?	</a:t>
            </a:r>
            <a:br>
              <a:rPr lang="en-US" sz="2000" dirty="0">
                <a:latin typeface="+mn-lt"/>
                <a:sym typeface="Symbol" panose="05050102010706020507" pitchFamily="18" charset="2"/>
              </a:rPr>
            </a:br>
            <a:r>
              <a:rPr lang="en-US" sz="2000" dirty="0">
                <a:latin typeface="+mn-lt"/>
                <a:sym typeface="Symbol" panose="05050102010706020507" pitchFamily="18" charset="2"/>
              </a:rPr>
              <a:t>             to-who he told   </a:t>
            </a:r>
            <a:r>
              <a:rPr lang="en-US" sz="1600" dirty="0">
                <a:latin typeface="+mn-lt"/>
                <a:sym typeface="Symbol" panose="05050102010706020507" pitchFamily="18" charset="2"/>
              </a:rPr>
              <a:t>ACC </a:t>
            </a:r>
            <a:r>
              <a:rPr lang="en-US" sz="2000" dirty="0">
                <a:latin typeface="+mn-lt"/>
                <a:sym typeface="Symbol" panose="05050102010706020507" pitchFamily="18" charset="2"/>
              </a:rPr>
              <a:t>the-secret</a:t>
            </a:r>
            <a:br>
              <a:rPr lang="en-US" sz="2000" dirty="0">
                <a:latin typeface="+mn-lt"/>
                <a:sym typeface="Symbol" panose="05050102010706020507" pitchFamily="18" charset="2"/>
              </a:rPr>
            </a:br>
            <a:r>
              <a:rPr lang="en-US" sz="2000" dirty="0">
                <a:latin typeface="+mn-lt"/>
                <a:sym typeface="Symbol" panose="05050102010706020507" pitchFamily="18" charset="2"/>
              </a:rPr>
              <a:t>             ‘To whom did he tell the secret?’</a:t>
            </a:r>
            <a:br>
              <a:rPr lang="en-US" sz="2000" dirty="0">
                <a:latin typeface="+mn-lt"/>
                <a:sym typeface="Symbol" panose="05050102010706020507" pitchFamily="18" charset="2"/>
              </a:rPr>
            </a:br>
            <a:r>
              <a:rPr lang="en-US" sz="2000" dirty="0">
                <a:latin typeface="+mn-lt"/>
                <a:sym typeface="Symbol" panose="05050102010706020507" pitchFamily="18" charset="2"/>
              </a:rPr>
              <a:t>        B: ani </a:t>
            </a:r>
            <a:r>
              <a:rPr lang="en-US" sz="2000" dirty="0" err="1">
                <a:latin typeface="+mn-lt"/>
                <a:sym typeface="Symbol" panose="05050102010706020507" pitchFamily="18" charset="2"/>
              </a:rPr>
              <a:t>batuax</a:t>
            </a:r>
            <a:r>
              <a:rPr lang="en-US" sz="2000" dirty="0">
                <a:latin typeface="+mn-lt"/>
                <a:sym typeface="Symbol" panose="05050102010706020507" pitchFamily="18" charset="2"/>
              </a:rPr>
              <a:t> </a:t>
            </a:r>
            <a:r>
              <a:rPr lang="en-US" sz="2000" dirty="0" err="1">
                <a:latin typeface="+mn-lt"/>
                <a:cs typeface="Times New Roman" panose="02020603050405020304" pitchFamily="18" charset="0"/>
                <a:sym typeface="Symbol" panose="05050102010706020507" pitchFamily="18" charset="2"/>
              </a:rPr>
              <a:t>še</a:t>
            </a:r>
            <a:r>
              <a:rPr lang="en-US" sz="2000" dirty="0">
                <a:latin typeface="+mn-lt"/>
                <a:cs typeface="Times New Roman" panose="02020603050405020304" pitchFamily="18" charset="0"/>
                <a:sym typeface="Symbol" panose="05050102010706020507" pitchFamily="18" charset="2"/>
              </a:rPr>
              <a:t>-le-</a:t>
            </a:r>
            <a:r>
              <a:rPr lang="en-US" sz="2000" dirty="0" err="1">
                <a:solidFill>
                  <a:srgbClr val="FF0000"/>
                </a:solidFill>
                <a:latin typeface="+mn-lt"/>
                <a:cs typeface="Times New Roman" panose="02020603050405020304" pitchFamily="18" charset="0"/>
                <a:sym typeface="Symbol" panose="05050102010706020507" pitchFamily="18" charset="2"/>
              </a:rPr>
              <a:t>af</a:t>
            </a:r>
            <a:r>
              <a:rPr lang="en-US" sz="2000" dirty="0">
                <a:solidFill>
                  <a:srgbClr val="FF0000"/>
                </a:solidFill>
                <a:latin typeface="+mn-lt"/>
                <a:cs typeface="Times New Roman" panose="02020603050405020304" pitchFamily="18" charset="0"/>
                <a:sym typeface="Symbol" panose="05050102010706020507" pitchFamily="18" charset="2"/>
              </a:rPr>
              <a:t>       </a:t>
            </a:r>
            <a:r>
              <a:rPr lang="en-US" sz="2000" dirty="0" err="1">
                <a:solidFill>
                  <a:srgbClr val="FF0000"/>
                </a:solidFill>
                <a:latin typeface="+mn-lt"/>
                <a:cs typeface="Times New Roman" panose="02020603050405020304" pitchFamily="18" charset="0"/>
                <a:sym typeface="Symbol" panose="05050102010706020507" pitchFamily="18" charset="2"/>
              </a:rPr>
              <a:t>exad</a:t>
            </a:r>
            <a:r>
              <a:rPr lang="en-US" sz="2000" dirty="0">
                <a:latin typeface="+mn-lt"/>
                <a:cs typeface="Times New Roman" panose="02020603050405020304" pitchFamily="18" charset="0"/>
                <a:sym typeface="Symbol" panose="05050102010706020507" pitchFamily="18" charset="2"/>
              </a:rPr>
              <a:t>.		 </a:t>
            </a:r>
            <a:r>
              <a:rPr lang="en-US" sz="2000" dirty="0">
                <a:solidFill>
                  <a:srgbClr val="00B0F0"/>
                </a:solidFill>
                <a:latin typeface="+mn-lt"/>
                <a:cs typeface="Times New Roman" panose="02020603050405020304" pitchFamily="18" charset="0"/>
                <a:sym typeface="Symbol" panose="05050102010706020507" pitchFamily="18" charset="2"/>
              </a:rPr>
              <a:t>Where is the licensing negation?</a:t>
            </a:r>
            <a:r>
              <a:rPr lang="en-US" sz="2000" dirty="0">
                <a:latin typeface="+mn-lt"/>
                <a:cs typeface="Times New Roman" panose="02020603050405020304" pitchFamily="18" charset="0"/>
                <a:sym typeface="Symbol" panose="05050102010706020507" pitchFamily="18" charset="2"/>
              </a:rPr>
              <a:t>	</a:t>
            </a:r>
            <a:br>
              <a:rPr lang="en-US" sz="2000" dirty="0">
                <a:latin typeface="+mn-lt"/>
                <a:cs typeface="Times New Roman" panose="02020603050405020304" pitchFamily="18" charset="0"/>
                <a:sym typeface="Symbol" panose="05050102010706020507" pitchFamily="18" charset="2"/>
              </a:rPr>
            </a:br>
            <a:r>
              <a:rPr lang="en-US" sz="2000" dirty="0">
                <a:latin typeface="+mn-lt"/>
                <a:cs typeface="Times New Roman" panose="02020603050405020304" pitchFamily="18" charset="0"/>
                <a:sym typeface="Symbol" panose="05050102010706020507" pitchFamily="18" charset="2"/>
              </a:rPr>
              <a:t>            I      sure      that-to-no one	</a:t>
            </a:r>
            <a:br>
              <a:rPr lang="en-US" sz="2000" dirty="0">
                <a:latin typeface="+mn-lt"/>
                <a:cs typeface="Times New Roman" panose="02020603050405020304" pitchFamily="18" charset="0"/>
                <a:sym typeface="Symbol" panose="05050102010706020507" pitchFamily="18" charset="2"/>
              </a:rPr>
            </a:br>
            <a:r>
              <a:rPr lang="en-US" sz="2000" dirty="0">
                <a:latin typeface="+mn-lt"/>
                <a:cs typeface="Times New Roman" panose="02020603050405020304" pitchFamily="18" charset="0"/>
                <a:sym typeface="Symbol" panose="05050102010706020507" pitchFamily="18" charset="2"/>
              </a:rPr>
              <a:t>            ‘I’m sure that he didn’t tell the secret to anyone                                                           </a:t>
            </a:r>
            <a:r>
              <a:rPr lang="en-US" sz="2000" dirty="0">
                <a:solidFill>
                  <a:srgbClr val="00B0F0"/>
                </a:solidFill>
                <a:latin typeface="+mn-lt"/>
                <a:cs typeface="Times New Roman" panose="02020603050405020304" pitchFamily="18" charset="0"/>
                <a:sym typeface="Symbol" panose="05050102010706020507" pitchFamily="18" charset="2"/>
              </a:rPr>
              <a:t>Inside the elided </a:t>
            </a:r>
            <a:r>
              <a:rPr lang="en-US" sz="2000">
                <a:solidFill>
                  <a:srgbClr val="00B0F0"/>
                </a:solidFill>
                <a:latin typeface="+mn-lt"/>
                <a:cs typeface="Times New Roman" panose="02020603050405020304" pitchFamily="18" charset="0"/>
                <a:sym typeface="Symbol" panose="05050102010706020507" pitchFamily="18" charset="2"/>
              </a:rPr>
              <a:t>TP!</a:t>
            </a:r>
            <a:r>
              <a:rPr lang="en-US" sz="2000">
                <a:latin typeface="+mn-lt"/>
                <a:sym typeface="Symbol" panose="05050102010706020507" pitchFamily="18" charset="2"/>
              </a:rPr>
              <a:t>									</a:t>
            </a:r>
            <a:r>
              <a:rPr lang="en-US" sz="2000">
                <a:solidFill>
                  <a:srgbClr val="00B0F0"/>
                </a:solidFill>
                <a:latin typeface="+mn-lt"/>
                <a:sym typeface="Symbol" panose="05050102010706020507" pitchFamily="18" charset="2"/>
              </a:rPr>
              <a:t>             (note the puzzle </a:t>
            </a:r>
            <a:r>
              <a:rPr lang="en-US" sz="2000">
                <a:latin typeface="+mn-lt"/>
                <a:sym typeface="Symbol" panose="05050102010706020507" pitchFamily="18" charset="2"/>
              </a:rPr>
              <a:t>	</a:t>
            </a:r>
            <a:br>
              <a:rPr lang="en-US" sz="2000">
                <a:latin typeface="+mn-lt"/>
                <a:sym typeface="Symbol" panose="05050102010706020507" pitchFamily="18" charset="2"/>
              </a:rPr>
            </a:br>
            <a:r>
              <a:rPr lang="en-US" sz="2000">
                <a:latin typeface="+mn-lt"/>
                <a:sym typeface="Symbol" panose="05050102010706020507" pitchFamily="18" charset="2"/>
              </a:rPr>
              <a:t>            ani </a:t>
            </a:r>
            <a:r>
              <a:rPr lang="en-US" sz="2000" dirty="0" err="1">
                <a:latin typeface="+mn-lt"/>
                <a:sym typeface="Symbol" panose="05050102010706020507" pitchFamily="18" charset="2"/>
              </a:rPr>
              <a:t>batuax</a:t>
            </a:r>
            <a:r>
              <a:rPr lang="en-US" sz="2000" dirty="0">
                <a:latin typeface="+mn-lt"/>
                <a:sym typeface="Symbol" panose="05050102010706020507" pitchFamily="18" charset="2"/>
              </a:rPr>
              <a:t> </a:t>
            </a:r>
            <a:r>
              <a:rPr lang="en-US" sz="2000" dirty="0" err="1">
                <a:latin typeface="+mn-lt"/>
                <a:cs typeface="Times New Roman" panose="02020603050405020304" pitchFamily="18" charset="0"/>
                <a:sym typeface="Symbol" panose="05050102010706020507" pitchFamily="18" charset="2"/>
              </a:rPr>
              <a:t>še</a:t>
            </a:r>
            <a:r>
              <a:rPr lang="en-US" sz="2000" dirty="0">
                <a:latin typeface="+mn-lt"/>
                <a:cs typeface="Times New Roman" panose="02020603050405020304" pitchFamily="18" charset="0"/>
                <a:sym typeface="Symbol" panose="05050102010706020507" pitchFamily="18" charset="2"/>
              </a:rPr>
              <a:t>-[le-</a:t>
            </a:r>
            <a:r>
              <a:rPr lang="en-US" sz="2000" dirty="0" err="1">
                <a:solidFill>
                  <a:srgbClr val="FF0000"/>
                </a:solidFill>
                <a:latin typeface="+mn-lt"/>
                <a:cs typeface="Times New Roman" panose="02020603050405020304" pitchFamily="18" charset="0"/>
                <a:sym typeface="Symbol" panose="05050102010706020507" pitchFamily="18" charset="2"/>
              </a:rPr>
              <a:t>af</a:t>
            </a:r>
            <a:r>
              <a:rPr lang="en-US" sz="2000" dirty="0">
                <a:solidFill>
                  <a:srgbClr val="FF0000"/>
                </a:solidFill>
                <a:latin typeface="+mn-lt"/>
                <a:cs typeface="Times New Roman" panose="02020603050405020304" pitchFamily="18" charset="0"/>
                <a:sym typeface="Symbol" panose="05050102010706020507" pitchFamily="18" charset="2"/>
              </a:rPr>
              <a:t>      </a:t>
            </a:r>
            <a:r>
              <a:rPr lang="en-US" sz="2000" dirty="0" err="1">
                <a:solidFill>
                  <a:srgbClr val="FF0000"/>
                </a:solidFill>
                <a:latin typeface="+mn-lt"/>
                <a:cs typeface="Times New Roman" panose="02020603050405020304" pitchFamily="18" charset="0"/>
                <a:sym typeface="Symbol" panose="05050102010706020507" pitchFamily="18" charset="2"/>
              </a:rPr>
              <a:t>exad</a:t>
            </a:r>
            <a:r>
              <a:rPr lang="en-US" sz="2000" dirty="0">
                <a:latin typeface="+mn-lt"/>
                <a:cs typeface="Times New Roman" panose="02020603050405020304" pitchFamily="18" charset="0"/>
                <a:sym typeface="Symbol" panose="05050102010706020507" pitchFamily="18" charset="2"/>
              </a:rPr>
              <a:t>]</a:t>
            </a:r>
            <a:r>
              <a:rPr lang="en-US" sz="2000" baseline="-25000" dirty="0">
                <a:latin typeface="+mn-lt"/>
                <a:cs typeface="Times New Roman" panose="02020603050405020304" pitchFamily="18" charset="0"/>
                <a:sym typeface="Symbol" panose="05050102010706020507" pitchFamily="18" charset="2"/>
              </a:rPr>
              <a:t>i</a:t>
            </a:r>
            <a:r>
              <a:rPr lang="en-US" sz="2000" dirty="0">
                <a:latin typeface="+mn-lt"/>
                <a:cs typeface="Times New Roman" panose="02020603050405020304" pitchFamily="18" charset="0"/>
                <a:sym typeface="Symbol" panose="05050102010706020507" pitchFamily="18" charset="2"/>
              </a:rPr>
              <a:t> [</a:t>
            </a:r>
            <a:r>
              <a:rPr lang="en-US" sz="2000" baseline="-25000" dirty="0">
                <a:highlight>
                  <a:srgbClr val="C0C0C0"/>
                </a:highlight>
                <a:latin typeface="+mn-lt"/>
                <a:cs typeface="Times New Roman" panose="02020603050405020304" pitchFamily="18" charset="0"/>
                <a:sym typeface="Symbol" panose="05050102010706020507" pitchFamily="18" charset="2"/>
              </a:rPr>
              <a:t>TP</a:t>
            </a:r>
            <a:r>
              <a:rPr lang="en-US" sz="2000" dirty="0">
                <a:highlight>
                  <a:srgbClr val="C0C0C0"/>
                </a:highlight>
                <a:latin typeface="+mn-lt"/>
                <a:cs typeface="Times New Roman" panose="02020603050405020304" pitchFamily="18" charset="0"/>
                <a:sym typeface="Symbol" panose="05050102010706020507" pitchFamily="18" charset="2"/>
              </a:rPr>
              <a:t> hu </a:t>
            </a:r>
            <a:r>
              <a:rPr lang="en-US" sz="2000" dirty="0">
                <a:solidFill>
                  <a:srgbClr val="FF0000"/>
                </a:solidFill>
                <a:highlight>
                  <a:srgbClr val="C0C0C0"/>
                </a:highlight>
                <a:latin typeface="+mn-lt"/>
                <a:cs typeface="Times New Roman" panose="02020603050405020304" pitchFamily="18" charset="0"/>
                <a:sym typeface="Symbol" panose="05050102010706020507" pitchFamily="18" charset="2"/>
              </a:rPr>
              <a:t>lo</a:t>
            </a:r>
            <a:r>
              <a:rPr lang="en-US" sz="2000" dirty="0">
                <a:highlight>
                  <a:srgbClr val="C0C0C0"/>
                </a:highlight>
                <a:latin typeface="+mn-lt"/>
                <a:cs typeface="Times New Roman" panose="02020603050405020304" pitchFamily="18" charset="0"/>
                <a:sym typeface="Symbol" panose="05050102010706020507" pitchFamily="18" charset="2"/>
              </a:rPr>
              <a:t>    </a:t>
            </a:r>
            <a:r>
              <a:rPr lang="en-US" sz="2000" dirty="0" err="1">
                <a:highlight>
                  <a:srgbClr val="C0C0C0"/>
                </a:highlight>
                <a:latin typeface="+mn-lt"/>
                <a:cs typeface="Times New Roman" panose="02020603050405020304" pitchFamily="18" charset="0"/>
                <a:sym typeface="Symbol" panose="05050102010706020507" pitchFamily="18" charset="2"/>
              </a:rPr>
              <a:t>siper</a:t>
            </a:r>
            <a:r>
              <a:rPr lang="en-US" sz="2000" dirty="0">
                <a:highlight>
                  <a:srgbClr val="C0C0C0"/>
                </a:highlight>
                <a:latin typeface="+mn-lt"/>
                <a:cs typeface="Times New Roman" panose="02020603050405020304" pitchFamily="18" charset="0"/>
                <a:sym typeface="Symbol" panose="05050102010706020507" pitchFamily="18" charset="2"/>
              </a:rPr>
              <a:t> et    ha-sod </a:t>
            </a:r>
            <a:r>
              <a:rPr lang="en-US" sz="2000" err="1">
                <a:highlight>
                  <a:srgbClr val="C0C0C0"/>
                </a:highlight>
                <a:latin typeface="+mn-lt"/>
                <a:cs typeface="Times New Roman" panose="02020603050405020304" pitchFamily="18" charset="0"/>
                <a:sym typeface="Symbol" panose="05050102010706020507" pitchFamily="18" charset="2"/>
              </a:rPr>
              <a:t>t</a:t>
            </a:r>
            <a:r>
              <a:rPr lang="en-US" sz="2000" baseline="-25000" err="1">
                <a:highlight>
                  <a:srgbClr val="C0C0C0"/>
                </a:highlight>
                <a:latin typeface="+mn-lt"/>
                <a:cs typeface="Times New Roman" panose="02020603050405020304" pitchFamily="18" charset="0"/>
                <a:sym typeface="Symbol" panose="05050102010706020507" pitchFamily="18" charset="2"/>
              </a:rPr>
              <a:t>i</a:t>
            </a:r>
            <a:r>
              <a:rPr lang="en-US" sz="2000">
                <a:highlight>
                  <a:srgbClr val="C0C0C0"/>
                </a:highlight>
                <a:latin typeface="+mn-lt"/>
                <a:cs typeface="Times New Roman" panose="02020603050405020304" pitchFamily="18" charset="0"/>
                <a:sym typeface="Symbol" panose="05050102010706020507" pitchFamily="18" charset="2"/>
              </a:rPr>
              <a:t> </a:t>
            </a:r>
            <a:r>
              <a:rPr lang="en-US" sz="2000">
                <a:latin typeface="+mn-lt"/>
                <a:cs typeface="Times New Roman" panose="02020603050405020304" pitchFamily="18" charset="0"/>
                <a:sym typeface="Symbol" panose="05050102010706020507" pitchFamily="18" charset="2"/>
              </a:rPr>
              <a:t>].		               </a:t>
            </a:r>
            <a:r>
              <a:rPr lang="en-US" sz="2000">
                <a:solidFill>
                  <a:srgbClr val="00B0F0"/>
                </a:solidFill>
                <a:latin typeface="+mn-lt"/>
                <a:cs typeface="Times New Roman" panose="02020603050405020304" pitchFamily="18" charset="0"/>
                <a:sym typeface="Symbol" panose="05050102010706020507" pitchFamily="18" charset="2"/>
              </a:rPr>
              <a:t>for </a:t>
            </a:r>
            <a:r>
              <a:rPr lang="en-US" sz="2000">
                <a:solidFill>
                  <a:srgbClr val="00B0F0"/>
                </a:solidFill>
                <a:latin typeface="+mn-lt"/>
                <a:sym typeface="Symbol" panose="05050102010706020507" pitchFamily="18" charset="2"/>
              </a:rPr>
              <a:t>Parallelism!)</a:t>
            </a:r>
            <a:r>
              <a:rPr lang="en-US" sz="2000">
                <a:latin typeface="+mn-lt"/>
                <a:sym typeface="Symbol" panose="05050102010706020507" pitchFamily="18" charset="2"/>
              </a:rPr>
              <a:t> </a:t>
            </a:r>
            <a:br>
              <a:rPr lang="en-US" sz="2000" baseline="-25000" dirty="0">
                <a:latin typeface="+mn-lt"/>
                <a:cs typeface="Times New Roman" panose="02020603050405020304" pitchFamily="18" charset="0"/>
                <a:sym typeface="Symbol" panose="05050102010706020507" pitchFamily="18" charset="2"/>
              </a:rPr>
            </a:br>
            <a:r>
              <a:rPr lang="en-US" sz="2000" dirty="0">
                <a:latin typeface="+mn-lt"/>
                <a:cs typeface="Times New Roman" panose="02020603050405020304" pitchFamily="18" charset="0"/>
                <a:sym typeface="Symbol" panose="05050102010706020507" pitchFamily="18" charset="2"/>
              </a:rPr>
              <a:t>            I     sure      that-to-no  one</a:t>
            </a:r>
            <a:r>
              <a:rPr lang="en-US" sz="2000" dirty="0">
                <a:latin typeface="+mn-lt"/>
                <a:sym typeface="Symbol" panose="05050102010706020507" pitchFamily="18" charset="2"/>
              </a:rPr>
              <a:t>          he not told   </a:t>
            </a:r>
            <a:r>
              <a:rPr lang="en-US" sz="1600" dirty="0">
                <a:latin typeface="+mn-lt"/>
                <a:sym typeface="Symbol" panose="05050102010706020507" pitchFamily="18" charset="2"/>
              </a:rPr>
              <a:t>ACC</a:t>
            </a:r>
            <a:r>
              <a:rPr lang="en-US" sz="2000" dirty="0">
                <a:latin typeface="+mn-lt"/>
                <a:sym typeface="Symbol" panose="05050102010706020507" pitchFamily="18" charset="2"/>
              </a:rPr>
              <a:t> the-secret </a:t>
            </a:r>
            <a:r>
              <a:rPr lang="en-US" sz="2000" dirty="0">
                <a:cs typeface="Times New Roman" panose="02020603050405020304" pitchFamily="18" charset="0"/>
                <a:sym typeface="Symbol" panose="05050102010706020507" pitchFamily="18" charset="2"/>
              </a:rPr>
              <a:t>	</a:t>
            </a:r>
            <a:br>
              <a:rPr lang="en-US" sz="2000" dirty="0">
                <a:cs typeface="Times New Roman" panose="02020603050405020304" pitchFamily="18" charset="0"/>
                <a:sym typeface="Symbol" panose="05050102010706020507" pitchFamily="18" charset="2"/>
              </a:rPr>
            </a:br>
            <a:r>
              <a:rPr lang="en-US" sz="2000" dirty="0">
                <a:cs typeface="Times New Roman" panose="02020603050405020304" pitchFamily="18" charset="0"/>
                <a:sym typeface="Symbol" panose="05050102010706020507" pitchFamily="18" charset="2"/>
              </a:rPr>
              <a:t> </a:t>
            </a:r>
            <a:endParaRPr lang="en-IL" sz="2000" dirty="0">
              <a:latin typeface="+mn-lt"/>
            </a:endParaRPr>
          </a:p>
        </p:txBody>
      </p:sp>
      <p:sp>
        <p:nvSpPr>
          <p:cNvPr id="7" name="Slide Number Placeholder 6">
            <a:extLst>
              <a:ext uri="{FF2B5EF4-FFF2-40B4-BE49-F238E27FC236}">
                <a16:creationId xmlns:a16="http://schemas.microsoft.com/office/drawing/2014/main" id="{5D57AFB9-9EC2-D140-2B9E-9C54C3E0CCA6}"/>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14</a:t>
            </a:fld>
            <a:endParaRPr lang="en-IL" dirty="0"/>
          </a:p>
        </p:txBody>
      </p:sp>
      <p:sp>
        <p:nvSpPr>
          <p:cNvPr id="12" name="Freeform: Shape 11">
            <a:extLst>
              <a:ext uri="{FF2B5EF4-FFF2-40B4-BE49-F238E27FC236}">
                <a16:creationId xmlns:a16="http://schemas.microsoft.com/office/drawing/2014/main" id="{BF3F9483-2485-906B-96F9-3A4F31010030}"/>
              </a:ext>
            </a:extLst>
          </p:cNvPr>
          <p:cNvSpPr/>
          <p:nvPr/>
        </p:nvSpPr>
        <p:spPr>
          <a:xfrm>
            <a:off x="3914077" y="4672328"/>
            <a:ext cx="903249" cy="189604"/>
          </a:xfrm>
          <a:custGeom>
            <a:avLst/>
            <a:gdLst>
              <a:gd name="csX0" fmla="*/ 0 w 880946"/>
              <a:gd name="csY0" fmla="*/ 156149 h 167316"/>
              <a:gd name="csX1" fmla="*/ 234176 w 880946"/>
              <a:gd name="csY1" fmla="*/ 32 h 167316"/>
              <a:gd name="csX2" fmla="*/ 423746 w 880946"/>
              <a:gd name="csY2" fmla="*/ 167300 h 167316"/>
              <a:gd name="csX3" fmla="*/ 691376 w 880946"/>
              <a:gd name="csY3" fmla="*/ 11183 h 167316"/>
              <a:gd name="csX4" fmla="*/ 880946 w 880946"/>
              <a:gd name="csY4" fmla="*/ 133847 h 167316"/>
              <a:gd name="csX5" fmla="*/ 880946 w 880946"/>
              <a:gd name="csY5" fmla="*/ 133847 h 167316"/>
            </a:gdLst>
            <a:ahLst/>
            <a:cxnLst>
              <a:cxn ang="0">
                <a:pos x="csX0" y="csY0"/>
              </a:cxn>
              <a:cxn ang="0">
                <a:pos x="csX1" y="csY1"/>
              </a:cxn>
              <a:cxn ang="0">
                <a:pos x="csX2" y="csY2"/>
              </a:cxn>
              <a:cxn ang="0">
                <a:pos x="csX3" y="csY3"/>
              </a:cxn>
              <a:cxn ang="0">
                <a:pos x="csX4" y="csY4"/>
              </a:cxn>
              <a:cxn ang="0">
                <a:pos x="csX5" y="csY5"/>
              </a:cxn>
            </a:cxnLst>
            <a:rect l="l" t="t" r="r" b="b"/>
            <a:pathLst>
              <a:path w="880946" h="167316">
                <a:moveTo>
                  <a:pt x="0" y="156149"/>
                </a:moveTo>
                <a:cubicBezTo>
                  <a:pt x="81776" y="77161"/>
                  <a:pt x="163552" y="-1827"/>
                  <a:pt x="234176" y="32"/>
                </a:cubicBezTo>
                <a:cubicBezTo>
                  <a:pt x="304800" y="1890"/>
                  <a:pt x="347546" y="165442"/>
                  <a:pt x="423746" y="167300"/>
                </a:cubicBezTo>
                <a:cubicBezTo>
                  <a:pt x="499946" y="169159"/>
                  <a:pt x="615176" y="16758"/>
                  <a:pt x="691376" y="11183"/>
                </a:cubicBezTo>
                <a:cubicBezTo>
                  <a:pt x="767576" y="5608"/>
                  <a:pt x="880946" y="133847"/>
                  <a:pt x="880946" y="133847"/>
                </a:cubicBezTo>
                <a:lnTo>
                  <a:pt x="880946" y="133847"/>
                </a:ln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 name="Freeform: Shape 1">
            <a:extLst>
              <a:ext uri="{FF2B5EF4-FFF2-40B4-BE49-F238E27FC236}">
                <a16:creationId xmlns:a16="http://schemas.microsoft.com/office/drawing/2014/main" id="{BB9C3AE8-AC0A-F1AA-2207-2420193F883F}"/>
              </a:ext>
            </a:extLst>
          </p:cNvPr>
          <p:cNvSpPr/>
          <p:nvPr/>
        </p:nvSpPr>
        <p:spPr>
          <a:xfrm>
            <a:off x="7281746" y="5051502"/>
            <a:ext cx="1910615" cy="1271239"/>
          </a:xfrm>
          <a:custGeom>
            <a:avLst/>
            <a:gdLst>
              <a:gd name="csX0" fmla="*/ 390293 w 1910615"/>
              <a:gd name="csY0" fmla="*/ 0 h 1271239"/>
              <a:gd name="csX1" fmla="*/ 1906859 w 1910615"/>
              <a:gd name="csY1" fmla="*/ 457200 h 1271239"/>
              <a:gd name="csX2" fmla="*/ 0 w 1910615"/>
              <a:gd name="csY2" fmla="*/ 1271239 h 1271239"/>
            </a:gdLst>
            <a:ahLst/>
            <a:cxnLst>
              <a:cxn ang="0">
                <a:pos x="csX0" y="csY0"/>
              </a:cxn>
              <a:cxn ang="0">
                <a:pos x="csX1" y="csY1"/>
              </a:cxn>
              <a:cxn ang="0">
                <a:pos x="csX2" y="csY2"/>
              </a:cxn>
            </a:cxnLst>
            <a:rect l="l" t="t" r="r" b="b"/>
            <a:pathLst>
              <a:path w="1910615" h="1271239">
                <a:moveTo>
                  <a:pt x="390293" y="0"/>
                </a:moveTo>
                <a:cubicBezTo>
                  <a:pt x="1181100" y="122663"/>
                  <a:pt x="1971908" y="245327"/>
                  <a:pt x="1906859" y="457200"/>
                </a:cubicBezTo>
                <a:cubicBezTo>
                  <a:pt x="1841810" y="669073"/>
                  <a:pt x="920905" y="970156"/>
                  <a:pt x="0" y="1271239"/>
                </a:cubicBezTo>
              </a:path>
            </a:pathLst>
          </a:custGeom>
          <a:noFill/>
          <a:ln>
            <a:solidFill>
              <a:srgbClr val="00B0F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TextBox 3">
            <a:extLst>
              <a:ext uri="{FF2B5EF4-FFF2-40B4-BE49-F238E27FC236}">
                <a16:creationId xmlns:a16="http://schemas.microsoft.com/office/drawing/2014/main" id="{FC8815B9-360E-99E0-CA47-167EECD8B673}"/>
              </a:ext>
            </a:extLst>
          </p:cNvPr>
          <p:cNvSpPr txBox="1"/>
          <p:nvPr/>
        </p:nvSpPr>
        <p:spPr>
          <a:xfrm>
            <a:off x="8237053" y="2613392"/>
            <a:ext cx="3573967" cy="1631216"/>
          </a:xfrm>
          <a:prstGeom prst="rect">
            <a:avLst/>
          </a:prstGeom>
          <a:noFill/>
          <a:ln>
            <a:solidFill>
              <a:srgbClr val="00B0F0"/>
            </a:solidFill>
          </a:ln>
        </p:spPr>
        <p:txBody>
          <a:bodyPr wrap="square" rtlCol="0">
            <a:spAutoFit/>
          </a:bodyPr>
          <a:lstStyle/>
          <a:p>
            <a:r>
              <a:rPr lang="en-US" sz="2000">
                <a:solidFill>
                  <a:schemeClr val="accent5"/>
                </a:solidFill>
              </a:rPr>
              <a:t>Note: The invisible negation can’t be above the matrix predicate – that would generate the wrong reading (it’s not true that I’m sure that …).</a:t>
            </a:r>
            <a:endParaRPr lang="en-IL" sz="2000">
              <a:solidFill>
                <a:schemeClr val="accent5"/>
              </a:solidFill>
            </a:endParaRPr>
          </a:p>
        </p:txBody>
      </p:sp>
    </p:spTree>
    <p:extLst>
      <p:ext uri="{BB962C8B-B14F-4D97-AF65-F5344CB8AC3E}">
        <p14:creationId xmlns:p14="http://schemas.microsoft.com/office/powerpoint/2010/main" val="3976258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Evidence for silent syntactic structure: Extraction</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b="1" dirty="0">
                <a:effectLst/>
                <a:latin typeface="+mn-lt"/>
                <a:ea typeface="Times New Roman" panose="02020603050405020304" pitchFamily="18" charset="0"/>
              </a:rPr>
              <a:t>Ā-movement</a:t>
            </a:r>
            <a:r>
              <a:rPr lang="en-US" sz="2000" b="1" dirty="0">
                <a:latin typeface="+mn-lt"/>
                <a:ea typeface="Times New Roman" panose="02020603050405020304" pitchFamily="18" charset="0"/>
                <a:cs typeface="Times New Roman" panose="02020603050405020304" pitchFamily="18" charset="0"/>
              </a:rPr>
              <a:t> (including QR)</a:t>
            </a:r>
            <a:br>
              <a:rPr lang="en-US" sz="2000" dirty="0">
                <a:effectLst/>
                <a:latin typeface="+mn-lt"/>
                <a:ea typeface="Times New Roman" panose="02020603050405020304" pitchFamily="18" charset="0"/>
                <a:cs typeface="Times New Roman" panose="02020603050405020304" pitchFamily="18" charset="0"/>
              </a:rPr>
            </a:br>
            <a:r>
              <a:rPr lang="en-US" sz="2000" dirty="0">
                <a:effectLst/>
                <a:latin typeface="+mn-lt"/>
                <a:ea typeface="Times New Roman" panose="02020603050405020304" pitchFamily="18" charset="0"/>
                <a:cs typeface="Times New Roman" panose="02020603050405020304" pitchFamily="18" charset="0"/>
              </a:rPr>
              <a:t>(23) a. I remember which book Bill liked, but I don't remember which book </a:t>
            </a:r>
            <a:r>
              <a:rPr lang="en-US" sz="2000" i="1" dirty="0">
                <a:effectLst/>
                <a:latin typeface="+mn-lt"/>
                <a:ea typeface="Times New Roman" panose="02020603050405020304" pitchFamily="18" charset="0"/>
                <a:cs typeface="Times New Roman" panose="02020603050405020304" pitchFamily="18" charset="0"/>
              </a:rPr>
              <a:t>Mary</a:t>
            </a:r>
            <a:r>
              <a:rPr lang="en-US" sz="2000" dirty="0">
                <a:effectLst/>
                <a:latin typeface="+mn-lt"/>
                <a:ea typeface="Times New Roman" panose="02020603050405020304" pitchFamily="18" charset="0"/>
                <a:cs typeface="Times New Roman" panose="02020603050405020304" pitchFamily="18" charset="0"/>
              </a:rPr>
              <a:t> did (*it).	 </a:t>
            </a:r>
            <a:br>
              <a:rPr lang="en-US" sz="2000" dirty="0">
                <a:effectLst/>
                <a:latin typeface="+mn-lt"/>
                <a:ea typeface="Times New Roman" panose="02020603050405020304" pitchFamily="18" charset="0"/>
                <a:cs typeface="Times New Roman" panose="02020603050405020304" pitchFamily="18" charset="0"/>
              </a:rPr>
            </a:br>
            <a:r>
              <a:rPr lang="en-US" sz="2000" dirty="0">
                <a:effectLst/>
                <a:latin typeface="+mn-lt"/>
                <a:ea typeface="Times New Roman" panose="02020603050405020304" pitchFamily="18" charset="0"/>
                <a:cs typeface="Times New Roman" panose="02020603050405020304" pitchFamily="18" charset="0"/>
              </a:rPr>
              <a:t>        </a:t>
            </a:r>
            <a:r>
              <a:rPr lang="en-US" sz="2000" dirty="0">
                <a:latin typeface="+mn-lt"/>
                <a:ea typeface="Times New Roman" panose="02020603050405020304" pitchFamily="18" charset="0"/>
                <a:cs typeface="Times New Roman" panose="02020603050405020304" pitchFamily="18" charset="0"/>
              </a:rPr>
              <a:t>b</a:t>
            </a:r>
            <a:r>
              <a:rPr lang="en-US" sz="2000" dirty="0">
                <a:effectLst/>
                <a:latin typeface="+mn-lt"/>
                <a:ea typeface="Times New Roman" panose="02020603050405020304" pitchFamily="18" charset="0"/>
                <a:cs typeface="Times New Roman" panose="02020603050405020304" pitchFamily="18" charset="0"/>
              </a:rPr>
              <a:t>. Shrimps, I eat, but lobsters, I don't (*do it).</a:t>
            </a:r>
            <a:br>
              <a:rPr lang="en-US" sz="2000" dirty="0">
                <a:effectLst/>
                <a:latin typeface="+mn-lt"/>
                <a:ea typeface="Times New Roman" panose="02020603050405020304" pitchFamily="18" charset="0"/>
                <a:cs typeface="Times New Roman" panose="02020603050405020304" pitchFamily="18" charset="0"/>
              </a:rPr>
            </a:br>
            <a:r>
              <a:rPr lang="en-US" sz="2000" dirty="0">
                <a:effectLst/>
                <a:latin typeface="+mn-lt"/>
                <a:ea typeface="Times New Roman" panose="02020603050405020304" pitchFamily="18" charset="0"/>
                <a:cs typeface="Times New Roman" panose="02020603050405020304" pitchFamily="18" charset="0"/>
              </a:rPr>
              <a:t>            		          … </a:t>
            </a:r>
            <a:r>
              <a:rPr lang="en-US" sz="2000" dirty="0" err="1">
                <a:effectLst/>
                <a:latin typeface="+mn-lt"/>
                <a:ea typeface="Times New Roman" panose="02020603050405020304" pitchFamily="18" charset="0"/>
                <a:cs typeface="Times New Roman" panose="02020603050405020304" pitchFamily="18" charset="0"/>
              </a:rPr>
              <a:t>lobsters</a:t>
            </a:r>
            <a:r>
              <a:rPr lang="en-US" sz="2000" baseline="-25000" dirty="0" err="1">
                <a:effectLst/>
                <a:latin typeface="+mn-lt"/>
                <a:ea typeface="Times New Roman" panose="02020603050405020304" pitchFamily="18" charset="0"/>
                <a:cs typeface="Times New Roman" panose="02020603050405020304" pitchFamily="18" charset="0"/>
              </a:rPr>
              <a:t>i</a:t>
            </a:r>
            <a:r>
              <a:rPr lang="en-US" sz="2000" dirty="0">
                <a:effectLst/>
                <a:latin typeface="+mn-lt"/>
                <a:ea typeface="Times New Roman" panose="02020603050405020304" pitchFamily="18" charset="0"/>
                <a:cs typeface="Times New Roman" panose="02020603050405020304" pitchFamily="18" charset="0"/>
              </a:rPr>
              <a:t> I don’t [</a:t>
            </a:r>
            <a:r>
              <a:rPr lang="en-US" sz="2000" baseline="-25000" dirty="0">
                <a:effectLst/>
                <a:highlight>
                  <a:srgbClr val="C0C0C0"/>
                </a:highlight>
                <a:latin typeface="+mn-lt"/>
                <a:ea typeface="Times New Roman" panose="02020603050405020304" pitchFamily="18" charset="0"/>
                <a:cs typeface="Times New Roman" panose="02020603050405020304" pitchFamily="18" charset="0"/>
              </a:rPr>
              <a:t>VP</a:t>
            </a:r>
            <a:r>
              <a:rPr lang="en-US" sz="2000" dirty="0">
                <a:effectLst/>
                <a:highlight>
                  <a:srgbClr val="C0C0C0"/>
                </a:highlight>
                <a:latin typeface="+mn-lt"/>
                <a:ea typeface="Times New Roman" panose="02020603050405020304" pitchFamily="18" charset="0"/>
                <a:cs typeface="Times New Roman" panose="02020603050405020304" pitchFamily="18" charset="0"/>
              </a:rPr>
              <a:t> eat </a:t>
            </a:r>
            <a:r>
              <a:rPr lang="en-US" sz="2000" strike="sngStrike" dirty="0" err="1">
                <a:effectLst/>
                <a:highlight>
                  <a:srgbClr val="C0C0C0"/>
                </a:highlight>
                <a:latin typeface="+mn-lt"/>
                <a:ea typeface="Times New Roman" panose="02020603050405020304" pitchFamily="18" charset="0"/>
                <a:cs typeface="Times New Roman" panose="02020603050405020304" pitchFamily="18" charset="0"/>
              </a:rPr>
              <a:t>lobsters</a:t>
            </a:r>
            <a:r>
              <a:rPr lang="en-US" sz="2000" baseline="-25000" dirty="0" err="1">
                <a:effectLst/>
                <a:highlight>
                  <a:srgbClr val="C0C0C0"/>
                </a:highlight>
                <a:latin typeface="+mn-lt"/>
                <a:ea typeface="Times New Roman" panose="02020603050405020304" pitchFamily="18" charset="0"/>
                <a:cs typeface="Times New Roman" panose="02020603050405020304" pitchFamily="18" charset="0"/>
              </a:rPr>
              <a:t>i</a:t>
            </a:r>
            <a:r>
              <a:rPr lang="en-US" sz="2000" dirty="0">
                <a:effectLst/>
                <a:latin typeface="+mn-lt"/>
                <a:ea typeface="Times New Roman" panose="02020603050405020304" pitchFamily="18" charset="0"/>
                <a:cs typeface="Times New Roman" panose="02020603050405020304" pitchFamily="18" charset="0"/>
              </a:rPr>
              <a:t>].	</a:t>
            </a:r>
            <a:br>
              <a:rPr lang="en-IL" sz="2000" dirty="0">
                <a:effectLst/>
                <a:latin typeface="+mn-lt"/>
                <a:ea typeface="Times New Roman" panose="02020603050405020304" pitchFamily="18" charset="0"/>
              </a:rPr>
            </a:br>
            <a:r>
              <a:rPr lang="en-US" sz="2000" dirty="0">
                <a:effectLst/>
                <a:latin typeface="+mn-lt"/>
                <a:ea typeface="Times New Roman" panose="02020603050405020304" pitchFamily="18" charset="0"/>
              </a:rPr>
              <a:t>(24) </a:t>
            </a:r>
            <a:r>
              <a:rPr lang="en-US" sz="2000" dirty="0">
                <a:latin typeface="+mn-lt"/>
                <a:ea typeface="Times New Roman" panose="02020603050405020304" pitchFamily="18" charset="0"/>
              </a:rPr>
              <a:t>a</a:t>
            </a:r>
            <a:r>
              <a:rPr lang="en-US" sz="2000" dirty="0">
                <a:effectLst/>
                <a:latin typeface="+mn-lt"/>
                <a:ea typeface="Times New Roman" panose="02020603050405020304" pitchFamily="18" charset="0"/>
                <a:cs typeface="NimbusRomNo9L-Regu"/>
              </a:rPr>
              <a:t>. A doctor examined every patient, and then a nurse did. 	(</a:t>
            </a:r>
            <a:r>
              <a:rPr lang="en-US" sz="2000" dirty="0">
                <a:effectLst/>
                <a:latin typeface="+mn-lt"/>
                <a:ea typeface="Times New Roman" panose="02020603050405020304" pitchFamily="18" charset="0"/>
                <a:cs typeface="CMSY10"/>
                <a:sym typeface="Symbol" panose="05050102010706020507" pitchFamily="18" charset="2"/>
              </a:rPr>
              <a:t></a:t>
            </a:r>
            <a:r>
              <a:rPr lang="en-US" sz="2000" dirty="0">
                <a:effectLst/>
                <a:latin typeface="+mn-lt"/>
                <a:ea typeface="Times New Roman" panose="02020603050405020304" pitchFamily="18" charset="0"/>
                <a:cs typeface="CMSY10"/>
              </a:rPr>
              <a:t>,</a:t>
            </a:r>
            <a:r>
              <a:rPr lang="en-US" sz="2000" dirty="0">
                <a:effectLst/>
                <a:latin typeface="+mn-lt"/>
                <a:ea typeface="Times New Roman" panose="02020603050405020304" pitchFamily="18" charset="0"/>
                <a:cs typeface="CMSY10"/>
                <a:sym typeface="Symbol" panose="05050102010706020507" pitchFamily="18" charset="2"/>
              </a:rPr>
              <a:t></a:t>
            </a:r>
            <a:r>
              <a:rPr lang="en-US" sz="2000" dirty="0">
                <a:effectLst/>
                <a:latin typeface="+mn-lt"/>
                <a:ea typeface="Times New Roman" panose="02020603050405020304" pitchFamily="18" charset="0"/>
                <a:cs typeface="NimbusRomNo9L-Regu"/>
              </a:rPr>
              <a:t>)</a:t>
            </a:r>
            <a:br>
              <a:rPr lang="en-IL" sz="2000" dirty="0">
                <a:effectLst/>
                <a:latin typeface="+mn-lt"/>
                <a:ea typeface="Times New Roman" panose="02020603050405020304" pitchFamily="18" charset="0"/>
              </a:rPr>
            </a:br>
            <a:r>
              <a:rPr lang="en-US" sz="2000" dirty="0">
                <a:latin typeface="+mn-lt"/>
                <a:ea typeface="Times New Roman" panose="02020603050405020304" pitchFamily="18" charset="0"/>
              </a:rPr>
              <a:t>        b</a:t>
            </a:r>
            <a:r>
              <a:rPr lang="en-US" sz="2000" dirty="0">
                <a:effectLst/>
                <a:latin typeface="+mn-lt"/>
                <a:ea typeface="Times New Roman" panose="02020603050405020304" pitchFamily="18" charset="0"/>
                <a:cs typeface="NimbusRomNo9L-Regu"/>
              </a:rPr>
              <a:t>. A doctor examined every patient, and then a nurse did it. 	(</a:t>
            </a:r>
            <a:r>
              <a:rPr lang="en-US" sz="2000" dirty="0">
                <a:effectLst/>
                <a:latin typeface="+mn-lt"/>
                <a:ea typeface="Times New Roman" panose="02020603050405020304" pitchFamily="18" charset="0"/>
                <a:cs typeface="CMSY10"/>
                <a:sym typeface="Symbol" panose="05050102010706020507" pitchFamily="18" charset="2"/>
              </a:rPr>
              <a:t></a:t>
            </a:r>
            <a:r>
              <a:rPr lang="en-US" sz="2000" dirty="0">
                <a:effectLst/>
                <a:latin typeface="+mn-lt"/>
                <a:ea typeface="Times New Roman" panose="02020603050405020304" pitchFamily="18" charset="0"/>
                <a:cs typeface="CMSY10"/>
              </a:rPr>
              <a:t>,*</a:t>
            </a:r>
            <a:r>
              <a:rPr lang="en-US" sz="2000" dirty="0">
                <a:effectLst/>
                <a:latin typeface="+mn-lt"/>
                <a:ea typeface="Times New Roman" panose="02020603050405020304" pitchFamily="18" charset="0"/>
                <a:cs typeface="CMSY10"/>
                <a:sym typeface="Symbol" panose="05050102010706020507" pitchFamily="18" charset="2"/>
              </a:rPr>
              <a:t></a:t>
            </a:r>
            <a:r>
              <a:rPr lang="en-US" sz="2000" dirty="0">
                <a:effectLst/>
                <a:latin typeface="+mn-lt"/>
                <a:ea typeface="Times New Roman" panose="02020603050405020304" pitchFamily="18" charset="0"/>
                <a:cs typeface="NimbusRomNo9L-Regu"/>
              </a:rPr>
              <a:t>)</a:t>
            </a:r>
            <a:br>
              <a:rPr lang="en-US" sz="2000" dirty="0">
                <a:effectLst/>
                <a:latin typeface="+mn-lt"/>
                <a:ea typeface="Times New Roman" panose="02020603050405020304" pitchFamily="18" charset="0"/>
              </a:rPr>
            </a:br>
            <a:r>
              <a:rPr lang="en-US" sz="2000" dirty="0">
                <a:effectLst/>
                <a:latin typeface="+mn-lt"/>
                <a:ea typeface="Times New Roman" panose="02020603050405020304" pitchFamily="18" charset="0"/>
              </a:rPr>
              <a:t>            </a:t>
            </a:r>
            <a:r>
              <a:rPr lang="en-US" sz="2000" dirty="0">
                <a:solidFill>
                  <a:srgbClr val="FF0000"/>
                </a:solidFill>
                <a:effectLst/>
                <a:latin typeface="+mn-lt"/>
                <a:ea typeface="Times New Roman" panose="02020603050405020304" pitchFamily="18" charset="0"/>
                <a:sym typeface="Wingdings" panose="05000000000000000000" pitchFamily="2" charset="2"/>
              </a:rPr>
              <a:t> For inverse scope, the object QP must move out of a fully represented VP.</a:t>
            </a:r>
            <a:r>
              <a:rPr lang="en-US" sz="2000" dirty="0">
                <a:solidFill>
                  <a:srgbClr val="FF0000"/>
                </a:solidFill>
                <a:effectLst/>
                <a:latin typeface="+mn-lt"/>
                <a:ea typeface="Times New Roman" panose="02020603050405020304" pitchFamily="18" charset="0"/>
              </a:rPr>
              <a:t>	</a:t>
            </a:r>
            <a:br>
              <a:rPr lang="en-US" sz="2000" dirty="0">
                <a:effectLst/>
                <a:latin typeface="+mn-lt"/>
                <a:ea typeface="Times New Roman" panose="02020603050405020304" pitchFamily="18" charset="0"/>
              </a:rPr>
            </a:br>
            <a:r>
              <a:rPr lang="en-US" sz="2000" b="1" dirty="0">
                <a:effectLst/>
                <a:latin typeface="+mn-lt"/>
                <a:ea typeface="Times New Roman" panose="02020603050405020304" pitchFamily="18" charset="0"/>
              </a:rPr>
              <a:t>A-movement</a:t>
            </a:r>
            <a:br>
              <a:rPr lang="en-US" sz="2000" dirty="0">
                <a:effectLst/>
                <a:latin typeface="+mn-lt"/>
                <a:ea typeface="Times New Roman" panose="02020603050405020304" pitchFamily="18" charset="0"/>
              </a:rPr>
            </a:br>
            <a:r>
              <a:rPr lang="en-US" sz="2000" dirty="0">
                <a:effectLst/>
                <a:latin typeface="+mn-lt"/>
                <a:ea typeface="Times New Roman" panose="02020603050405020304" pitchFamily="18" charset="0"/>
              </a:rPr>
              <a:t>(25) a. </a:t>
            </a:r>
            <a:r>
              <a:rPr lang="en-US" sz="2000" dirty="0">
                <a:latin typeface="+mn-lt"/>
                <a:ea typeface="Times New Roman" panose="02020603050405020304" pitchFamily="18" charset="0"/>
              </a:rPr>
              <a:t>Mary was introduced to us, but her boyfriend was not.		</a:t>
            </a:r>
            <a:r>
              <a:rPr lang="en-US" sz="2000" i="1" dirty="0">
                <a:latin typeface="+mn-lt"/>
                <a:ea typeface="Times New Roman" panose="02020603050405020304" pitchFamily="18" charset="0"/>
              </a:rPr>
              <a:t>Passive</a:t>
            </a:r>
            <a:br>
              <a:rPr lang="en-US" sz="2000" dirty="0">
                <a:latin typeface="+mn-lt"/>
                <a:ea typeface="Times New Roman" panose="02020603050405020304" pitchFamily="18" charset="0"/>
              </a:rPr>
            </a:br>
            <a:r>
              <a:rPr lang="en-US" sz="2000" dirty="0">
                <a:latin typeface="+mn-lt"/>
                <a:ea typeface="Times New Roman" panose="02020603050405020304" pitchFamily="18" charset="0"/>
              </a:rPr>
              <a:t>        b. Jim seems to be very responsible, Alex doesn’t.		</a:t>
            </a:r>
            <a:r>
              <a:rPr lang="en-US" sz="2000" i="1" dirty="0">
                <a:latin typeface="+mn-lt"/>
                <a:ea typeface="Times New Roman" panose="02020603050405020304" pitchFamily="18" charset="0"/>
              </a:rPr>
              <a:t>Raising</a:t>
            </a:r>
            <a:r>
              <a:rPr lang="en-US" sz="2000" dirty="0">
                <a:latin typeface="+mn-lt"/>
                <a:ea typeface="Times New Roman" panose="02020603050405020304" pitchFamily="18" charset="0"/>
              </a:rPr>
              <a:t>	</a:t>
            </a:r>
            <a:br>
              <a:rPr lang="en-US" sz="2000" dirty="0">
                <a:latin typeface="+mn-lt"/>
                <a:ea typeface="Times New Roman" panose="02020603050405020304" pitchFamily="18" charset="0"/>
              </a:rPr>
            </a:br>
            <a:r>
              <a:rPr lang="en-US" sz="2000" dirty="0">
                <a:latin typeface="+mn-lt"/>
                <a:ea typeface="Times New Roman" panose="02020603050405020304" pitchFamily="18" charset="0"/>
              </a:rPr>
              <a:t>				      … Alex</a:t>
            </a:r>
            <a:r>
              <a:rPr lang="en-US" sz="2000" baseline="-25000" dirty="0">
                <a:latin typeface="+mn-lt"/>
                <a:ea typeface="Times New Roman" panose="02020603050405020304" pitchFamily="18" charset="0"/>
              </a:rPr>
              <a:t>i</a:t>
            </a:r>
            <a:r>
              <a:rPr lang="en-US" sz="2000" dirty="0">
                <a:latin typeface="+mn-lt"/>
                <a:ea typeface="Times New Roman" panose="02020603050405020304" pitchFamily="18" charset="0"/>
              </a:rPr>
              <a:t> doesn’t [</a:t>
            </a:r>
            <a:r>
              <a:rPr lang="en-US" sz="2000" baseline="-25000" dirty="0">
                <a:highlight>
                  <a:srgbClr val="C0C0C0"/>
                </a:highlight>
                <a:latin typeface="+mn-lt"/>
                <a:ea typeface="Times New Roman" panose="02020603050405020304" pitchFamily="18" charset="0"/>
              </a:rPr>
              <a:t>VP</a:t>
            </a:r>
            <a:r>
              <a:rPr lang="en-US" sz="2000" dirty="0">
                <a:highlight>
                  <a:srgbClr val="C0C0C0"/>
                </a:highlight>
                <a:latin typeface="+mn-lt"/>
                <a:ea typeface="Times New Roman" panose="02020603050405020304" pitchFamily="18" charset="0"/>
              </a:rPr>
              <a:t> seem [</a:t>
            </a:r>
            <a:r>
              <a:rPr lang="en-US" sz="2000" baseline="-25000" dirty="0">
                <a:highlight>
                  <a:srgbClr val="C0C0C0"/>
                </a:highlight>
                <a:latin typeface="+mn-lt"/>
                <a:ea typeface="Times New Roman" panose="02020603050405020304" pitchFamily="18" charset="0"/>
              </a:rPr>
              <a:t>TP</a:t>
            </a:r>
            <a:r>
              <a:rPr lang="en-US" sz="2000" dirty="0">
                <a:highlight>
                  <a:srgbClr val="C0C0C0"/>
                </a:highlight>
                <a:latin typeface="+mn-lt"/>
                <a:ea typeface="Times New Roman" panose="02020603050405020304" pitchFamily="18" charset="0"/>
              </a:rPr>
              <a:t> </a:t>
            </a:r>
            <a:r>
              <a:rPr lang="en-US" sz="2000" strike="sngStrike" dirty="0">
                <a:highlight>
                  <a:srgbClr val="C0C0C0"/>
                </a:highlight>
                <a:latin typeface="+mn-lt"/>
                <a:ea typeface="Times New Roman" panose="02020603050405020304" pitchFamily="18" charset="0"/>
              </a:rPr>
              <a:t>Alex</a:t>
            </a:r>
            <a:r>
              <a:rPr lang="en-US" sz="2000" baseline="-25000" dirty="0">
                <a:highlight>
                  <a:srgbClr val="C0C0C0"/>
                </a:highlight>
                <a:latin typeface="+mn-lt"/>
                <a:ea typeface="Times New Roman" panose="02020603050405020304" pitchFamily="18" charset="0"/>
              </a:rPr>
              <a:t>i</a:t>
            </a:r>
            <a:r>
              <a:rPr lang="en-US" sz="2000" dirty="0">
                <a:highlight>
                  <a:srgbClr val="C0C0C0"/>
                </a:highlight>
                <a:latin typeface="+mn-lt"/>
                <a:ea typeface="Times New Roman" panose="02020603050405020304" pitchFamily="18" charset="0"/>
              </a:rPr>
              <a:t> to be very responsible</a:t>
            </a:r>
            <a:r>
              <a:rPr lang="en-US" sz="2000" dirty="0">
                <a:latin typeface="+mn-lt"/>
                <a:ea typeface="Times New Roman" panose="02020603050405020304" pitchFamily="18" charset="0"/>
              </a:rPr>
              <a:t>]]. </a:t>
            </a:r>
            <a:br>
              <a:rPr lang="en-US" sz="2000" dirty="0">
                <a:latin typeface="+mn-lt"/>
                <a:ea typeface="Times New Roman" panose="02020603050405020304" pitchFamily="18" charset="0"/>
              </a:rPr>
            </a:br>
            <a:r>
              <a:rPr lang="en-US" sz="2000" b="1" dirty="0">
                <a:latin typeface="+mn-lt"/>
                <a:ea typeface="Times New Roman" panose="02020603050405020304" pitchFamily="18" charset="0"/>
              </a:rPr>
              <a:t>Head movement</a:t>
            </a:r>
            <a:br>
              <a:rPr lang="en-US" sz="2000" dirty="0">
                <a:latin typeface="+mn-lt"/>
                <a:ea typeface="Times New Roman" panose="02020603050405020304" pitchFamily="18" charset="0"/>
              </a:rPr>
            </a:br>
            <a:r>
              <a:rPr lang="en-US" sz="2000" dirty="0">
                <a:latin typeface="+mn-lt"/>
                <a:ea typeface="Times New Roman" panose="02020603050405020304" pitchFamily="18" charset="0"/>
              </a:rPr>
              <a:t>(26) a. </a:t>
            </a:r>
            <a:r>
              <a:rPr lang="en-GB" sz="2000" dirty="0">
                <a:effectLst/>
                <a:latin typeface="+mn-lt"/>
                <a:ea typeface="Calibri" panose="020F0502020204030204" pitchFamily="34" charset="0"/>
              </a:rPr>
              <a:t>Ted was being noisy, and Robin was (*being) too.   </a:t>
            </a:r>
            <a:r>
              <a:rPr lang="en-GB" sz="2000" dirty="0">
                <a:effectLst/>
                <a:latin typeface="+mn-lt"/>
                <a:ea typeface="Calibri" panose="020F0502020204030204" pitchFamily="34" charset="0"/>
                <a:sym typeface="Wingdings" panose="05000000000000000000" pitchFamily="2" charset="2"/>
              </a:rPr>
              <a:t> </a:t>
            </a:r>
            <a:r>
              <a:rPr lang="en-GB" sz="2000" dirty="0" err="1">
                <a:effectLst/>
                <a:latin typeface="+mn-lt"/>
                <a:ea typeface="Calibri" panose="020F0502020204030204" pitchFamily="34" charset="0"/>
                <a:sym typeface="Wingdings" panose="05000000000000000000" pitchFamily="2" charset="2"/>
              </a:rPr>
              <a:t>AuxP</a:t>
            </a:r>
            <a:r>
              <a:rPr lang="en-GB" sz="2000" dirty="0">
                <a:effectLst/>
                <a:latin typeface="+mn-lt"/>
                <a:ea typeface="Calibri" panose="020F0502020204030204" pitchFamily="34" charset="0"/>
                <a:sym typeface="Wingdings" panose="05000000000000000000" pitchFamily="2" charset="2"/>
              </a:rPr>
              <a:t> associated with </a:t>
            </a:r>
            <a:r>
              <a:rPr lang="en-GB" sz="2000" dirty="0" err="1">
                <a:effectLst/>
                <a:latin typeface="+mn-lt"/>
                <a:ea typeface="Calibri" panose="020F0502020204030204" pitchFamily="34" charset="0"/>
                <a:sym typeface="Wingdings" panose="05000000000000000000" pitchFamily="2" charset="2"/>
              </a:rPr>
              <a:t>ProgP</a:t>
            </a:r>
            <a:r>
              <a:rPr lang="en-GB" sz="2000" dirty="0">
                <a:effectLst/>
                <a:latin typeface="+mn-lt"/>
                <a:ea typeface="Calibri" panose="020F0502020204030204" pitchFamily="34" charset="0"/>
                <a:sym typeface="Wingdings" panose="05000000000000000000" pitchFamily="2" charset="2"/>
              </a:rPr>
              <a:t> </a:t>
            </a:r>
            <a:r>
              <a:rPr lang="en-GB" sz="2000" i="1" dirty="0">
                <a:effectLst/>
                <a:latin typeface="+mn-lt"/>
                <a:ea typeface="Calibri" panose="020F0502020204030204" pitchFamily="34" charset="0"/>
                <a:sym typeface="Wingdings" panose="05000000000000000000" pitchFamily="2" charset="2"/>
              </a:rPr>
              <a:t>must</a:t>
            </a:r>
            <a:r>
              <a:rPr lang="en-GB" sz="2000" dirty="0">
                <a:effectLst/>
                <a:latin typeface="+mn-lt"/>
                <a:ea typeface="Calibri" panose="020F0502020204030204" pitchFamily="34" charset="0"/>
                <a:sym typeface="Wingdings" panose="05000000000000000000" pitchFamily="2" charset="2"/>
              </a:rPr>
              <a:t> be included in VPE.</a:t>
            </a:r>
            <a:br>
              <a:rPr lang="en-GB" sz="2000" dirty="0">
                <a:effectLst/>
                <a:latin typeface="+mn-lt"/>
                <a:ea typeface="Calibri" panose="020F0502020204030204" pitchFamily="34" charset="0"/>
                <a:sym typeface="Wingdings" panose="05000000000000000000" pitchFamily="2" charset="2"/>
              </a:rPr>
            </a:br>
            <a:r>
              <a:rPr lang="en-GB" sz="2000" dirty="0">
                <a:effectLst/>
                <a:latin typeface="+mn-lt"/>
                <a:ea typeface="Calibri" panose="020F0502020204030204" pitchFamily="34" charset="0"/>
                <a:sym typeface="Wingdings" panose="05000000000000000000" pitchFamily="2" charset="2"/>
              </a:rPr>
              <a:t>        </a:t>
            </a:r>
            <a:r>
              <a:rPr lang="en-GB" sz="2000" dirty="0">
                <a:latin typeface="+mn-lt"/>
                <a:ea typeface="Calibri" panose="020F0502020204030204" pitchFamily="34" charset="0"/>
                <a:sym typeface="Wingdings" panose="05000000000000000000" pitchFamily="2" charset="2"/>
              </a:rPr>
              <a:t>b</a:t>
            </a:r>
            <a:r>
              <a:rPr lang="en-GB" sz="2000" dirty="0">
                <a:effectLst/>
                <a:latin typeface="+mn-lt"/>
                <a:ea typeface="Calibri" panose="020F0502020204030204" pitchFamily="34" charset="0"/>
                <a:sym typeface="Wingdings" panose="05000000000000000000" pitchFamily="2" charset="2"/>
              </a:rPr>
              <a:t>. </a:t>
            </a:r>
            <a:r>
              <a:rPr lang="en-US" sz="2000" dirty="0">
                <a:effectLst/>
                <a:latin typeface="+mn-lt"/>
                <a:ea typeface="Calibri" panose="020F0502020204030204" pitchFamily="34" charset="0"/>
              </a:rPr>
              <a:t>Julie is working hard lately and Suzan is too.		</a:t>
            </a:r>
            <a:br>
              <a:rPr lang="en-US" sz="2000" dirty="0">
                <a:effectLst/>
                <a:latin typeface="+mn-lt"/>
                <a:ea typeface="Calibri" panose="020F0502020204030204" pitchFamily="34" charset="0"/>
              </a:rPr>
            </a:br>
            <a:r>
              <a:rPr lang="en-US" sz="2000" dirty="0">
                <a:effectLst/>
                <a:latin typeface="+mn-lt"/>
                <a:ea typeface="Calibri" panose="020F0502020204030204" pitchFamily="34" charset="0"/>
              </a:rPr>
              <a:t>                                                           … [</a:t>
            </a:r>
            <a:r>
              <a:rPr lang="en-US" sz="2000" baseline="-25000" dirty="0">
                <a:effectLst/>
                <a:latin typeface="+mn-lt"/>
                <a:ea typeface="Calibri" panose="020F0502020204030204" pitchFamily="34" charset="0"/>
              </a:rPr>
              <a:t>TP</a:t>
            </a:r>
            <a:r>
              <a:rPr lang="en-US" sz="2000" dirty="0">
                <a:effectLst/>
                <a:latin typeface="+mn-lt"/>
                <a:ea typeface="Calibri" panose="020F0502020204030204" pitchFamily="34" charset="0"/>
              </a:rPr>
              <a:t> Suzan [</a:t>
            </a:r>
            <a:r>
              <a:rPr lang="en-US" sz="2000" baseline="-25000" dirty="0">
                <a:effectLst/>
                <a:latin typeface="+mn-lt"/>
                <a:ea typeface="Calibri" panose="020F0502020204030204" pitchFamily="34" charset="0"/>
              </a:rPr>
              <a:t>T'</a:t>
            </a:r>
            <a:r>
              <a:rPr lang="en-US" sz="2000" dirty="0">
                <a:effectLst/>
                <a:latin typeface="+mn-lt"/>
                <a:ea typeface="Calibri" panose="020F0502020204030204" pitchFamily="34" charset="0"/>
              </a:rPr>
              <a:t> </a:t>
            </a:r>
            <a:r>
              <a:rPr lang="en-US" sz="2000" dirty="0" err="1">
                <a:effectLst/>
                <a:latin typeface="+mn-lt"/>
                <a:ea typeface="Calibri" panose="020F0502020204030204" pitchFamily="34" charset="0"/>
              </a:rPr>
              <a:t>is</a:t>
            </a:r>
            <a:r>
              <a:rPr lang="en-US" sz="2000" baseline="-25000" dirty="0" err="1">
                <a:effectLst/>
                <a:latin typeface="+mn-lt"/>
                <a:ea typeface="Calibri" panose="020F0502020204030204" pitchFamily="34" charset="0"/>
              </a:rPr>
              <a:t>j</a:t>
            </a:r>
            <a:r>
              <a:rPr lang="en-US" sz="2000" dirty="0">
                <a:effectLst/>
                <a:latin typeface="+mn-lt"/>
                <a:ea typeface="Calibri" panose="020F0502020204030204" pitchFamily="34" charset="0"/>
              </a:rPr>
              <a:t>-T [</a:t>
            </a:r>
            <a:r>
              <a:rPr lang="en-US" sz="2000" baseline="-25000" dirty="0" err="1">
                <a:effectLst/>
                <a:highlight>
                  <a:srgbClr val="C0C0C0"/>
                </a:highlight>
                <a:latin typeface="+mn-lt"/>
                <a:ea typeface="Calibri" panose="020F0502020204030204" pitchFamily="34" charset="0"/>
              </a:rPr>
              <a:t>AuxP</a:t>
            </a:r>
            <a:r>
              <a:rPr lang="en-US" sz="2000" dirty="0">
                <a:effectLst/>
                <a:highlight>
                  <a:srgbClr val="C0C0C0"/>
                </a:highlight>
                <a:latin typeface="+mn-lt"/>
                <a:ea typeface="Calibri" panose="020F0502020204030204" pitchFamily="34" charset="0"/>
              </a:rPr>
              <a:t> </a:t>
            </a:r>
            <a:r>
              <a:rPr lang="en-US" sz="2000" strike="sngStrike" dirty="0" err="1">
                <a:effectLst/>
                <a:highlight>
                  <a:srgbClr val="C0C0C0"/>
                </a:highlight>
                <a:latin typeface="+mn-lt"/>
                <a:ea typeface="Calibri" panose="020F0502020204030204" pitchFamily="34" charset="0"/>
              </a:rPr>
              <a:t>is</a:t>
            </a:r>
            <a:r>
              <a:rPr lang="en-US" sz="2000" baseline="-25000" dirty="0" err="1">
                <a:effectLst/>
                <a:highlight>
                  <a:srgbClr val="C0C0C0"/>
                </a:highlight>
                <a:latin typeface="+mn-lt"/>
                <a:ea typeface="Calibri" panose="020F0502020204030204" pitchFamily="34" charset="0"/>
              </a:rPr>
              <a:t>j</a:t>
            </a:r>
            <a:r>
              <a:rPr lang="en-US" sz="2000" dirty="0">
                <a:effectLst/>
                <a:highlight>
                  <a:srgbClr val="C0C0C0"/>
                </a:highlight>
                <a:latin typeface="+mn-lt"/>
                <a:ea typeface="Calibri" panose="020F0502020204030204" pitchFamily="34" charset="0"/>
              </a:rPr>
              <a:t> [</a:t>
            </a:r>
            <a:r>
              <a:rPr lang="en-US" sz="2000" baseline="-25000" dirty="0" err="1">
                <a:effectLst/>
                <a:highlight>
                  <a:srgbClr val="C0C0C0"/>
                </a:highlight>
                <a:latin typeface="+mn-lt"/>
                <a:ea typeface="Calibri" panose="020F0502020204030204" pitchFamily="34" charset="0"/>
              </a:rPr>
              <a:t>ProgP</a:t>
            </a:r>
            <a:r>
              <a:rPr lang="en-US" sz="2000" dirty="0">
                <a:effectLst/>
                <a:highlight>
                  <a:srgbClr val="C0C0C0"/>
                </a:highlight>
                <a:latin typeface="+mn-lt"/>
                <a:ea typeface="Calibri" panose="020F0502020204030204" pitchFamily="34" charset="0"/>
              </a:rPr>
              <a:t> -</a:t>
            </a:r>
            <a:r>
              <a:rPr lang="en-US" sz="2000" dirty="0" err="1">
                <a:effectLst/>
                <a:highlight>
                  <a:srgbClr val="C0C0C0"/>
                </a:highlight>
                <a:latin typeface="+mn-lt"/>
                <a:ea typeface="Calibri" panose="020F0502020204030204" pitchFamily="34" charset="0"/>
              </a:rPr>
              <a:t>ing</a:t>
            </a:r>
            <a:r>
              <a:rPr lang="en-US" sz="2000" dirty="0">
                <a:effectLst/>
                <a:highlight>
                  <a:srgbClr val="C0C0C0"/>
                </a:highlight>
                <a:latin typeface="+mn-lt"/>
                <a:ea typeface="Calibri" panose="020F0502020204030204" pitchFamily="34" charset="0"/>
              </a:rPr>
              <a:t> [</a:t>
            </a:r>
            <a:r>
              <a:rPr lang="en-US" sz="2000" baseline="-25000" dirty="0">
                <a:effectLst/>
                <a:highlight>
                  <a:srgbClr val="C0C0C0"/>
                </a:highlight>
                <a:latin typeface="+mn-lt"/>
                <a:ea typeface="Calibri" panose="020F0502020204030204" pitchFamily="34" charset="0"/>
              </a:rPr>
              <a:t>vP</a:t>
            </a:r>
            <a:r>
              <a:rPr lang="en-US" sz="2000" dirty="0">
                <a:effectLst/>
                <a:highlight>
                  <a:srgbClr val="C0C0C0"/>
                </a:highlight>
                <a:latin typeface="+mn-lt"/>
                <a:ea typeface="Calibri" panose="020F0502020204030204" pitchFamily="34" charset="0"/>
              </a:rPr>
              <a:t> work hard lately ]]] </a:t>
            </a:r>
            <a:r>
              <a:rPr lang="en-US" sz="2000" dirty="0">
                <a:effectLst/>
                <a:latin typeface="+mn-lt"/>
                <a:ea typeface="Calibri" panose="020F0502020204030204" pitchFamily="34" charset="0"/>
              </a:rPr>
              <a:t>] 	</a:t>
            </a:r>
            <a:br>
              <a:rPr lang="en-US" sz="2000" dirty="0">
                <a:effectLst/>
                <a:latin typeface="+mn-lt"/>
                <a:ea typeface="Calibri" panose="020F0502020204030204" pitchFamily="34" charset="0"/>
              </a:rPr>
            </a:br>
            <a:r>
              <a:rPr lang="en-GB" sz="2000" dirty="0">
                <a:effectLst/>
                <a:latin typeface="+mn-lt"/>
                <a:ea typeface="Calibri" panose="020F0502020204030204" pitchFamily="34" charset="0"/>
                <a:sym typeface="Wingdings" panose="05000000000000000000" pitchFamily="2" charset="2"/>
              </a:rPr>
              <a:t> </a:t>
            </a:r>
            <a:endParaRPr lang="en-IL" sz="2000" b="1"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15</a:t>
            </a:fld>
            <a:endParaRPr lang="en-IL" dirty="0"/>
          </a:p>
        </p:txBody>
      </p:sp>
    </p:spTree>
    <p:extLst>
      <p:ext uri="{BB962C8B-B14F-4D97-AF65-F5344CB8AC3E}">
        <p14:creationId xmlns:p14="http://schemas.microsoft.com/office/powerpoint/2010/main" val="369219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Island sensitivity</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826060"/>
          </a:xfrm>
        </p:spPr>
        <p:txBody>
          <a:bodyPr anchor="t" anchorCtr="0">
            <a:noAutofit/>
          </a:bodyPr>
          <a:lstStyle/>
          <a:p>
            <a:pPr algn="l">
              <a:lnSpc>
                <a:spcPts val="2600"/>
              </a:lnSpc>
            </a:pPr>
            <a:r>
              <a:rPr lang="en-US" sz="1800" dirty="0">
                <a:latin typeface="+mn-lt"/>
              </a:rPr>
              <a:t>Compelling evidence that remnants of ellipsis move from inside an invisible site is the observation that if that site contains an island, the result is ungrammatical.</a:t>
            </a:r>
            <a:br>
              <a:rPr lang="en-US" sz="1800" dirty="0">
                <a:latin typeface="+mn-lt"/>
              </a:rPr>
            </a:br>
            <a:br>
              <a:rPr lang="en-US" sz="1800" dirty="0">
                <a:latin typeface="+mn-lt"/>
              </a:rPr>
            </a:br>
            <a:r>
              <a:rPr lang="en-US" sz="1800" dirty="0">
                <a:latin typeface="+mn-lt"/>
              </a:rPr>
              <a:t>(20) </a:t>
            </a:r>
            <a:r>
              <a:rPr lang="en-GB" sz="1800" b="0" i="0" u="none" strike="noStrike" baseline="0" dirty="0">
                <a:latin typeface="+mn-lt"/>
              </a:rPr>
              <a:t>a. * Abby DOES want to hire someone who speaks GREEK, but I don’t remember [what kind of language]</a:t>
            </a:r>
            <a:r>
              <a:rPr lang="en-GB" sz="1800" b="0" i="0" u="none" strike="noStrike" baseline="-25000" dirty="0">
                <a:latin typeface="+mn-lt"/>
              </a:rPr>
              <a:t>i</a:t>
            </a:r>
            <a:r>
              <a:rPr lang="en-GB" sz="1800" b="0" i="0" u="none" strike="noStrike" baseline="0" dirty="0">
                <a:latin typeface="+mn-lt"/>
              </a:rPr>
              <a:t> </a:t>
            </a:r>
            <a:br>
              <a:rPr lang="en-GB" sz="1800" b="0" i="0" u="none" strike="noStrike" baseline="0" dirty="0">
                <a:latin typeface="+mn-lt"/>
              </a:rPr>
            </a:br>
            <a:r>
              <a:rPr lang="en-GB" sz="1800" b="0" i="0" u="none" strike="noStrike" baseline="0" dirty="0">
                <a:latin typeface="+mn-lt"/>
              </a:rPr>
              <a:t>               she DOESN’T [</a:t>
            </a:r>
            <a:r>
              <a:rPr lang="en-GB" sz="1800" b="0" i="0" u="none" baseline="0" dirty="0">
                <a:highlight>
                  <a:srgbClr val="C0C0C0"/>
                </a:highlight>
                <a:latin typeface="+mn-lt"/>
              </a:rPr>
              <a:t>want to hire someone </a:t>
            </a:r>
            <a:r>
              <a:rPr lang="en-GB" sz="1800" b="0" i="0" u="none" baseline="0" dirty="0">
                <a:solidFill>
                  <a:srgbClr val="FF0000"/>
                </a:solidFill>
                <a:highlight>
                  <a:srgbClr val="C0C0C0"/>
                </a:highlight>
                <a:latin typeface="+mn-lt"/>
              </a:rPr>
              <a:t>[</a:t>
            </a:r>
            <a:r>
              <a:rPr lang="en-GB" sz="1800" b="0" i="0" u="none" baseline="0" dirty="0">
                <a:highlight>
                  <a:srgbClr val="C0C0C0"/>
                </a:highlight>
                <a:latin typeface="+mn-lt"/>
              </a:rPr>
              <a:t>who speaks </a:t>
            </a:r>
            <a:r>
              <a:rPr lang="en-GB" sz="1800" b="0" i="0" u="none" baseline="0" dirty="0" err="1">
                <a:highlight>
                  <a:srgbClr val="C0C0C0"/>
                </a:highlight>
                <a:latin typeface="+mn-lt"/>
              </a:rPr>
              <a:t>t</a:t>
            </a:r>
            <a:r>
              <a:rPr lang="en-GB" sz="1800" b="0" i="0" u="none" baseline="-25000" dirty="0" err="1">
                <a:highlight>
                  <a:srgbClr val="C0C0C0"/>
                </a:highlight>
                <a:latin typeface="+mn-lt"/>
              </a:rPr>
              <a:t>i</a:t>
            </a:r>
            <a:r>
              <a:rPr lang="en-GB" sz="1800" b="0" i="0" u="none" baseline="0" dirty="0">
                <a:solidFill>
                  <a:srgbClr val="FF0000"/>
                </a:solidFill>
                <a:highlight>
                  <a:srgbClr val="C0C0C0"/>
                </a:highlight>
                <a:latin typeface="+mn-lt"/>
              </a:rPr>
              <a:t>]</a:t>
            </a:r>
            <a:r>
              <a:rPr lang="en-GB" sz="1800" b="0" i="0" u="none" strike="noStrike" baseline="0" dirty="0">
                <a:latin typeface="+mn-lt"/>
              </a:rPr>
              <a:t>].</a:t>
            </a:r>
            <a:br>
              <a:rPr lang="en-GB" sz="1800" b="0" i="0" u="none" strike="noStrike" baseline="0" dirty="0">
                <a:latin typeface="+mn-lt"/>
              </a:rPr>
            </a:br>
            <a:r>
              <a:rPr lang="en-GB" sz="1800" b="0" i="0" u="none" strike="noStrike" baseline="0" dirty="0">
                <a:latin typeface="+mn-lt"/>
              </a:rPr>
              <a:t>        b. *BEN will be mad if Abby talks to Mr </a:t>
            </a:r>
            <a:r>
              <a:rPr lang="en-GB" sz="1800" b="0" i="0" u="none" strike="noStrike" baseline="0" dirty="0" err="1">
                <a:latin typeface="+mn-lt"/>
              </a:rPr>
              <a:t>Ryberg</a:t>
            </a:r>
            <a:r>
              <a:rPr lang="en-GB" sz="1800" b="0" i="0" u="none" strike="noStrike" baseline="0" dirty="0">
                <a:latin typeface="+mn-lt"/>
              </a:rPr>
              <a:t>, and guess </a:t>
            </a:r>
            <a:r>
              <a:rPr lang="en-GB" sz="1800" b="0" i="0" u="none" strike="noStrike" baseline="0" dirty="0" err="1">
                <a:latin typeface="+mn-lt"/>
              </a:rPr>
              <a:t>who</a:t>
            </a:r>
            <a:r>
              <a:rPr lang="en-GB" sz="1800" b="0" i="0" u="none" strike="noStrike" baseline="-25000" dirty="0" err="1">
                <a:latin typeface="+mn-lt"/>
              </a:rPr>
              <a:t>i</a:t>
            </a:r>
            <a:r>
              <a:rPr lang="en-GB" sz="1800" b="0" i="0" u="none" strike="noStrike" baseline="0" dirty="0">
                <a:latin typeface="+mn-lt"/>
              </a:rPr>
              <a:t> </a:t>
            </a:r>
            <a:br>
              <a:rPr lang="en-GB" sz="1800" b="0" i="0" u="none" strike="noStrike" baseline="0" dirty="0">
                <a:latin typeface="+mn-lt"/>
              </a:rPr>
            </a:br>
            <a:r>
              <a:rPr lang="en-GB" sz="1800" b="0" i="0" u="none" strike="noStrike" baseline="0" dirty="0">
                <a:latin typeface="+mn-lt"/>
              </a:rPr>
              <a:t>              CHUCK</a:t>
            </a:r>
            <a:r>
              <a:rPr lang="en-GB" sz="1800" dirty="0">
                <a:latin typeface="+mn-lt"/>
              </a:rPr>
              <a:t> </a:t>
            </a:r>
            <a:r>
              <a:rPr lang="en-GB" sz="1800" b="0" i="0" u="none" strike="noStrike" baseline="0" dirty="0">
                <a:latin typeface="+mn-lt"/>
              </a:rPr>
              <a:t>will [</a:t>
            </a:r>
            <a:r>
              <a:rPr lang="en-GB" sz="1800" b="0" i="0" u="none" baseline="0" dirty="0">
                <a:highlight>
                  <a:srgbClr val="C0C0C0"/>
                </a:highlight>
                <a:latin typeface="+mn-lt"/>
              </a:rPr>
              <a:t>be mad </a:t>
            </a:r>
            <a:r>
              <a:rPr lang="en-GB" sz="1800" b="0" i="0" u="none" baseline="0" dirty="0">
                <a:solidFill>
                  <a:srgbClr val="FF0000"/>
                </a:solidFill>
                <a:highlight>
                  <a:srgbClr val="C0C0C0"/>
                </a:highlight>
                <a:latin typeface="+mn-lt"/>
              </a:rPr>
              <a:t>[</a:t>
            </a:r>
            <a:r>
              <a:rPr lang="en-GB" sz="1800" b="0" i="0" u="none" baseline="0" dirty="0">
                <a:highlight>
                  <a:srgbClr val="C0C0C0"/>
                </a:highlight>
                <a:latin typeface="+mn-lt"/>
              </a:rPr>
              <a:t>if Abby talks to </a:t>
            </a:r>
            <a:r>
              <a:rPr lang="en-GB" sz="1800" b="0" i="0" u="none" baseline="0" dirty="0" err="1">
                <a:highlight>
                  <a:srgbClr val="C0C0C0"/>
                </a:highlight>
                <a:latin typeface="+mn-lt"/>
              </a:rPr>
              <a:t>t</a:t>
            </a:r>
            <a:r>
              <a:rPr lang="en-GB" sz="1800" b="0" i="0" u="none" baseline="-25000" dirty="0" err="1">
                <a:highlight>
                  <a:srgbClr val="C0C0C0"/>
                </a:highlight>
                <a:latin typeface="+mn-lt"/>
              </a:rPr>
              <a:t>i</a:t>
            </a:r>
            <a:r>
              <a:rPr lang="en-GB" sz="1800" dirty="0">
                <a:solidFill>
                  <a:srgbClr val="FF0000"/>
                </a:solidFill>
                <a:highlight>
                  <a:srgbClr val="C0C0C0"/>
                </a:highlight>
                <a:latin typeface="+mn-lt"/>
              </a:rPr>
              <a:t>]</a:t>
            </a:r>
            <a:r>
              <a:rPr lang="en-GB" sz="1800" dirty="0">
                <a:latin typeface="+mn-lt"/>
              </a:rPr>
              <a:t>].</a:t>
            </a:r>
            <a:br>
              <a:rPr lang="en-US" sz="1800" dirty="0">
                <a:latin typeface="+mn-lt"/>
              </a:rPr>
            </a:br>
            <a:br>
              <a:rPr lang="en-US" sz="1800" dirty="0">
                <a:latin typeface="+mn-lt"/>
              </a:rPr>
            </a:br>
            <a:r>
              <a:rPr lang="en-US" sz="1800" dirty="0">
                <a:latin typeface="+mn-lt"/>
              </a:rPr>
              <a:t>Sluicing </a:t>
            </a:r>
            <a:r>
              <a:rPr lang="en-US" sz="1800" i="1" dirty="0">
                <a:latin typeface="+mn-lt"/>
              </a:rPr>
              <a:t>appears </a:t>
            </a:r>
            <a:r>
              <a:rPr lang="en-US" sz="1800" dirty="0">
                <a:latin typeface="+mn-lt"/>
              </a:rPr>
              <a:t>to violate islands; but that’s because an alternative derivation exists, where the remnant is a </a:t>
            </a:r>
            <a:r>
              <a:rPr lang="en-US" sz="1800" i="1" dirty="0" err="1">
                <a:latin typeface="+mn-lt"/>
              </a:rPr>
              <a:t>wh</a:t>
            </a:r>
            <a:r>
              <a:rPr lang="en-US" sz="1800" dirty="0">
                <a:latin typeface="+mn-lt"/>
              </a:rPr>
              <a:t>-predicate of a cleft (“</a:t>
            </a:r>
            <a:r>
              <a:rPr lang="en-US" sz="1800" dirty="0" err="1">
                <a:latin typeface="+mn-lt"/>
              </a:rPr>
              <a:t>pseudosluicing</a:t>
            </a:r>
            <a:r>
              <a:rPr lang="en-US" sz="1800" dirty="0">
                <a:latin typeface="+mn-lt"/>
              </a:rPr>
              <a:t>”). Presumably, anaphoric pronouns and auxiliaries are “given” so they can be licensed in ellipsis without an antecedent. Evidence: “</a:t>
            </a:r>
            <a:r>
              <a:rPr lang="en-US" sz="1800" i="1" dirty="0">
                <a:latin typeface="+mn-lt"/>
              </a:rPr>
              <a:t>who else</a:t>
            </a:r>
            <a:r>
              <a:rPr lang="en-US" sz="1800" dirty="0">
                <a:latin typeface="+mn-lt"/>
              </a:rPr>
              <a:t>”-sluicing, which has no cleft source, cannot overcome island violations.</a:t>
            </a:r>
            <a:br>
              <a:rPr lang="en-US" sz="1800" dirty="0">
                <a:latin typeface="+mn-lt"/>
              </a:rPr>
            </a:br>
            <a:br>
              <a:rPr lang="en-US" sz="1800" dirty="0">
                <a:latin typeface="+mn-lt"/>
              </a:rPr>
            </a:br>
            <a:r>
              <a:rPr lang="en-US" sz="1800" dirty="0">
                <a:latin typeface="+mn-lt"/>
              </a:rPr>
              <a:t>(21) a. </a:t>
            </a:r>
            <a:r>
              <a:rPr lang="en-GB" sz="1800" dirty="0">
                <a:latin typeface="+mn-lt"/>
              </a:rPr>
              <a:t>Mary is angry because John bought something, but she wouldn’t say </a:t>
            </a:r>
            <a:r>
              <a:rPr lang="en-GB" sz="1800" dirty="0" err="1">
                <a:latin typeface="+mn-lt"/>
              </a:rPr>
              <a:t>what</a:t>
            </a:r>
            <a:r>
              <a:rPr lang="en-GB" sz="1800" baseline="-25000" dirty="0" err="1">
                <a:latin typeface="+mn-lt"/>
              </a:rPr>
              <a:t>i</a:t>
            </a:r>
            <a:br>
              <a:rPr lang="en-GB" sz="1800" dirty="0">
                <a:latin typeface="+mn-lt"/>
              </a:rPr>
            </a:br>
            <a:r>
              <a:rPr lang="en-GB" sz="1800" dirty="0">
                <a:latin typeface="+mn-lt"/>
              </a:rPr>
              <a:t>            *[</a:t>
            </a:r>
            <a:r>
              <a:rPr lang="en-GB" sz="1800" dirty="0">
                <a:highlight>
                  <a:srgbClr val="C0C0C0"/>
                </a:highlight>
                <a:latin typeface="+mn-lt"/>
              </a:rPr>
              <a:t>she is angry </a:t>
            </a:r>
            <a:r>
              <a:rPr lang="en-GB" sz="1800" dirty="0">
                <a:solidFill>
                  <a:srgbClr val="FF0000"/>
                </a:solidFill>
                <a:highlight>
                  <a:srgbClr val="C0C0C0"/>
                </a:highlight>
                <a:latin typeface="+mn-lt"/>
              </a:rPr>
              <a:t>[</a:t>
            </a:r>
            <a:r>
              <a:rPr lang="en-GB" sz="1800" dirty="0">
                <a:highlight>
                  <a:srgbClr val="C0C0C0"/>
                </a:highlight>
                <a:latin typeface="+mn-lt"/>
              </a:rPr>
              <a:t>because John bought </a:t>
            </a:r>
            <a:r>
              <a:rPr lang="en-GB" sz="1800" dirty="0" err="1">
                <a:highlight>
                  <a:srgbClr val="C0C0C0"/>
                </a:highlight>
                <a:latin typeface="+mn-lt"/>
              </a:rPr>
              <a:t>t</a:t>
            </a:r>
            <a:r>
              <a:rPr lang="en-GB" sz="1800" baseline="-25000" dirty="0" err="1">
                <a:highlight>
                  <a:srgbClr val="C0C0C0"/>
                </a:highlight>
                <a:latin typeface="+mn-lt"/>
              </a:rPr>
              <a:t>i</a:t>
            </a:r>
            <a:r>
              <a:rPr lang="en-GB" sz="1800" dirty="0">
                <a:solidFill>
                  <a:srgbClr val="FF0000"/>
                </a:solidFill>
                <a:latin typeface="+mn-lt"/>
              </a:rPr>
              <a:t>]</a:t>
            </a:r>
            <a:r>
              <a:rPr lang="en-GB" sz="1800" dirty="0">
                <a:latin typeface="+mn-lt"/>
              </a:rPr>
              <a:t>] / </a:t>
            </a:r>
            <a:r>
              <a:rPr lang="en-GB" sz="1800" dirty="0">
                <a:highlight>
                  <a:srgbClr val="C0C0C0"/>
                </a:highlight>
                <a:latin typeface="+mn-lt"/>
              </a:rPr>
              <a:t>[</a:t>
            </a:r>
            <a:r>
              <a:rPr lang="en-GB" sz="1800" strike="sngStrike" dirty="0">
                <a:highlight>
                  <a:srgbClr val="C0C0C0"/>
                </a:highlight>
                <a:latin typeface="+mn-lt"/>
              </a:rPr>
              <a:t>it is </a:t>
            </a:r>
            <a:r>
              <a:rPr lang="en-GB" sz="1800" strike="sngStrike" dirty="0" err="1">
                <a:highlight>
                  <a:srgbClr val="C0C0C0"/>
                </a:highlight>
                <a:latin typeface="+mn-lt"/>
              </a:rPr>
              <a:t>t</a:t>
            </a:r>
            <a:r>
              <a:rPr lang="en-GB" sz="1800" baseline="-25000" dirty="0" err="1">
                <a:highlight>
                  <a:srgbClr val="C0C0C0"/>
                </a:highlight>
                <a:latin typeface="+mn-lt"/>
              </a:rPr>
              <a:t>i</a:t>
            </a:r>
            <a:r>
              <a:rPr lang="en-GB" sz="1800" dirty="0">
                <a:latin typeface="+mn-lt"/>
              </a:rPr>
              <a:t>]. </a:t>
            </a:r>
            <a:br>
              <a:rPr lang="en-GB" sz="1800" dirty="0">
                <a:latin typeface="+mn-lt"/>
              </a:rPr>
            </a:br>
            <a:r>
              <a:rPr lang="en-GB" sz="1800" dirty="0">
                <a:latin typeface="+mn-lt"/>
              </a:rPr>
              <a:t>        b.  The radio played a song that RINGO wrote, but I don’t know [who ELSE]</a:t>
            </a:r>
            <a:r>
              <a:rPr lang="en-GB" sz="1800" baseline="-25000" dirty="0">
                <a:latin typeface="+mn-lt"/>
              </a:rPr>
              <a:t>i</a:t>
            </a:r>
            <a:r>
              <a:rPr lang="en-GB" sz="1800" dirty="0">
                <a:latin typeface="+mn-lt"/>
              </a:rPr>
              <a:t>	</a:t>
            </a:r>
            <a:br>
              <a:rPr lang="en-GB" sz="1800" dirty="0">
                <a:latin typeface="+mn-lt"/>
              </a:rPr>
            </a:br>
            <a:r>
              <a:rPr lang="en-GB" sz="1800" dirty="0">
                <a:latin typeface="+mn-lt"/>
              </a:rPr>
              <a:t>              *[</a:t>
            </a:r>
            <a:r>
              <a:rPr lang="en-GB" sz="1800" dirty="0">
                <a:highlight>
                  <a:srgbClr val="C0C0C0"/>
                </a:highlight>
                <a:latin typeface="+mn-lt"/>
              </a:rPr>
              <a:t>the radio played </a:t>
            </a:r>
            <a:r>
              <a:rPr lang="en-GB" sz="1800" dirty="0">
                <a:solidFill>
                  <a:srgbClr val="FF0000"/>
                </a:solidFill>
                <a:highlight>
                  <a:srgbClr val="C0C0C0"/>
                </a:highlight>
                <a:latin typeface="+mn-lt"/>
              </a:rPr>
              <a:t>[</a:t>
            </a:r>
            <a:r>
              <a:rPr lang="en-GB" sz="1800" dirty="0">
                <a:highlight>
                  <a:srgbClr val="C0C0C0"/>
                </a:highlight>
                <a:latin typeface="+mn-lt"/>
              </a:rPr>
              <a:t>a song that </a:t>
            </a:r>
            <a:r>
              <a:rPr lang="en-GB" sz="1800" dirty="0" err="1">
                <a:highlight>
                  <a:srgbClr val="C0C0C0"/>
                </a:highlight>
                <a:latin typeface="+mn-lt"/>
              </a:rPr>
              <a:t>t</a:t>
            </a:r>
            <a:r>
              <a:rPr lang="en-GB" sz="1800" baseline="-25000" dirty="0" err="1">
                <a:highlight>
                  <a:srgbClr val="C0C0C0"/>
                </a:highlight>
                <a:latin typeface="+mn-lt"/>
              </a:rPr>
              <a:t>i</a:t>
            </a:r>
            <a:r>
              <a:rPr lang="en-GB" sz="1800" dirty="0">
                <a:highlight>
                  <a:srgbClr val="C0C0C0"/>
                </a:highlight>
                <a:latin typeface="+mn-lt"/>
              </a:rPr>
              <a:t> wrote</a:t>
            </a:r>
            <a:r>
              <a:rPr lang="en-GB" sz="1800" dirty="0">
                <a:solidFill>
                  <a:srgbClr val="FF0000"/>
                </a:solidFill>
                <a:highlight>
                  <a:srgbClr val="C0C0C0"/>
                </a:highlight>
                <a:latin typeface="+mn-lt"/>
              </a:rPr>
              <a:t>]</a:t>
            </a:r>
            <a:r>
              <a:rPr lang="en-GB" sz="1800" dirty="0">
                <a:latin typeface="+mn-lt"/>
              </a:rPr>
              <a:t>] / *[</a:t>
            </a:r>
            <a:r>
              <a:rPr lang="en-GB" sz="1800" dirty="0">
                <a:highlight>
                  <a:srgbClr val="C0C0C0"/>
                </a:highlight>
                <a:latin typeface="+mn-lt"/>
              </a:rPr>
              <a:t>it was </a:t>
            </a:r>
            <a:r>
              <a:rPr lang="en-GB" sz="1800" dirty="0" err="1">
                <a:highlight>
                  <a:srgbClr val="C0C0C0"/>
                </a:highlight>
                <a:latin typeface="+mn-lt"/>
              </a:rPr>
              <a:t>t</a:t>
            </a:r>
            <a:r>
              <a:rPr lang="en-GB" sz="1800" baseline="-25000" dirty="0" err="1">
                <a:highlight>
                  <a:srgbClr val="C0C0C0"/>
                </a:highlight>
                <a:latin typeface="+mn-lt"/>
              </a:rPr>
              <a:t>i</a:t>
            </a:r>
            <a:r>
              <a:rPr lang="en-GB" sz="1800" dirty="0">
                <a:latin typeface="+mn-lt"/>
              </a:rPr>
              <a:t>] / [</a:t>
            </a:r>
            <a:r>
              <a:rPr lang="en-GB" sz="1800" dirty="0" err="1">
                <a:highlight>
                  <a:srgbClr val="C0C0C0"/>
                </a:highlight>
                <a:latin typeface="+mn-lt"/>
              </a:rPr>
              <a:t>t</a:t>
            </a:r>
            <a:r>
              <a:rPr lang="en-GB" sz="1800" baseline="-25000" dirty="0" err="1">
                <a:highlight>
                  <a:srgbClr val="C0C0C0"/>
                </a:highlight>
                <a:latin typeface="+mn-lt"/>
              </a:rPr>
              <a:t>i</a:t>
            </a:r>
            <a:r>
              <a:rPr lang="en-GB" sz="1800" dirty="0">
                <a:highlight>
                  <a:srgbClr val="C0C0C0"/>
                </a:highlight>
                <a:latin typeface="+mn-lt"/>
              </a:rPr>
              <a:t> wrote it</a:t>
            </a:r>
            <a:r>
              <a:rPr lang="en-GB" sz="1800" dirty="0">
                <a:latin typeface="+mn-lt"/>
              </a:rPr>
              <a:t>]</a:t>
            </a:r>
            <a:endParaRPr lang="en-IL" sz="18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16</a:t>
            </a:fld>
            <a:endParaRPr lang="en-IL" dirty="0"/>
          </a:p>
        </p:txBody>
      </p:sp>
    </p:spTree>
    <p:extLst>
      <p:ext uri="{BB962C8B-B14F-4D97-AF65-F5344CB8AC3E}">
        <p14:creationId xmlns:p14="http://schemas.microsoft.com/office/powerpoint/2010/main" val="2665310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C12F3-0AAB-9130-77DE-0144940BB8A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AE10BD3-A7FC-5653-4C56-F970B86349A5}"/>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Ellipsis may bleed certain movements	</a:t>
            </a:r>
            <a:endParaRPr lang="en-IL" b="1" dirty="0">
              <a:latin typeface="+mn-lt"/>
            </a:endParaRPr>
          </a:p>
        </p:txBody>
      </p:sp>
      <p:sp>
        <p:nvSpPr>
          <p:cNvPr id="5" name="Title 4">
            <a:extLst>
              <a:ext uri="{FF2B5EF4-FFF2-40B4-BE49-F238E27FC236}">
                <a16:creationId xmlns:a16="http://schemas.microsoft.com/office/drawing/2014/main" id="{909C79FA-7F82-2D87-6ED2-DB04F7834A22}"/>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dirty="0">
                <a:latin typeface="+mn-lt"/>
              </a:rPr>
              <a:t>The argument for silent structure minimally requires that </a:t>
            </a:r>
            <a:r>
              <a:rPr lang="en-US" sz="2000" b="1" dirty="0">
                <a:latin typeface="+mn-lt"/>
              </a:rPr>
              <a:t>some </a:t>
            </a:r>
            <a:r>
              <a:rPr lang="en-US" sz="2000" dirty="0">
                <a:latin typeface="+mn-lt"/>
              </a:rPr>
              <a:t>extraction be possible out of the ellipsis site. But sometimes no all extractions succeed. Cases of “selective opacity” provide a revealing window into the derivational interaction of cyclic movement and ellipsis.</a:t>
            </a:r>
            <a:br>
              <a:rPr lang="en-US" sz="2000" dirty="0">
                <a:latin typeface="+mn-lt"/>
              </a:rPr>
            </a:br>
            <a:br>
              <a:rPr lang="en-US" sz="2000" dirty="0">
                <a:latin typeface="+mn-lt"/>
              </a:rPr>
            </a:br>
            <a:r>
              <a:rPr lang="en-US" sz="2000" b="1" dirty="0">
                <a:solidFill>
                  <a:srgbClr val="00B0F0"/>
                </a:solidFill>
                <a:latin typeface="+mn-lt"/>
              </a:rPr>
              <a:t>Modal Complement Ellipsis (MCE) in Dutch (Aelbrecht 2010)</a:t>
            </a:r>
            <a:br>
              <a:rPr lang="en-US" sz="2000" dirty="0">
                <a:latin typeface="+mn-lt"/>
              </a:rPr>
            </a:br>
            <a:r>
              <a:rPr lang="en-US" sz="2000" dirty="0">
                <a:latin typeface="+mn-lt"/>
              </a:rPr>
              <a:t>22. a. Die     </a:t>
            </a:r>
            <a:r>
              <a:rPr lang="en-US" sz="2000" dirty="0" err="1">
                <a:latin typeface="+mn-lt"/>
              </a:rPr>
              <a:t>broek</a:t>
            </a:r>
            <a:r>
              <a:rPr lang="en-US" sz="2000" dirty="0">
                <a:latin typeface="+mn-lt"/>
              </a:rPr>
              <a:t> </a:t>
            </a:r>
            <a:r>
              <a:rPr lang="en-US" sz="2000" dirty="0" err="1">
                <a:latin typeface="+mn-lt"/>
              </a:rPr>
              <a:t>moet</a:t>
            </a:r>
            <a:r>
              <a:rPr lang="en-US" sz="2000" dirty="0">
                <a:latin typeface="+mn-lt"/>
              </a:rPr>
              <a:t> </a:t>
            </a:r>
            <a:r>
              <a:rPr lang="en-US" sz="2000" dirty="0" err="1">
                <a:latin typeface="+mn-lt"/>
              </a:rPr>
              <a:t>nog</a:t>
            </a:r>
            <a:r>
              <a:rPr lang="en-US" sz="2000" dirty="0">
                <a:latin typeface="+mn-lt"/>
              </a:rPr>
              <a:t> </a:t>
            </a:r>
            <a:r>
              <a:rPr lang="en-US" sz="2000" dirty="0" err="1">
                <a:latin typeface="+mn-lt"/>
              </a:rPr>
              <a:t>niet</a:t>
            </a:r>
            <a:r>
              <a:rPr lang="en-US" sz="2000" dirty="0">
                <a:latin typeface="+mn-lt"/>
              </a:rPr>
              <a:t> </a:t>
            </a:r>
            <a:r>
              <a:rPr lang="en-US" sz="2000" dirty="0" err="1">
                <a:latin typeface="+mn-lt"/>
              </a:rPr>
              <a:t>gewassen</a:t>
            </a:r>
            <a:r>
              <a:rPr lang="en-US" sz="2000" dirty="0">
                <a:latin typeface="+mn-lt"/>
              </a:rPr>
              <a:t> </a:t>
            </a:r>
            <a:r>
              <a:rPr lang="en-US" sz="2000" dirty="0" err="1">
                <a:latin typeface="+mn-lt"/>
              </a:rPr>
              <a:t>worden</a:t>
            </a:r>
            <a:r>
              <a:rPr lang="en-US" sz="2000" dirty="0">
                <a:latin typeface="+mn-lt"/>
              </a:rPr>
              <a:t>, maar </a:t>
            </a:r>
            <a:r>
              <a:rPr lang="en-US" sz="2000" dirty="0" err="1">
                <a:latin typeface="+mn-lt"/>
              </a:rPr>
              <a:t>hij</a:t>
            </a:r>
            <a:r>
              <a:rPr lang="en-US" sz="2000" baseline="-25000" dirty="0" err="1">
                <a:latin typeface="+mn-lt"/>
              </a:rPr>
              <a:t>i</a:t>
            </a:r>
            <a:r>
              <a:rPr lang="en-US" sz="2000" dirty="0">
                <a:latin typeface="+mn-lt"/>
              </a:rPr>
              <a:t> mag </a:t>
            </a:r>
            <a:r>
              <a:rPr lang="en-US" sz="2000" dirty="0" err="1">
                <a:latin typeface="+mn-lt"/>
              </a:rPr>
              <a:t>wel</a:t>
            </a:r>
            <a:r>
              <a:rPr lang="en-US" sz="2000" dirty="0">
                <a:latin typeface="+mn-lt"/>
              </a:rPr>
              <a:t> al [</a:t>
            </a:r>
            <a:r>
              <a:rPr lang="en-US" sz="2000" strike="sngStrike" dirty="0" err="1">
                <a:latin typeface="+mn-lt"/>
              </a:rPr>
              <a:t>t</a:t>
            </a:r>
            <a:r>
              <a:rPr lang="en-US" sz="2000" strike="sngStrike" baseline="-25000" dirty="0" err="1">
                <a:latin typeface="+mn-lt"/>
              </a:rPr>
              <a:t>i</a:t>
            </a:r>
            <a:r>
              <a:rPr lang="en-US" sz="2000" strike="sngStrike" dirty="0">
                <a:latin typeface="+mn-lt"/>
              </a:rPr>
              <a:t> </a:t>
            </a:r>
            <a:r>
              <a:rPr lang="en-US" sz="2000" strike="sngStrike" dirty="0" err="1">
                <a:latin typeface="+mn-lt"/>
              </a:rPr>
              <a:t>gewassen</a:t>
            </a:r>
            <a:r>
              <a:rPr lang="en-US" sz="2000" strike="sngStrike" dirty="0">
                <a:latin typeface="+mn-lt"/>
              </a:rPr>
              <a:t> </a:t>
            </a:r>
            <a:r>
              <a:rPr lang="en-US" sz="2000" strike="sngStrike" dirty="0" err="1">
                <a:latin typeface="+mn-lt"/>
              </a:rPr>
              <a:t>worden</a:t>
            </a:r>
            <a:r>
              <a:rPr lang="en-US" sz="2000" dirty="0">
                <a:latin typeface="+mn-lt"/>
              </a:rPr>
              <a:t>]</a:t>
            </a:r>
            <a:r>
              <a:rPr lang="en-IL" sz="2000" dirty="0">
                <a:latin typeface="+mn-lt"/>
              </a:rPr>
              <a:t>.</a:t>
            </a:r>
            <a:br>
              <a:rPr lang="en-US" sz="2000" dirty="0">
                <a:latin typeface="+mn-lt"/>
              </a:rPr>
            </a:br>
            <a:r>
              <a:rPr lang="en-US" sz="2000" dirty="0">
                <a:latin typeface="+mn-lt"/>
              </a:rPr>
              <a:t>           those pants must  yet not   washed    become  but    he  may </a:t>
            </a:r>
            <a:r>
              <a:rPr lang="en-US" sz="1800" dirty="0">
                <a:latin typeface="+mn-lt"/>
              </a:rPr>
              <a:t>PRT</a:t>
            </a:r>
            <a:r>
              <a:rPr lang="en-US" sz="2000" dirty="0">
                <a:latin typeface="+mn-lt"/>
              </a:rPr>
              <a:t> already</a:t>
            </a:r>
            <a:br>
              <a:rPr lang="en-US" sz="2000" dirty="0">
                <a:latin typeface="+mn-lt"/>
              </a:rPr>
            </a:br>
            <a:r>
              <a:rPr lang="en-US" sz="2000" dirty="0">
                <a:latin typeface="+mn-lt"/>
              </a:rPr>
              <a:t>           ‘Those pants don’t have to be washed yet, but they can be.’</a:t>
            </a:r>
            <a:br>
              <a:rPr lang="en-US" sz="2000" dirty="0">
                <a:latin typeface="+mn-lt"/>
              </a:rPr>
            </a:br>
            <a:r>
              <a:rPr lang="en-US" sz="2000" dirty="0">
                <a:latin typeface="+mn-lt"/>
              </a:rPr>
              <a:t>      </a:t>
            </a:r>
            <a:br>
              <a:rPr lang="en-US" sz="2000" dirty="0">
                <a:latin typeface="+mn-lt"/>
              </a:rPr>
            </a:br>
            <a:r>
              <a:rPr lang="en-US" sz="2000" dirty="0">
                <a:latin typeface="+mn-lt"/>
              </a:rPr>
              <a:t>      b. ?* Ik </a:t>
            </a:r>
            <a:r>
              <a:rPr lang="en-US" sz="2000" dirty="0" err="1">
                <a:latin typeface="+mn-lt"/>
              </a:rPr>
              <a:t>weet</a:t>
            </a:r>
            <a:r>
              <a:rPr lang="en-US" sz="2000" dirty="0">
                <a:latin typeface="+mn-lt"/>
              </a:rPr>
              <a:t> </a:t>
            </a:r>
            <a:r>
              <a:rPr lang="en-US" sz="2000" dirty="0" err="1">
                <a:latin typeface="+mn-lt"/>
              </a:rPr>
              <a:t>niet</a:t>
            </a:r>
            <a:r>
              <a:rPr lang="en-US" sz="2000" dirty="0">
                <a:latin typeface="+mn-lt"/>
              </a:rPr>
              <a:t> </a:t>
            </a:r>
            <a:r>
              <a:rPr lang="en-US" sz="2000" dirty="0" err="1">
                <a:latin typeface="+mn-lt"/>
              </a:rPr>
              <a:t>wie</a:t>
            </a:r>
            <a:r>
              <a:rPr lang="en-US" sz="2000" dirty="0">
                <a:latin typeface="+mn-lt"/>
              </a:rPr>
              <a:t>  Kaat WOU     </a:t>
            </a:r>
            <a:r>
              <a:rPr lang="en-US" sz="2000" dirty="0" err="1">
                <a:latin typeface="+mn-lt"/>
              </a:rPr>
              <a:t>uitnodigen</a:t>
            </a:r>
            <a:r>
              <a:rPr lang="en-US" sz="2000" dirty="0">
                <a:latin typeface="+mn-lt"/>
              </a:rPr>
              <a:t>, maar </a:t>
            </a:r>
            <a:r>
              <a:rPr lang="en-US" sz="2000" dirty="0" err="1">
                <a:latin typeface="+mn-lt"/>
              </a:rPr>
              <a:t>ik</a:t>
            </a:r>
            <a:r>
              <a:rPr lang="en-US" sz="2000" dirty="0">
                <a:latin typeface="+mn-lt"/>
              </a:rPr>
              <a:t> </a:t>
            </a:r>
            <a:r>
              <a:rPr lang="en-US" sz="2000" dirty="0" err="1">
                <a:latin typeface="+mn-lt"/>
              </a:rPr>
              <a:t>weet</a:t>
            </a:r>
            <a:r>
              <a:rPr lang="en-US" sz="2000" dirty="0">
                <a:latin typeface="+mn-lt"/>
              </a:rPr>
              <a:t> </a:t>
            </a:r>
            <a:r>
              <a:rPr lang="en-US" sz="2000" dirty="0" err="1">
                <a:latin typeface="+mn-lt"/>
              </a:rPr>
              <a:t>wel</a:t>
            </a:r>
            <a:r>
              <a:rPr lang="en-US" sz="2000" dirty="0">
                <a:latin typeface="+mn-lt"/>
              </a:rPr>
              <a:t> </a:t>
            </a:r>
            <a:r>
              <a:rPr lang="en-US" sz="2000" dirty="0" err="1">
                <a:latin typeface="+mn-lt"/>
              </a:rPr>
              <a:t>wie</a:t>
            </a:r>
            <a:r>
              <a:rPr lang="en-US" sz="2000" dirty="0">
                <a:latin typeface="+mn-lt"/>
              </a:rPr>
              <a:t>  ze    MOEST [</a:t>
            </a:r>
            <a:r>
              <a:rPr lang="en-US" sz="2000" strike="sngStrike" dirty="0" err="1">
                <a:latin typeface="+mn-lt"/>
              </a:rPr>
              <a:t>wie</a:t>
            </a:r>
            <a:r>
              <a:rPr lang="en-US" sz="2000" strike="sngStrike" dirty="0">
                <a:latin typeface="+mn-lt"/>
              </a:rPr>
              <a:t> </a:t>
            </a:r>
            <a:r>
              <a:rPr lang="en-US" sz="2000" strike="sngStrike" dirty="0" err="1">
                <a:latin typeface="+mn-lt"/>
              </a:rPr>
              <a:t>uitnodigen</a:t>
            </a:r>
            <a:r>
              <a:rPr lang="en-US" sz="2000" dirty="0">
                <a:latin typeface="+mn-lt"/>
              </a:rPr>
              <a:t>]</a:t>
            </a:r>
            <a:r>
              <a:rPr lang="en-IL" sz="2000" dirty="0">
                <a:latin typeface="+mn-lt"/>
              </a:rPr>
              <a:t>.</a:t>
            </a:r>
            <a:br>
              <a:rPr lang="en-US" sz="2000" dirty="0">
                <a:latin typeface="+mn-lt"/>
              </a:rPr>
            </a:br>
            <a:r>
              <a:rPr lang="en-US" sz="2000" dirty="0">
                <a:latin typeface="+mn-lt"/>
              </a:rPr>
              <a:t>               I   know not  who Kaat wanted invite           but     I know  </a:t>
            </a:r>
            <a:r>
              <a:rPr lang="en-US" sz="1800" dirty="0">
                <a:latin typeface="+mn-lt"/>
              </a:rPr>
              <a:t>AFF </a:t>
            </a:r>
            <a:r>
              <a:rPr lang="en-US" sz="2000" dirty="0">
                <a:latin typeface="+mn-lt"/>
              </a:rPr>
              <a:t>who she had.to</a:t>
            </a:r>
            <a:br>
              <a:rPr lang="en-US" sz="2000" dirty="0">
                <a:latin typeface="+mn-lt"/>
              </a:rPr>
            </a:br>
            <a:r>
              <a:rPr lang="en-US" sz="2000" dirty="0">
                <a:latin typeface="+mn-lt"/>
              </a:rPr>
              <a:t>               (Intended: ‘I know don’t who Kaat WANTED to invite, but I know who she HAD to.’)</a:t>
            </a:r>
            <a:br>
              <a:rPr lang="en-US" sz="2000" dirty="0">
                <a:latin typeface="+mn-lt"/>
              </a:rPr>
            </a:br>
            <a:br>
              <a:rPr lang="en-US" sz="2000" dirty="0">
                <a:latin typeface="+mn-lt"/>
              </a:rPr>
            </a:br>
            <a:r>
              <a:rPr lang="en-US" sz="2000" dirty="0">
                <a:solidFill>
                  <a:srgbClr val="00B0F0"/>
                </a:solidFill>
                <a:latin typeface="+mn-lt"/>
              </a:rPr>
              <a:t>The typical asymmetry</a:t>
            </a:r>
            <a:r>
              <a:rPr lang="en-US" sz="2000" dirty="0">
                <a:latin typeface="+mn-lt"/>
              </a:rPr>
              <a:t>: Some ellipsis domains are transparent to A-movement but opaque to </a:t>
            </a:r>
            <a:r>
              <a:rPr lang="en-US" sz="2000" dirty="0">
                <a:latin typeface="+mn-lt"/>
                <a:cs typeface="Times New Roman" panose="02020603050405020304" pitchFamily="18" charset="0"/>
              </a:rPr>
              <a:t>Ā-movement. Why?</a:t>
            </a:r>
            <a:endParaRPr lang="en-IL" sz="2000" b="1" dirty="0">
              <a:latin typeface="+mn-lt"/>
            </a:endParaRPr>
          </a:p>
        </p:txBody>
      </p:sp>
      <p:sp>
        <p:nvSpPr>
          <p:cNvPr id="7" name="Slide Number Placeholder 6">
            <a:extLst>
              <a:ext uri="{FF2B5EF4-FFF2-40B4-BE49-F238E27FC236}">
                <a16:creationId xmlns:a16="http://schemas.microsoft.com/office/drawing/2014/main" id="{749A28C2-5299-96F4-7B7D-0394AC0D1099}"/>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17</a:t>
            </a:fld>
            <a:endParaRPr lang="en-IL" dirty="0"/>
          </a:p>
        </p:txBody>
      </p:sp>
      <p:sp>
        <p:nvSpPr>
          <p:cNvPr id="2" name="Freeform: Shape 1">
            <a:extLst>
              <a:ext uri="{FF2B5EF4-FFF2-40B4-BE49-F238E27FC236}">
                <a16:creationId xmlns:a16="http://schemas.microsoft.com/office/drawing/2014/main" id="{B96A59F0-1AAB-4450-24C7-91780CA03ACC}"/>
              </a:ext>
            </a:extLst>
          </p:cNvPr>
          <p:cNvSpPr/>
          <p:nvPr/>
        </p:nvSpPr>
        <p:spPr>
          <a:xfrm>
            <a:off x="6345382" y="2912475"/>
            <a:ext cx="1514763" cy="157041"/>
          </a:xfrm>
          <a:custGeom>
            <a:avLst/>
            <a:gdLst>
              <a:gd name="csX0" fmla="*/ 1514763 w 1514763"/>
              <a:gd name="csY0" fmla="*/ 147805 h 157041"/>
              <a:gd name="csX1" fmla="*/ 711200 w 1514763"/>
              <a:gd name="csY1" fmla="*/ 23 h 157041"/>
              <a:gd name="csX2" fmla="*/ 0 w 1514763"/>
              <a:gd name="csY2" fmla="*/ 157041 h 157041"/>
            </a:gdLst>
            <a:ahLst/>
            <a:cxnLst>
              <a:cxn ang="0">
                <a:pos x="csX0" y="csY0"/>
              </a:cxn>
              <a:cxn ang="0">
                <a:pos x="csX1" y="csY1"/>
              </a:cxn>
              <a:cxn ang="0">
                <a:pos x="csX2" y="csY2"/>
              </a:cxn>
            </a:cxnLst>
            <a:rect l="l" t="t" r="r" b="b"/>
            <a:pathLst>
              <a:path w="1514763" h="157041">
                <a:moveTo>
                  <a:pt x="1514763" y="147805"/>
                </a:moveTo>
                <a:cubicBezTo>
                  <a:pt x="1239211" y="73144"/>
                  <a:pt x="963660" y="-1516"/>
                  <a:pt x="711200" y="23"/>
                </a:cubicBezTo>
                <a:cubicBezTo>
                  <a:pt x="458740" y="1562"/>
                  <a:pt x="229370" y="79301"/>
                  <a:pt x="0" y="157041"/>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Freeform: Shape 3">
            <a:extLst>
              <a:ext uri="{FF2B5EF4-FFF2-40B4-BE49-F238E27FC236}">
                <a16:creationId xmlns:a16="http://schemas.microsoft.com/office/drawing/2014/main" id="{F992E4F4-500F-7247-5FE4-5BA07F07F55A}"/>
              </a:ext>
            </a:extLst>
          </p:cNvPr>
          <p:cNvSpPr/>
          <p:nvPr/>
        </p:nvSpPr>
        <p:spPr>
          <a:xfrm>
            <a:off x="7479090" y="4382429"/>
            <a:ext cx="1888593" cy="242463"/>
          </a:xfrm>
          <a:custGeom>
            <a:avLst/>
            <a:gdLst>
              <a:gd name="csX0" fmla="*/ 1514763 w 1514763"/>
              <a:gd name="csY0" fmla="*/ 147805 h 157041"/>
              <a:gd name="csX1" fmla="*/ 711200 w 1514763"/>
              <a:gd name="csY1" fmla="*/ 23 h 157041"/>
              <a:gd name="csX2" fmla="*/ 0 w 1514763"/>
              <a:gd name="csY2" fmla="*/ 157041 h 157041"/>
            </a:gdLst>
            <a:ahLst/>
            <a:cxnLst>
              <a:cxn ang="0">
                <a:pos x="csX0" y="csY0"/>
              </a:cxn>
              <a:cxn ang="0">
                <a:pos x="csX1" y="csY1"/>
              </a:cxn>
              <a:cxn ang="0">
                <a:pos x="csX2" y="csY2"/>
              </a:cxn>
            </a:cxnLst>
            <a:rect l="l" t="t" r="r" b="b"/>
            <a:pathLst>
              <a:path w="1514763" h="157041">
                <a:moveTo>
                  <a:pt x="1514763" y="147805"/>
                </a:moveTo>
                <a:cubicBezTo>
                  <a:pt x="1239211" y="73144"/>
                  <a:pt x="963660" y="-1516"/>
                  <a:pt x="711200" y="23"/>
                </a:cubicBezTo>
                <a:cubicBezTo>
                  <a:pt x="458740" y="1562"/>
                  <a:pt x="229370" y="79301"/>
                  <a:pt x="0" y="157041"/>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831888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50EE3-3069-0E24-1EBE-AE4E0220691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8088FCA-876E-FD7B-9B66-14B154203A82}"/>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A timing &amp; size-based account</a:t>
            </a:r>
            <a:endParaRPr lang="en-IL" b="1" dirty="0">
              <a:latin typeface="+mn-lt"/>
            </a:endParaRPr>
          </a:p>
        </p:txBody>
      </p:sp>
      <p:sp>
        <p:nvSpPr>
          <p:cNvPr id="5" name="Title 4">
            <a:extLst>
              <a:ext uri="{FF2B5EF4-FFF2-40B4-BE49-F238E27FC236}">
                <a16:creationId xmlns:a16="http://schemas.microsoft.com/office/drawing/2014/main" id="{4005E29F-F06D-1968-D57B-7C1061ADAAF7}"/>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b="1">
                <a:latin typeface="+mn-lt"/>
              </a:rPr>
              <a:t>Derivational order in MCE</a:t>
            </a:r>
            <a:r>
              <a:rPr lang="en-US" sz="2000">
                <a:latin typeface="+mn-lt"/>
              </a:rPr>
              <a:t>: A-movement </a:t>
            </a:r>
            <a:r>
              <a:rPr lang="en-US" sz="2000">
                <a:latin typeface="+mn-lt"/>
                <a:sym typeface="Wingdings" panose="05000000000000000000" pitchFamily="2" charset="2"/>
              </a:rPr>
              <a:t> ellipsis  </a:t>
            </a:r>
            <a:r>
              <a:rPr lang="en-US" sz="2000">
                <a:latin typeface="+mn-lt"/>
                <a:cs typeface="Times New Roman" panose="02020603050405020304" pitchFamily="18" charset="0"/>
                <a:sym typeface="Wingdings" panose="05000000000000000000" pitchFamily="2" charset="2"/>
              </a:rPr>
              <a:t>Ā-movement</a:t>
            </a:r>
            <a:br>
              <a:rPr lang="en-US" sz="2000">
                <a:latin typeface="+mn-lt"/>
                <a:cs typeface="Times New Roman" panose="02020603050405020304" pitchFamily="18" charset="0"/>
                <a:sym typeface="Wingdings" panose="05000000000000000000" pitchFamily="2" charset="2"/>
              </a:rPr>
            </a:br>
            <a:r>
              <a:rPr lang="en-US" sz="2000" b="1">
                <a:latin typeface="+mn-lt"/>
                <a:cs typeface="Times New Roman" panose="02020603050405020304" pitchFamily="18" charset="0"/>
                <a:sym typeface="Wingdings" panose="05000000000000000000" pitchFamily="2" charset="2"/>
              </a:rPr>
              <a:t>Accessibility</a:t>
            </a:r>
            <a:r>
              <a:rPr lang="en-US" sz="2000">
                <a:latin typeface="+mn-lt"/>
                <a:cs typeface="Times New Roman" panose="02020603050405020304" pitchFamily="18" charset="0"/>
                <a:sym typeface="Wingdings" panose="05000000000000000000" pitchFamily="2" charset="2"/>
              </a:rPr>
              <a:t>: Ellipsis domains become inaccessible to syntactic operations once ellipsis is triggered</a:t>
            </a:r>
            <a:br>
              <a:rPr lang="en-US" sz="2000">
                <a:latin typeface="+mn-lt"/>
                <a:cs typeface="Times New Roman" panose="02020603050405020304" pitchFamily="18" charset="0"/>
                <a:sym typeface="Wingdings" panose="05000000000000000000" pitchFamily="2" charset="2"/>
              </a:rPr>
            </a:br>
            <a:br>
              <a:rPr lang="en-US" sz="2000">
                <a:latin typeface="+mn-lt"/>
                <a:cs typeface="Times New Roman" panose="02020603050405020304" pitchFamily="18" charset="0"/>
                <a:sym typeface="Wingdings" panose="05000000000000000000" pitchFamily="2" charset="2"/>
              </a:rPr>
            </a:br>
            <a:r>
              <a:rPr lang="en-US" sz="2000">
                <a:latin typeface="+mn-lt"/>
                <a:cs typeface="Times New Roman" panose="02020603050405020304" pitchFamily="18" charset="0"/>
                <a:sym typeface="Wingdings" panose="05000000000000000000" pitchFamily="2" charset="2"/>
              </a:rPr>
              <a:t>[Simplified from Aelbrecht 2010]</a:t>
            </a:r>
            <a:br>
              <a:rPr lang="en-US" sz="2000">
                <a:latin typeface="+mn-lt"/>
                <a:cs typeface="Times New Roman" panose="02020603050405020304" pitchFamily="18" charset="0"/>
                <a:sym typeface="Wingdings" panose="05000000000000000000" pitchFamily="2" charset="2"/>
              </a:rPr>
            </a:br>
            <a:r>
              <a:rPr lang="en-US" sz="2000">
                <a:latin typeface="+mn-lt"/>
                <a:cs typeface="Times New Roman" panose="02020603050405020304" pitchFamily="18" charset="0"/>
                <a:sym typeface="Wingdings" panose="05000000000000000000" pitchFamily="2" charset="2"/>
              </a:rPr>
              <a:t>Licensor of MCE: A root modal in T</a:t>
            </a:r>
            <a:r>
              <a:rPr lang="en-US" sz="2000" baseline="-25000">
                <a:latin typeface="+mn-lt"/>
                <a:cs typeface="Times New Roman" panose="02020603050405020304" pitchFamily="18" charset="0"/>
                <a:sym typeface="Wingdings" panose="05000000000000000000" pitchFamily="2" charset="2"/>
              </a:rPr>
              <a:t>[E]</a:t>
            </a:r>
            <a:br>
              <a:rPr lang="en-US" sz="2000">
                <a:latin typeface="+mn-lt"/>
                <a:cs typeface="Times New Roman" panose="02020603050405020304" pitchFamily="18" charset="0"/>
                <a:sym typeface="Wingdings" panose="05000000000000000000" pitchFamily="2" charset="2"/>
              </a:rPr>
            </a:br>
            <a:r>
              <a:rPr lang="en-US" sz="2000">
                <a:latin typeface="+mn-lt"/>
                <a:cs typeface="Times New Roman" panose="02020603050405020304" pitchFamily="18" charset="0"/>
                <a:sym typeface="Wingdings" panose="05000000000000000000" pitchFamily="2" charset="2"/>
              </a:rPr>
              <a:t>Target of A-movement: Spec,TP</a:t>
            </a:r>
            <a:br>
              <a:rPr lang="en-US" sz="2000">
                <a:latin typeface="+mn-lt"/>
                <a:cs typeface="Times New Roman" panose="02020603050405020304" pitchFamily="18" charset="0"/>
                <a:sym typeface="Wingdings" panose="05000000000000000000" pitchFamily="2" charset="2"/>
              </a:rPr>
            </a:br>
            <a:r>
              <a:rPr lang="en-US" sz="2000">
                <a:latin typeface="+mn-lt"/>
                <a:cs typeface="Times New Roman" panose="02020603050405020304" pitchFamily="18" charset="0"/>
                <a:sym typeface="Wingdings" panose="05000000000000000000" pitchFamily="2" charset="2"/>
              </a:rPr>
              <a:t>Target of Ā-movement: Spec,CP</a:t>
            </a:r>
            <a:br>
              <a:rPr lang="en-US" sz="2000">
                <a:latin typeface="+mn-lt"/>
                <a:cs typeface="Times New Roman" panose="02020603050405020304" pitchFamily="18" charset="0"/>
                <a:sym typeface="Wingdings" panose="05000000000000000000" pitchFamily="2" charset="2"/>
              </a:rPr>
            </a:br>
            <a:br>
              <a:rPr lang="en-US" sz="2000">
                <a:latin typeface="+mn-lt"/>
                <a:cs typeface="Times New Roman" panose="02020603050405020304" pitchFamily="18" charset="0"/>
                <a:sym typeface="Wingdings" panose="05000000000000000000" pitchFamily="2" charset="2"/>
              </a:rPr>
            </a:br>
            <a:r>
              <a:rPr lang="en-US" sz="2000">
                <a:latin typeface="+mn-lt"/>
                <a:cs typeface="Times New Roman" panose="02020603050405020304" pitchFamily="18" charset="0"/>
                <a:sym typeface="Wingdings" panose="05000000000000000000" pitchFamily="2" charset="2"/>
              </a:rPr>
              <a:t>When T</a:t>
            </a:r>
            <a:r>
              <a:rPr lang="en-US" sz="2000" baseline="-25000">
                <a:latin typeface="+mn-lt"/>
                <a:cs typeface="Times New Roman" panose="02020603050405020304" pitchFamily="18" charset="0"/>
                <a:sym typeface="Wingdings" panose="05000000000000000000" pitchFamily="2" charset="2"/>
              </a:rPr>
              <a:t>[E]</a:t>
            </a:r>
            <a:r>
              <a:rPr lang="en-US" sz="2000">
                <a:latin typeface="+mn-lt"/>
                <a:sym typeface="Wingdings" panose="05000000000000000000" pitchFamily="2" charset="2"/>
              </a:rPr>
              <a:t> is merged, it may attract a DP to </a:t>
            </a:r>
            <a:br>
              <a:rPr lang="en-US" sz="2000">
                <a:latin typeface="+mn-lt"/>
                <a:sym typeface="Wingdings" panose="05000000000000000000" pitchFamily="2" charset="2"/>
              </a:rPr>
            </a:br>
            <a:r>
              <a:rPr lang="en-US" sz="2000">
                <a:latin typeface="+mn-lt"/>
                <a:sym typeface="Wingdings" panose="05000000000000000000" pitchFamily="2" charset="2"/>
              </a:rPr>
              <a:t>its Spec </a:t>
            </a:r>
            <a:r>
              <a:rPr lang="en-US" sz="2000" b="1">
                <a:latin typeface="+mn-lt"/>
                <a:sym typeface="Wingdings" panose="05000000000000000000" pitchFamily="2" charset="2"/>
              </a:rPr>
              <a:t>before</a:t>
            </a:r>
            <a:r>
              <a:rPr lang="en-US" sz="2000">
                <a:latin typeface="+mn-lt"/>
                <a:sym typeface="Wingdings" panose="05000000000000000000" pitchFamily="2" charset="2"/>
              </a:rPr>
              <a:t> it deletes its AspP complement; </a:t>
            </a:r>
            <a:br>
              <a:rPr lang="en-US" sz="2000">
                <a:latin typeface="+mn-lt"/>
                <a:sym typeface="Wingdings" panose="05000000000000000000" pitchFamily="2" charset="2"/>
              </a:rPr>
            </a:br>
            <a:r>
              <a:rPr lang="en-US" sz="2000">
                <a:latin typeface="+mn-lt"/>
                <a:sym typeface="Wingdings" panose="05000000000000000000" pitchFamily="2" charset="2"/>
              </a:rPr>
              <a:t>but when C is merged, AspP has already been</a:t>
            </a:r>
            <a:br>
              <a:rPr lang="en-US" sz="2000">
                <a:latin typeface="+mn-lt"/>
                <a:sym typeface="Wingdings" panose="05000000000000000000" pitchFamily="2" charset="2"/>
              </a:rPr>
            </a:br>
            <a:r>
              <a:rPr lang="en-US" sz="2000">
                <a:latin typeface="+mn-lt"/>
                <a:sym typeface="Wingdings" panose="05000000000000000000" pitchFamily="2" charset="2"/>
              </a:rPr>
              <a:t>deleted, with the </a:t>
            </a:r>
            <a:r>
              <a:rPr lang="en-US" sz="2000" i="1">
                <a:latin typeface="+mn-lt"/>
                <a:sym typeface="Wingdings" panose="05000000000000000000" pitchFamily="2" charset="2"/>
              </a:rPr>
              <a:t>wh</a:t>
            </a:r>
            <a:r>
              <a:rPr lang="en-US" sz="2000">
                <a:latin typeface="+mn-lt"/>
                <a:sym typeface="Wingdings" panose="05000000000000000000" pitchFamily="2" charset="2"/>
              </a:rPr>
              <a:t>-word inside.</a:t>
            </a:r>
            <a:br>
              <a:rPr lang="en-US" sz="2000">
                <a:latin typeface="+mn-lt"/>
                <a:sym typeface="Wingdings" panose="05000000000000000000" pitchFamily="2" charset="2"/>
              </a:rPr>
            </a:br>
            <a:br>
              <a:rPr lang="en-US" sz="2000">
                <a:latin typeface="+mn-lt"/>
                <a:sym typeface="Wingdings" panose="05000000000000000000" pitchFamily="2" charset="2"/>
              </a:rPr>
            </a:br>
            <a:r>
              <a:rPr lang="en-US" sz="2000">
                <a:latin typeface="+mn-lt"/>
                <a:sym typeface="Wingdings" panose="05000000000000000000" pitchFamily="2" charset="2"/>
              </a:rPr>
              <a:t>English VPE presumably occurs below the intermediate</a:t>
            </a:r>
            <a:br>
              <a:rPr lang="en-US" sz="2000">
                <a:latin typeface="+mn-lt"/>
                <a:sym typeface="Wingdings" panose="05000000000000000000" pitchFamily="2" charset="2"/>
              </a:rPr>
            </a:br>
            <a:r>
              <a:rPr lang="en-US" sz="2000" i="1">
                <a:latin typeface="+mn-lt"/>
                <a:sym typeface="Wingdings" panose="05000000000000000000" pitchFamily="2" charset="2"/>
              </a:rPr>
              <a:t>wh</a:t>
            </a:r>
            <a:r>
              <a:rPr lang="en-US" sz="2000">
                <a:latin typeface="+mn-lt"/>
                <a:sym typeface="Wingdings" panose="05000000000000000000" pitchFamily="2" charset="2"/>
              </a:rPr>
              <a:t>-position  </a:t>
            </a:r>
            <a:r>
              <a:rPr lang="en-US" sz="2000">
                <a:latin typeface="+mn-lt"/>
                <a:cs typeface="Times New Roman" panose="02020603050405020304" pitchFamily="18" charset="0"/>
                <a:sym typeface="Wingdings" panose="05000000000000000000" pitchFamily="2" charset="2"/>
              </a:rPr>
              <a:t>Ā-movement is allowed (see (23))</a:t>
            </a:r>
            <a:br>
              <a:rPr lang="en-US" sz="2000">
                <a:latin typeface="+mn-lt"/>
                <a:sym typeface="Wingdings" panose="05000000000000000000" pitchFamily="2" charset="2"/>
              </a:rPr>
            </a:br>
            <a:endParaRPr lang="en-IL" sz="2000" dirty="0">
              <a:latin typeface="+mn-lt"/>
            </a:endParaRPr>
          </a:p>
        </p:txBody>
      </p:sp>
      <p:sp>
        <p:nvSpPr>
          <p:cNvPr id="7" name="Slide Number Placeholder 6">
            <a:extLst>
              <a:ext uri="{FF2B5EF4-FFF2-40B4-BE49-F238E27FC236}">
                <a16:creationId xmlns:a16="http://schemas.microsoft.com/office/drawing/2014/main" id="{D163C635-59E2-A93B-CE90-7B9843354E6B}"/>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18</a:t>
            </a:fld>
            <a:endParaRPr lang="en-IL" dirty="0"/>
          </a:p>
        </p:txBody>
      </p:sp>
      <p:sp>
        <p:nvSpPr>
          <p:cNvPr id="6" name="TextBox 5">
            <a:extLst>
              <a:ext uri="{FF2B5EF4-FFF2-40B4-BE49-F238E27FC236}">
                <a16:creationId xmlns:a16="http://schemas.microsoft.com/office/drawing/2014/main" id="{43C878DD-7AA9-1500-2CEC-59B645F67242}"/>
              </a:ext>
            </a:extLst>
          </p:cNvPr>
          <p:cNvSpPr txBox="1"/>
          <p:nvPr/>
        </p:nvSpPr>
        <p:spPr>
          <a:xfrm>
            <a:off x="6363855" y="2040643"/>
            <a:ext cx="4110182" cy="4524315"/>
          </a:xfrm>
          <a:prstGeom prst="rect">
            <a:avLst/>
          </a:prstGeom>
          <a:noFill/>
        </p:spPr>
        <p:txBody>
          <a:bodyPr wrap="square" rtlCol="0">
            <a:spAutoFit/>
          </a:bodyPr>
          <a:lstStyle/>
          <a:p>
            <a:r>
              <a:rPr lang="en-US"/>
              <a:t>        CP</a:t>
            </a:r>
            <a:br>
              <a:rPr lang="en-US"/>
            </a:br>
            <a:r>
              <a:rPr lang="en-US">
                <a:latin typeface="ArborWin" panose="00000400000000000000" pitchFamily="2" charset="0"/>
              </a:rPr>
              <a:t>3</a:t>
            </a:r>
            <a:br>
              <a:rPr lang="en-US">
                <a:latin typeface="ArborWin" panose="00000400000000000000" pitchFamily="2" charset="0"/>
              </a:rPr>
            </a:br>
            <a:r>
              <a:rPr lang="en-US">
                <a:latin typeface="ArborWin" panose="00000400000000000000" pitchFamily="2" charset="0"/>
              </a:rPr>
              <a:t>                  </a:t>
            </a:r>
            <a:r>
              <a:rPr lang="en-US"/>
              <a:t>C’</a:t>
            </a:r>
            <a:br>
              <a:rPr lang="en-US"/>
            </a:br>
            <a:r>
              <a:rPr lang="en-US">
                <a:latin typeface="ArborWin" panose="00000400000000000000" pitchFamily="2" charset="0"/>
              </a:rPr>
              <a:t>          3</a:t>
            </a:r>
            <a:br>
              <a:rPr lang="en-US">
                <a:latin typeface="ArborWin" panose="00000400000000000000" pitchFamily="2" charset="0"/>
              </a:rPr>
            </a:br>
            <a:r>
              <a:rPr lang="en-US"/>
              <a:t>         C                  TP</a:t>
            </a:r>
            <a:br>
              <a:rPr lang="en-US"/>
            </a:br>
            <a:r>
              <a:rPr lang="en-US"/>
              <a:t>                      </a:t>
            </a:r>
            <a:r>
              <a:rPr lang="en-US">
                <a:latin typeface="ArborWin" panose="00000400000000000000" pitchFamily="2" charset="0"/>
              </a:rPr>
              <a:t>3</a:t>
            </a:r>
            <a:br>
              <a:rPr lang="en-US">
                <a:latin typeface="ArborWin" panose="00000400000000000000" pitchFamily="2" charset="0"/>
              </a:rPr>
            </a:br>
            <a:r>
              <a:rPr lang="en-US">
                <a:latin typeface="ArborWin" panose="00000400000000000000" pitchFamily="2" charset="0"/>
              </a:rPr>
              <a:t>	 </a:t>
            </a:r>
            <a:r>
              <a:rPr lang="en-US"/>
              <a:t>DP                  T’</a:t>
            </a:r>
            <a:br>
              <a:rPr lang="en-US" baseline="-25000"/>
            </a:br>
            <a:r>
              <a:rPr lang="en-US" baseline="-25000"/>
              <a:t>	                 </a:t>
            </a:r>
            <a:r>
              <a:rPr lang="en-US">
                <a:latin typeface="ArborWin" panose="00000400000000000000" pitchFamily="2" charset="0"/>
              </a:rPr>
              <a:t>    3</a:t>
            </a:r>
            <a:br>
              <a:rPr lang="en-US">
                <a:latin typeface="ArborWin" panose="00000400000000000000" pitchFamily="2" charset="0"/>
              </a:rPr>
            </a:br>
            <a:r>
              <a:rPr lang="en-US"/>
              <a:t>	           AspP             Modal</a:t>
            </a:r>
            <a:r>
              <a:rPr lang="en-US" baseline="-25000"/>
              <a:t>root,[E]</a:t>
            </a:r>
            <a:br>
              <a:rPr lang="en-US"/>
            </a:br>
            <a:r>
              <a:rPr lang="en-US"/>
              <a:t>	</a:t>
            </a:r>
            <a:r>
              <a:rPr lang="en-US">
                <a:latin typeface="ArborWin" panose="00000400000000000000" pitchFamily="2" charset="0"/>
              </a:rPr>
              <a:t>    3 </a:t>
            </a:r>
            <a:r>
              <a:rPr lang="en-US"/>
              <a:t>	</a:t>
            </a:r>
            <a:br>
              <a:rPr lang="en-US"/>
            </a:br>
            <a:r>
              <a:rPr lang="en-US"/>
              <a:t>                  vP               Asp (aux)</a:t>
            </a:r>
            <a:br>
              <a:rPr lang="en-US"/>
            </a:br>
            <a:r>
              <a:rPr lang="en-US"/>
              <a:t>          </a:t>
            </a:r>
            <a:r>
              <a:rPr lang="en-US">
                <a:latin typeface="ArborWin" panose="00000400000000000000" pitchFamily="2" charset="0"/>
              </a:rPr>
              <a:t>3</a:t>
            </a:r>
            <a:br>
              <a:rPr lang="en-US">
                <a:latin typeface="ArborWin" panose="00000400000000000000" pitchFamily="2" charset="0"/>
              </a:rPr>
            </a:br>
            <a:r>
              <a:rPr lang="en-US">
                <a:latin typeface="ArborWin" panose="00000400000000000000" pitchFamily="2" charset="0"/>
              </a:rPr>
              <a:t>      </a:t>
            </a:r>
            <a:r>
              <a:rPr lang="en-US"/>
              <a:t>wh	            vP</a:t>
            </a:r>
            <a:br>
              <a:rPr lang="en-US"/>
            </a:br>
            <a:r>
              <a:rPr lang="en-US"/>
              <a:t>                      </a:t>
            </a:r>
            <a:r>
              <a:rPr lang="en-US">
                <a:latin typeface="ArborWin" panose="00000400000000000000" pitchFamily="2" charset="0"/>
              </a:rPr>
              <a:t>6</a:t>
            </a:r>
            <a:br>
              <a:rPr lang="en-US">
                <a:latin typeface="ArborWin" panose="00000400000000000000" pitchFamily="2" charset="0"/>
              </a:rPr>
            </a:br>
            <a:r>
              <a:rPr lang="en-US">
                <a:latin typeface="ArborWin" panose="00000400000000000000" pitchFamily="2" charset="0"/>
              </a:rPr>
              <a:t>                   </a:t>
            </a:r>
            <a:r>
              <a:rPr lang="en-US"/>
              <a:t>… DP… wh …</a:t>
            </a:r>
          </a:p>
          <a:p>
            <a:endParaRPr lang="en-IL"/>
          </a:p>
        </p:txBody>
      </p:sp>
      <p:sp>
        <p:nvSpPr>
          <p:cNvPr id="10" name="Freeform: Shape 9">
            <a:extLst>
              <a:ext uri="{FF2B5EF4-FFF2-40B4-BE49-F238E27FC236}">
                <a16:creationId xmlns:a16="http://schemas.microsoft.com/office/drawing/2014/main" id="{63F24459-2949-3354-8170-FD96F785F001}"/>
              </a:ext>
            </a:extLst>
          </p:cNvPr>
          <p:cNvSpPr/>
          <p:nvPr/>
        </p:nvSpPr>
        <p:spPr>
          <a:xfrm>
            <a:off x="6617966" y="3962400"/>
            <a:ext cx="1269889" cy="2491587"/>
          </a:xfrm>
          <a:custGeom>
            <a:avLst/>
            <a:gdLst>
              <a:gd name="csX0" fmla="*/ 1269889 w 1269889"/>
              <a:gd name="csY0" fmla="*/ 2235200 h 2491587"/>
              <a:gd name="csX1" fmla="*/ 87634 w 1269889"/>
              <a:gd name="csY1" fmla="*/ 2410691 h 2491587"/>
              <a:gd name="csX2" fmla="*/ 161525 w 1269889"/>
              <a:gd name="csY2" fmla="*/ 1089891 h 2491587"/>
              <a:gd name="csX3" fmla="*/ 752652 w 1269889"/>
              <a:gd name="csY3" fmla="*/ 0 h 2491587"/>
            </a:gdLst>
            <a:ahLst/>
            <a:cxnLst>
              <a:cxn ang="0">
                <a:pos x="csX0" y="csY0"/>
              </a:cxn>
              <a:cxn ang="0">
                <a:pos x="csX1" y="csY1"/>
              </a:cxn>
              <a:cxn ang="0">
                <a:pos x="csX2" y="csY2"/>
              </a:cxn>
              <a:cxn ang="0">
                <a:pos x="csX3" y="csY3"/>
              </a:cxn>
            </a:cxnLst>
            <a:rect l="l" t="t" r="r" b="b"/>
            <a:pathLst>
              <a:path w="1269889" h="2491587">
                <a:moveTo>
                  <a:pt x="1269889" y="2235200"/>
                </a:moveTo>
                <a:cubicBezTo>
                  <a:pt x="771125" y="2418388"/>
                  <a:pt x="272361" y="2601576"/>
                  <a:pt x="87634" y="2410691"/>
                </a:cubicBezTo>
                <a:cubicBezTo>
                  <a:pt x="-97093" y="2219806"/>
                  <a:pt x="50689" y="1491673"/>
                  <a:pt x="161525" y="1089891"/>
                </a:cubicBezTo>
                <a:cubicBezTo>
                  <a:pt x="272361" y="688109"/>
                  <a:pt x="512506" y="344054"/>
                  <a:pt x="752652" y="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Freeform: Shape 10">
            <a:extLst>
              <a:ext uri="{FF2B5EF4-FFF2-40B4-BE49-F238E27FC236}">
                <a16:creationId xmlns:a16="http://schemas.microsoft.com/office/drawing/2014/main" id="{C4858367-1105-346D-48CC-31280ACC466A}"/>
              </a:ext>
            </a:extLst>
          </p:cNvPr>
          <p:cNvSpPr/>
          <p:nvPr/>
        </p:nvSpPr>
        <p:spPr>
          <a:xfrm>
            <a:off x="6936059" y="5642517"/>
            <a:ext cx="1416204" cy="1056713"/>
          </a:xfrm>
          <a:custGeom>
            <a:avLst/>
            <a:gdLst>
              <a:gd name="csX0" fmla="*/ 1416204 w 1416204"/>
              <a:gd name="csY0" fmla="*/ 579863 h 1056713"/>
              <a:gd name="csX1" fmla="*/ 624468 w 1416204"/>
              <a:gd name="csY1" fmla="*/ 1037063 h 1056713"/>
              <a:gd name="csX2" fmla="*/ 0 w 1416204"/>
              <a:gd name="csY2" fmla="*/ 0 h 1056713"/>
            </a:gdLst>
            <a:ahLst/>
            <a:cxnLst>
              <a:cxn ang="0">
                <a:pos x="csX0" y="csY0"/>
              </a:cxn>
              <a:cxn ang="0">
                <a:pos x="csX1" y="csY1"/>
              </a:cxn>
              <a:cxn ang="0">
                <a:pos x="csX2" y="csY2"/>
              </a:cxn>
            </a:cxnLst>
            <a:rect l="l" t="t" r="r" b="b"/>
            <a:pathLst>
              <a:path w="1416204" h="1056713">
                <a:moveTo>
                  <a:pt x="1416204" y="579863"/>
                </a:moveTo>
                <a:cubicBezTo>
                  <a:pt x="1138353" y="856785"/>
                  <a:pt x="860502" y="1133707"/>
                  <a:pt x="624468" y="1037063"/>
                </a:cubicBezTo>
                <a:cubicBezTo>
                  <a:pt x="388434" y="940419"/>
                  <a:pt x="194217" y="470209"/>
                  <a:pt x="0" y="0"/>
                </a:cubicBezTo>
              </a:path>
            </a:pathLst>
          </a:cu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2" name="Freeform: Shape 11">
            <a:extLst>
              <a:ext uri="{FF2B5EF4-FFF2-40B4-BE49-F238E27FC236}">
                <a16:creationId xmlns:a16="http://schemas.microsoft.com/office/drawing/2014/main" id="{F33BA873-0B2D-90E8-97BA-86C3355E5F58}"/>
              </a:ext>
            </a:extLst>
          </p:cNvPr>
          <p:cNvSpPr/>
          <p:nvPr/>
        </p:nvSpPr>
        <p:spPr>
          <a:xfrm>
            <a:off x="6330644" y="2720898"/>
            <a:ext cx="605415" cy="3428893"/>
          </a:xfrm>
          <a:custGeom>
            <a:avLst/>
            <a:gdLst>
              <a:gd name="csX0" fmla="*/ 605415 w 605415"/>
              <a:gd name="csY0" fmla="*/ 2877015 h 3361986"/>
              <a:gd name="csX1" fmla="*/ 36702 w 605415"/>
              <a:gd name="csY1" fmla="*/ 3133493 h 3361986"/>
              <a:gd name="csX2" fmla="*/ 103610 w 605415"/>
              <a:gd name="csY2" fmla="*/ 0 h 3361986"/>
            </a:gdLst>
            <a:ahLst/>
            <a:cxnLst>
              <a:cxn ang="0">
                <a:pos x="csX0" y="csY0"/>
              </a:cxn>
              <a:cxn ang="0">
                <a:pos x="csX1" y="csY1"/>
              </a:cxn>
              <a:cxn ang="0">
                <a:pos x="csX2" y="csY2"/>
              </a:cxn>
            </a:cxnLst>
            <a:rect l="l" t="t" r="r" b="b"/>
            <a:pathLst>
              <a:path w="605415" h="3361986">
                <a:moveTo>
                  <a:pt x="605415" y="2877015"/>
                </a:moveTo>
                <a:cubicBezTo>
                  <a:pt x="362875" y="3245005"/>
                  <a:pt x="120336" y="3612996"/>
                  <a:pt x="36702" y="3133493"/>
                </a:cubicBezTo>
                <a:cubicBezTo>
                  <a:pt x="-46932" y="2653990"/>
                  <a:pt x="28339" y="1326995"/>
                  <a:pt x="103610" y="0"/>
                </a:cubicBezTo>
              </a:path>
            </a:pathLst>
          </a:custGeom>
          <a:noFill/>
          <a:ln>
            <a:solidFill>
              <a:srgbClr val="00B05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TextBox 12">
            <a:extLst>
              <a:ext uri="{FF2B5EF4-FFF2-40B4-BE49-F238E27FC236}">
                <a16:creationId xmlns:a16="http://schemas.microsoft.com/office/drawing/2014/main" id="{15977B82-1B4B-02AA-05EA-690CE5FC147D}"/>
              </a:ext>
            </a:extLst>
          </p:cNvPr>
          <p:cNvSpPr txBox="1"/>
          <p:nvPr/>
        </p:nvSpPr>
        <p:spPr>
          <a:xfrm>
            <a:off x="5921410" y="3912124"/>
            <a:ext cx="914400" cy="523220"/>
          </a:xfrm>
          <a:prstGeom prst="rect">
            <a:avLst/>
          </a:prstGeom>
          <a:noFill/>
        </p:spPr>
        <p:txBody>
          <a:bodyPr wrap="square" rtlCol="0">
            <a:spAutoFit/>
          </a:bodyPr>
          <a:lstStyle/>
          <a:p>
            <a:r>
              <a:rPr lang="en-IL">
                <a:sym typeface="Wingdings" panose="05000000000000000000" pitchFamily="2" charset="2"/>
              </a:rPr>
              <a:t></a:t>
            </a:r>
            <a:r>
              <a:rPr lang="en-IL" sz="2800">
                <a:sym typeface="Wingdings" panose="05000000000000000000" pitchFamily="2" charset="2"/>
              </a:rPr>
              <a:t></a:t>
            </a:r>
            <a:endParaRPr lang="en-IL"/>
          </a:p>
        </p:txBody>
      </p:sp>
      <p:sp>
        <p:nvSpPr>
          <p:cNvPr id="15" name="Oval 14">
            <a:extLst>
              <a:ext uri="{FF2B5EF4-FFF2-40B4-BE49-F238E27FC236}">
                <a16:creationId xmlns:a16="http://schemas.microsoft.com/office/drawing/2014/main" id="{2E38AC53-1BA5-A9C4-A5A0-9928B54F050B}"/>
              </a:ext>
            </a:extLst>
          </p:cNvPr>
          <p:cNvSpPr/>
          <p:nvPr/>
        </p:nvSpPr>
        <p:spPr>
          <a:xfrm>
            <a:off x="6467707" y="4173734"/>
            <a:ext cx="3100039" cy="2684266"/>
          </a:xfrm>
          <a:prstGeom prst="ellipse">
            <a:avLst/>
          </a:prstGeom>
          <a:noFill/>
          <a:ln>
            <a:solidFill>
              <a:schemeClr val="accent1">
                <a:shade val="15000"/>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6" name="Oval 15">
            <a:extLst>
              <a:ext uri="{FF2B5EF4-FFF2-40B4-BE49-F238E27FC236}">
                <a16:creationId xmlns:a16="http://schemas.microsoft.com/office/drawing/2014/main" id="{53C84851-F680-1859-621D-59D77F3D76DF}"/>
              </a:ext>
            </a:extLst>
          </p:cNvPr>
          <p:cNvSpPr/>
          <p:nvPr/>
        </p:nvSpPr>
        <p:spPr>
          <a:xfrm>
            <a:off x="6617966" y="4173735"/>
            <a:ext cx="2849419" cy="2183366"/>
          </a:xfrm>
          <a:prstGeom prst="ellipse">
            <a:avLst/>
          </a:prstGeom>
          <a:solidFill>
            <a:schemeClr val="accent5">
              <a:lumMod val="40000"/>
              <a:lumOff val="60000"/>
              <a:alpha val="47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171122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6A4F9-615C-206F-8F06-D096CA5BB89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F710C06-D8D7-BDD8-9707-CF31B7402652}"/>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Licensing VP-ellipsis in English</a:t>
            </a:r>
            <a:endParaRPr lang="en-IL" b="1" dirty="0">
              <a:latin typeface="+mn-lt"/>
            </a:endParaRPr>
          </a:p>
        </p:txBody>
      </p:sp>
      <p:sp>
        <p:nvSpPr>
          <p:cNvPr id="5" name="Title 4">
            <a:extLst>
              <a:ext uri="{FF2B5EF4-FFF2-40B4-BE49-F238E27FC236}">
                <a16:creationId xmlns:a16="http://schemas.microsoft.com/office/drawing/2014/main" id="{6CDE2C5F-B774-03BF-5395-13B1AB7EED5B}"/>
              </a:ext>
            </a:extLst>
          </p:cNvPr>
          <p:cNvSpPr>
            <a:spLocks noGrp="1"/>
          </p:cNvSpPr>
          <p:nvPr>
            <p:ph type="title"/>
          </p:nvPr>
        </p:nvSpPr>
        <p:spPr>
          <a:xfrm>
            <a:off x="183572" y="1101213"/>
            <a:ext cx="11927311" cy="5826060"/>
          </a:xfrm>
        </p:spPr>
        <p:txBody>
          <a:bodyPr anchor="t" anchorCtr="0">
            <a:noAutofit/>
          </a:bodyPr>
          <a:lstStyle/>
          <a:p>
            <a:pPr>
              <a:lnSpc>
                <a:spcPts val="2800"/>
              </a:lnSpc>
            </a:pPr>
            <a:r>
              <a:rPr lang="en-US" sz="2000" dirty="0">
                <a:latin typeface="+mn-lt"/>
              </a:rPr>
              <a:t>The classic treatment (Merchant 2001) combines </a:t>
            </a:r>
            <a:r>
              <a:rPr lang="en-US" sz="2000" b="1" dirty="0">
                <a:latin typeface="+mn-lt"/>
              </a:rPr>
              <a:t>formal</a:t>
            </a:r>
            <a:r>
              <a:rPr lang="en-US" sz="2000" dirty="0">
                <a:latin typeface="+mn-lt"/>
              </a:rPr>
              <a:t> (syntactic) licensing with a </a:t>
            </a:r>
            <a:r>
              <a:rPr lang="en-US" sz="2000" b="1" dirty="0">
                <a:latin typeface="+mn-lt"/>
              </a:rPr>
              <a:t>semantic </a:t>
            </a:r>
            <a:r>
              <a:rPr lang="en-US" sz="2000" dirty="0">
                <a:latin typeface="+mn-lt"/>
              </a:rPr>
              <a:t>identity condition. Formal licensing is needed because many environments that provide a perfectly identical antecedent still exclude ellipsis in principle.</a:t>
            </a:r>
            <a:br>
              <a:rPr lang="en-US" sz="2000" dirty="0">
                <a:latin typeface="+mn-lt"/>
              </a:rPr>
            </a:br>
            <a:br>
              <a:rPr lang="en-US" sz="2000" dirty="0">
                <a:latin typeface="+mn-lt"/>
              </a:rPr>
            </a:br>
            <a:r>
              <a:rPr lang="en-US" sz="2000">
                <a:latin typeface="+mn-lt"/>
              </a:rPr>
              <a:t>(23)</a:t>
            </a:r>
            <a:r>
              <a:rPr lang="en-IL" sz="2000">
                <a:latin typeface="+mn-lt"/>
              </a:rPr>
              <a:t> </a:t>
            </a:r>
            <a:r>
              <a:rPr lang="en-US" sz="2000">
                <a:latin typeface="+mn-lt"/>
              </a:rPr>
              <a:t> </a:t>
            </a:r>
            <a:r>
              <a:rPr lang="en-US" sz="2000" b="1" dirty="0">
                <a:latin typeface="+mn-lt"/>
                <a:sym typeface="Wingdings" panose="05000000000000000000" pitchFamily="2" charset="2"/>
              </a:rPr>
              <a:t>VP-ellipsis in English: Licensed by T</a:t>
            </a:r>
            <a:r>
              <a:rPr lang="en-US" sz="2000" b="1" baseline="-25000" dirty="0">
                <a:latin typeface="+mn-lt"/>
                <a:sym typeface="Wingdings" panose="05000000000000000000" pitchFamily="2" charset="2"/>
              </a:rPr>
              <a:t>[fin/inf]</a:t>
            </a:r>
            <a:r>
              <a:rPr lang="en-US" sz="2000" b="1" dirty="0">
                <a:latin typeface="+mn-lt"/>
                <a:sym typeface="Wingdings" panose="05000000000000000000" pitchFamily="2" charset="2"/>
              </a:rPr>
              <a:t> and Neg				Licensor</a:t>
            </a:r>
            <a:br>
              <a:rPr lang="en-US" sz="2000" b="1" dirty="0">
                <a:latin typeface="+mn-lt"/>
                <a:sym typeface="Wingdings" panose="05000000000000000000" pitchFamily="2" charset="2"/>
              </a:rPr>
            </a:br>
            <a:r>
              <a:rPr lang="en-US" sz="2000" b="1" dirty="0">
                <a:latin typeface="+mn-lt"/>
                <a:sym typeface="Wingdings" panose="05000000000000000000" pitchFamily="2" charset="2"/>
              </a:rPr>
              <a:t>        </a:t>
            </a:r>
            <a:r>
              <a:rPr lang="en-US" sz="2000" dirty="0">
                <a:latin typeface="+mn-lt"/>
                <a:sym typeface="Wingdings" panose="05000000000000000000" pitchFamily="2" charset="2"/>
              </a:rPr>
              <a:t>a. She can swim and he can, too.						</a:t>
            </a:r>
            <a:r>
              <a:rPr lang="en-US" sz="2000" i="1" dirty="0">
                <a:latin typeface="+mn-lt"/>
                <a:sym typeface="Wingdings" panose="05000000000000000000" pitchFamily="2" charset="2"/>
              </a:rPr>
              <a:t>Modals</a:t>
            </a:r>
            <a:br>
              <a:rPr lang="en-US" sz="2000" i="1" dirty="0">
                <a:latin typeface="+mn-lt"/>
                <a:sym typeface="Wingdings" panose="05000000000000000000" pitchFamily="2" charset="2"/>
              </a:rPr>
            </a:br>
            <a:r>
              <a:rPr lang="en-US" sz="2000" i="1" dirty="0">
                <a:latin typeface="+mn-lt"/>
                <a:sym typeface="Wingdings" panose="05000000000000000000" pitchFamily="2" charset="2"/>
              </a:rPr>
              <a:t>        </a:t>
            </a:r>
            <a:r>
              <a:rPr lang="en-US" sz="2000" dirty="0">
                <a:latin typeface="+mn-lt"/>
                <a:sym typeface="Wingdings" panose="05000000000000000000" pitchFamily="2" charset="2"/>
              </a:rPr>
              <a:t>b. She is swimming and he is, too.						</a:t>
            </a:r>
            <a:r>
              <a:rPr lang="en-US" sz="2000" i="1" dirty="0">
                <a:latin typeface="+mn-lt"/>
                <a:sym typeface="Wingdings" panose="05000000000000000000" pitchFamily="2" charset="2"/>
              </a:rPr>
              <a:t>Auxiliaries</a:t>
            </a:r>
            <a:br>
              <a:rPr lang="en-US" sz="2000" i="1" dirty="0">
                <a:latin typeface="+mn-lt"/>
                <a:sym typeface="Wingdings" panose="05000000000000000000" pitchFamily="2" charset="2"/>
              </a:rPr>
            </a:br>
            <a:r>
              <a:rPr lang="en-US" sz="2000" i="1" dirty="0">
                <a:latin typeface="+mn-lt"/>
                <a:sym typeface="Wingdings" panose="05000000000000000000" pitchFamily="2" charset="2"/>
              </a:rPr>
              <a:t>        </a:t>
            </a:r>
            <a:r>
              <a:rPr lang="en-US" sz="2000" dirty="0">
                <a:latin typeface="+mn-lt"/>
                <a:sym typeface="Wingdings" panose="05000000000000000000" pitchFamily="2" charset="2"/>
              </a:rPr>
              <a:t>c. She often swims and he does, too.						</a:t>
            </a:r>
            <a:r>
              <a:rPr lang="en-US" sz="2000" i="1" dirty="0">
                <a:latin typeface="+mn-lt"/>
                <a:sym typeface="Wingdings" panose="05000000000000000000" pitchFamily="2" charset="2"/>
              </a:rPr>
              <a:t>Dummy ‘do’</a:t>
            </a:r>
            <a:br>
              <a:rPr lang="en-US" sz="2000" dirty="0">
                <a:latin typeface="+mn-lt"/>
                <a:sym typeface="Wingdings" panose="05000000000000000000" pitchFamily="2" charset="2"/>
              </a:rPr>
            </a:br>
            <a:r>
              <a:rPr lang="en-US" sz="2000" dirty="0">
                <a:latin typeface="+mn-lt"/>
                <a:sym typeface="Wingdings" panose="05000000000000000000" pitchFamily="2" charset="2"/>
              </a:rPr>
              <a:t>        d. She often swims but he doesn’t want to.					</a:t>
            </a:r>
            <a:r>
              <a:rPr lang="en-US" sz="2000" i="1" dirty="0">
                <a:latin typeface="+mn-lt"/>
                <a:sym typeface="Wingdings" panose="05000000000000000000" pitchFamily="2" charset="2"/>
              </a:rPr>
              <a:t>Control infinitival ‘to’</a:t>
            </a:r>
            <a:br>
              <a:rPr lang="en-US" sz="2000" dirty="0">
                <a:latin typeface="+mn-lt"/>
                <a:sym typeface="Wingdings" panose="05000000000000000000" pitchFamily="2" charset="2"/>
              </a:rPr>
            </a:br>
            <a:r>
              <a:rPr lang="en-US" sz="2000" dirty="0">
                <a:latin typeface="+mn-lt"/>
                <a:sym typeface="Wingdings" panose="05000000000000000000" pitchFamily="2" charset="2"/>
              </a:rPr>
              <a:t>        e. </a:t>
            </a:r>
            <a:r>
              <a:rPr lang="en-GB" sz="2000" dirty="0">
                <a:latin typeface="+mn-lt"/>
              </a:rPr>
              <a:t>Ted hoped to vacation in Liberia but his agent recommended that he not. 	</a:t>
            </a:r>
            <a:r>
              <a:rPr lang="en-GB" sz="2000" i="1" dirty="0">
                <a:latin typeface="+mn-lt"/>
              </a:rPr>
              <a:t>Negation</a:t>
            </a:r>
            <a:br>
              <a:rPr lang="en-GB" sz="2000" dirty="0">
                <a:latin typeface="+mn-lt"/>
              </a:rPr>
            </a:br>
            <a:r>
              <a:rPr lang="en-GB" sz="2000" dirty="0">
                <a:latin typeface="+mn-lt"/>
              </a:rPr>
              <a:t>        f. </a:t>
            </a:r>
            <a:r>
              <a:rPr lang="en-US" sz="2000" dirty="0">
                <a:latin typeface="+mn-lt"/>
                <a:ea typeface="Times New Roman" panose="02020603050405020304" pitchFamily="18" charset="0"/>
              </a:rPr>
              <a:t>I haven’t been thinking about it, but Morgan </a:t>
            </a:r>
            <a:r>
              <a:rPr lang="en-US" sz="2000" dirty="0">
                <a:solidFill>
                  <a:srgbClr val="0000FF"/>
                </a:solidFill>
                <a:latin typeface="+mn-lt"/>
                <a:ea typeface="Times New Roman" panose="02020603050405020304" pitchFamily="18" charset="0"/>
              </a:rPr>
              <a:t>may </a:t>
            </a:r>
            <a:r>
              <a:rPr lang="en-US" sz="2000" dirty="0">
                <a:latin typeface="+mn-lt"/>
                <a:ea typeface="Times New Roman" panose="02020603050405020304" pitchFamily="18" charset="0"/>
              </a:rPr>
              <a:t>have been.			</a:t>
            </a:r>
            <a:r>
              <a:rPr lang="en-US" sz="2000" i="1" dirty="0">
                <a:latin typeface="+mn-lt"/>
                <a:ea typeface="Times New Roman" panose="02020603050405020304" pitchFamily="18" charset="0"/>
              </a:rPr>
              <a:t>Finite T across auxiliaries</a:t>
            </a:r>
            <a:br>
              <a:rPr lang="en-US" sz="2000" i="1" dirty="0">
                <a:latin typeface="+mn-lt"/>
                <a:ea typeface="Times New Roman" panose="02020603050405020304" pitchFamily="18" charset="0"/>
              </a:rPr>
            </a:br>
            <a:br>
              <a:rPr lang="en-US" sz="2000" dirty="0">
                <a:latin typeface="+mn-lt"/>
                <a:ea typeface="Times New Roman" panose="02020603050405020304" pitchFamily="18" charset="0"/>
              </a:rPr>
            </a:br>
            <a:br>
              <a:rPr lang="en-US" sz="2000" dirty="0">
                <a:latin typeface="+mn-lt"/>
                <a:ea typeface="Times New Roman" panose="02020603050405020304" pitchFamily="18" charset="0"/>
              </a:rPr>
            </a:br>
            <a:r>
              <a:rPr lang="en-US" sz="2000" dirty="0">
                <a:latin typeface="+mn-lt"/>
              </a:rPr>
              <a:t>          </a:t>
            </a:r>
            <a:endParaRPr lang="en-IL" sz="2000" dirty="0">
              <a:latin typeface="+mn-lt"/>
            </a:endParaRPr>
          </a:p>
        </p:txBody>
      </p:sp>
      <p:sp>
        <p:nvSpPr>
          <p:cNvPr id="7" name="Slide Number Placeholder 6">
            <a:extLst>
              <a:ext uri="{FF2B5EF4-FFF2-40B4-BE49-F238E27FC236}">
                <a16:creationId xmlns:a16="http://schemas.microsoft.com/office/drawing/2014/main" id="{18F711BC-FC92-42E4-2424-1939FEFD6E76}"/>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19</a:t>
            </a:fld>
            <a:endParaRPr lang="en-IL" dirty="0"/>
          </a:p>
        </p:txBody>
      </p:sp>
    </p:spTree>
    <p:extLst>
      <p:ext uri="{BB962C8B-B14F-4D97-AF65-F5344CB8AC3E}">
        <p14:creationId xmlns:p14="http://schemas.microsoft.com/office/powerpoint/2010/main" val="2752463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3" y="155865"/>
            <a:ext cx="9947564"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Topics</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277090" y="1238108"/>
            <a:ext cx="11731337" cy="5619892"/>
          </a:xfrm>
        </p:spPr>
        <p:txBody>
          <a:bodyPr anchor="t" anchorCtr="0">
            <a:noAutofit/>
          </a:bodyPr>
          <a:lstStyle/>
          <a:p>
            <a:pPr>
              <a:lnSpc>
                <a:spcPts val="3000"/>
              </a:lnSpc>
            </a:pPr>
            <a:r>
              <a:rPr lang="en-US" sz="2000" dirty="0">
                <a:latin typeface="+mn-lt"/>
                <a:sym typeface="Symbol" panose="05050102010706020507" pitchFamily="18" charset="2"/>
              </a:rPr>
              <a:t>  Form-meaning mismatches</a:t>
            </a:r>
            <a:br>
              <a:rPr lang="en-US" sz="2000" dirty="0">
                <a:latin typeface="+mn-lt"/>
                <a:sym typeface="Symbol" panose="05050102010706020507" pitchFamily="18" charset="2"/>
              </a:rPr>
            </a:br>
            <a:r>
              <a:rPr lang="en-US" sz="2000" dirty="0">
                <a:latin typeface="+mn-lt"/>
                <a:sym typeface="Symbol" panose="05050102010706020507" pitchFamily="18" charset="2"/>
              </a:rPr>
              <a:t>  Ellipsis constructions</a:t>
            </a:r>
            <a:br>
              <a:rPr lang="en-US" sz="2000" dirty="0">
                <a:latin typeface="+mn-lt"/>
                <a:sym typeface="Symbol" panose="05050102010706020507" pitchFamily="18" charset="2"/>
              </a:rPr>
            </a:br>
            <a:r>
              <a:rPr lang="en-US" sz="2000" dirty="0">
                <a:latin typeface="+mn-lt"/>
                <a:sym typeface="Symbol" panose="05050102010706020507" pitchFamily="18" charset="2"/>
              </a:rPr>
              <a:t>  Deep anaphora vs. surface anaphora</a:t>
            </a:r>
            <a:br>
              <a:rPr lang="en-US" sz="2000" dirty="0">
                <a:latin typeface="+mn-lt"/>
                <a:sym typeface="Symbol" panose="05050102010706020507" pitchFamily="18" charset="2"/>
              </a:rPr>
            </a:br>
            <a:r>
              <a:rPr lang="en-US" sz="2000" dirty="0">
                <a:latin typeface="+mn-lt"/>
                <a:sym typeface="Symbol" panose="05050102010706020507" pitchFamily="18" charset="2"/>
              </a:rPr>
              <a:t>  Evidence for silent structure: agreement</a:t>
            </a:r>
            <a:br>
              <a:rPr lang="en-US" sz="2000" dirty="0">
                <a:latin typeface="+mn-lt"/>
                <a:sym typeface="Symbol" panose="05050102010706020507" pitchFamily="18" charset="2"/>
              </a:rPr>
            </a:br>
            <a:r>
              <a:rPr lang="en-US" sz="2000" dirty="0">
                <a:sym typeface="Symbol" panose="05050102010706020507" pitchFamily="18" charset="2"/>
              </a:rPr>
              <a:t>  </a:t>
            </a:r>
            <a:r>
              <a:rPr lang="en-US" sz="2000" dirty="0">
                <a:latin typeface="+mn-lt"/>
                <a:sym typeface="Symbol" panose="05050102010706020507" pitchFamily="18" charset="2"/>
              </a:rPr>
              <a:t>Null N vs. NP-ellipsis</a:t>
            </a:r>
            <a:br>
              <a:rPr lang="en-US" sz="2000" dirty="0">
                <a:latin typeface="+mn-lt"/>
                <a:sym typeface="Symbol" panose="05050102010706020507" pitchFamily="18" charset="2"/>
              </a:rPr>
            </a:br>
            <a:r>
              <a:rPr lang="en-US" sz="2000" dirty="0">
                <a:latin typeface="+mn-lt"/>
                <a:sym typeface="Symbol" panose="05050102010706020507" pitchFamily="18" charset="2"/>
              </a:rPr>
              <a:t>  Connectivity effects: case, selection, concord</a:t>
            </a:r>
            <a:br>
              <a:rPr lang="en-US" sz="2000" dirty="0">
                <a:latin typeface="+mn-lt"/>
                <a:sym typeface="Symbol" panose="05050102010706020507" pitchFamily="18" charset="2"/>
              </a:rPr>
            </a:br>
            <a:r>
              <a:rPr lang="en-US" sz="2000" dirty="0">
                <a:latin typeface="+mn-lt"/>
                <a:sym typeface="Symbol" panose="05050102010706020507" pitchFamily="18" charset="2"/>
              </a:rPr>
              <a:t> Evidence for silent structure: Extraction and island sensitivity</a:t>
            </a:r>
            <a:br>
              <a:rPr lang="en-US" sz="2000" dirty="0">
                <a:latin typeface="+mn-lt"/>
                <a:sym typeface="Symbol" panose="05050102010706020507" pitchFamily="18" charset="2"/>
              </a:rPr>
            </a:br>
            <a:r>
              <a:rPr lang="en-US" sz="2000" dirty="0">
                <a:latin typeface="+mn-lt"/>
                <a:sym typeface="Symbol" panose="05050102010706020507" pitchFamily="18" charset="2"/>
              </a:rPr>
              <a:t>  Licensing VP ellipsis, NP ellipsis and sluicing</a:t>
            </a:r>
            <a:br>
              <a:rPr lang="en-US" sz="2000" dirty="0">
                <a:latin typeface="+mn-lt"/>
                <a:sym typeface="Symbol" panose="05050102010706020507" pitchFamily="18" charset="2"/>
              </a:rPr>
            </a:br>
            <a:r>
              <a:rPr lang="en-US" sz="2000" dirty="0">
                <a:sym typeface="Symbol" panose="05050102010706020507" pitchFamily="18" charset="2"/>
              </a:rPr>
              <a:t>  </a:t>
            </a:r>
            <a:r>
              <a:rPr lang="en-US" sz="2000" dirty="0">
                <a:latin typeface="+mn-lt"/>
                <a:sym typeface="Symbol" panose="05050102010706020507" pitchFamily="18" charset="2"/>
              </a:rPr>
              <a:t>The [E]-feature</a:t>
            </a:r>
            <a:br>
              <a:rPr lang="en-US" sz="2000" dirty="0">
                <a:latin typeface="+mn-lt"/>
                <a:sym typeface="Symbol" panose="05050102010706020507" pitchFamily="18" charset="2"/>
              </a:rPr>
            </a:br>
            <a:r>
              <a:rPr lang="en-US" sz="2000" dirty="0">
                <a:latin typeface="+mn-lt"/>
                <a:sym typeface="Symbol" panose="05050102010706020507" pitchFamily="18" charset="2"/>
              </a:rPr>
              <a:t>  Recoverability of Deletion</a:t>
            </a:r>
            <a:br>
              <a:rPr lang="en-US" sz="2000" dirty="0">
                <a:latin typeface="+mn-lt"/>
                <a:sym typeface="Symbol" panose="05050102010706020507" pitchFamily="18" charset="2"/>
              </a:rPr>
            </a:br>
            <a:r>
              <a:rPr lang="en-US" sz="2000" dirty="0">
                <a:latin typeface="+mn-lt"/>
                <a:sym typeface="Symbol" panose="05050102010706020507" pitchFamily="18" charset="2"/>
              </a:rPr>
              <a:t>  -match and -mismatch in NP-ellipsis</a:t>
            </a:r>
            <a:br>
              <a:rPr lang="en-US" sz="2000" dirty="0">
                <a:latin typeface="+mn-lt"/>
                <a:sym typeface="Symbol" panose="05050102010706020507" pitchFamily="18" charset="2"/>
              </a:rPr>
            </a:br>
            <a:r>
              <a:rPr lang="en-US" sz="2000" dirty="0">
                <a:latin typeface="+mn-lt"/>
                <a:sym typeface="Symbol" panose="05050102010706020507" pitchFamily="18" charset="2"/>
              </a:rPr>
              <a:t>  Syntactic or semantic identity? strict/sloppy readings, vehicle change, polarity mismatch, voice mismatch</a:t>
            </a:r>
            <a:br>
              <a:rPr lang="en-US" sz="2000" dirty="0">
                <a:latin typeface="+mn-lt"/>
                <a:sym typeface="Symbol" panose="05050102010706020507" pitchFamily="18" charset="2"/>
              </a:rPr>
            </a:br>
            <a:r>
              <a:rPr lang="en-US" sz="2000" dirty="0">
                <a:latin typeface="+mn-lt"/>
                <a:sym typeface="Symbol" panose="05050102010706020507" pitchFamily="18" charset="2"/>
              </a:rPr>
              <a:t>  Further challenges </a:t>
            </a:r>
            <a:r>
              <a:rPr lang="en-US" sz="2000">
                <a:latin typeface="+mn-lt"/>
                <a:sym typeface="Symbol" panose="05050102010706020507" pitchFamily="18" charset="2"/>
              </a:rPr>
              <a:t>to identity</a:t>
            </a:r>
            <a:br>
              <a:rPr lang="en-US" sz="2000">
                <a:latin typeface="+mn-lt"/>
                <a:sym typeface="Symbol" panose="05050102010706020507" pitchFamily="18" charset="2"/>
              </a:rPr>
            </a:br>
            <a:r>
              <a:rPr lang="en-US" sz="2000">
                <a:latin typeface="+mn-lt"/>
                <a:sym typeface="Symbol" panose="05050102010706020507" pitchFamily="18" charset="2"/>
              </a:rPr>
              <a:t>  V-stranding VP ellipsis vs. Argument Ellipsis</a:t>
            </a:r>
            <a:br>
              <a:rPr lang="en-US" sz="2000" dirty="0">
                <a:latin typeface="+mn-lt"/>
                <a:sym typeface="Symbol" panose="05050102010706020507" pitchFamily="18" charset="2"/>
              </a:rPr>
            </a:br>
            <a:br>
              <a:rPr lang="en-US" sz="2000" dirty="0">
                <a:latin typeface="+mn-lt"/>
                <a:sym typeface="Symbol" panose="05050102010706020507" pitchFamily="18" charset="2"/>
              </a:rPr>
            </a:br>
            <a:endParaRPr lang="en-IL" sz="20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p:txBody>
          <a:bodyPr/>
          <a:lstStyle/>
          <a:p>
            <a:fld id="{3E7D8B65-79C6-4BC4-97F0-537AC3CE4E3D}" type="slidenum">
              <a:rPr lang="en-IL" smtClean="0"/>
              <a:t>2</a:t>
            </a:fld>
            <a:endParaRPr lang="en-IL"/>
          </a:p>
        </p:txBody>
      </p:sp>
    </p:spTree>
    <p:extLst>
      <p:ext uri="{BB962C8B-B14F-4D97-AF65-F5344CB8AC3E}">
        <p14:creationId xmlns:p14="http://schemas.microsoft.com/office/powerpoint/2010/main" val="1807378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98F95-0278-B609-4A57-3D772DCCA59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1BB3CB8-46E8-4C52-45F9-42A4D012DC5D}"/>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Licensing VP-ellipsis and NP-ellipsis</a:t>
            </a:r>
            <a:endParaRPr lang="en-IL" b="1" dirty="0">
              <a:latin typeface="+mn-lt"/>
            </a:endParaRPr>
          </a:p>
        </p:txBody>
      </p:sp>
      <p:sp>
        <p:nvSpPr>
          <p:cNvPr id="5" name="Title 4">
            <a:extLst>
              <a:ext uri="{FF2B5EF4-FFF2-40B4-BE49-F238E27FC236}">
                <a16:creationId xmlns:a16="http://schemas.microsoft.com/office/drawing/2014/main" id="{A1DC3E70-8EB4-31A5-CFB7-D3BDB2AA951A}"/>
              </a:ext>
            </a:extLst>
          </p:cNvPr>
          <p:cNvSpPr>
            <a:spLocks noGrp="1"/>
          </p:cNvSpPr>
          <p:nvPr>
            <p:ph type="title"/>
          </p:nvPr>
        </p:nvSpPr>
        <p:spPr>
          <a:xfrm>
            <a:off x="183572" y="1101213"/>
            <a:ext cx="11927311" cy="5826060"/>
          </a:xfrm>
        </p:spPr>
        <p:txBody>
          <a:bodyPr anchor="t" anchorCtr="0">
            <a:noAutofit/>
          </a:bodyPr>
          <a:lstStyle/>
          <a:p>
            <a:pPr>
              <a:lnSpc>
                <a:spcPts val="2800"/>
              </a:lnSpc>
            </a:pPr>
            <a:r>
              <a:rPr lang="en-GB" sz="2000">
                <a:latin typeface="+mn-lt"/>
              </a:rPr>
              <a:t>(24) </a:t>
            </a:r>
            <a:r>
              <a:rPr lang="en-GB" sz="2000" b="1" dirty="0">
                <a:latin typeface="+mn-lt"/>
              </a:rPr>
              <a:t>* VP-ellipsis</a:t>
            </a:r>
            <a:br>
              <a:rPr lang="en-GB" sz="2000" dirty="0">
                <a:latin typeface="+mn-lt"/>
              </a:rPr>
            </a:br>
            <a:r>
              <a:rPr lang="en-GB" sz="2000" dirty="0">
                <a:latin typeface="+mn-lt"/>
              </a:rPr>
              <a:t>         a. * </a:t>
            </a:r>
            <a:r>
              <a:rPr lang="en-US" sz="2000" dirty="0">
                <a:latin typeface="+mn-lt"/>
                <a:ea typeface="Times New Roman" panose="02020603050405020304" pitchFamily="18" charset="0"/>
              </a:rPr>
              <a:t>I haven’t been thinking about it, but I recall Morgan having been.		*</a:t>
            </a:r>
            <a:r>
              <a:rPr lang="en-US" sz="2000" i="1" dirty="0">
                <a:latin typeface="+mn-lt"/>
                <a:ea typeface="Times New Roman" panose="02020603050405020304" pitchFamily="18" charset="0"/>
              </a:rPr>
              <a:t>T</a:t>
            </a:r>
            <a:r>
              <a:rPr lang="en-US" sz="2000" i="1" baseline="-25000" dirty="0">
                <a:latin typeface="+mn-lt"/>
                <a:ea typeface="Times New Roman" panose="02020603050405020304" pitchFamily="18" charset="0"/>
              </a:rPr>
              <a:t>[gerund]</a:t>
            </a:r>
            <a:r>
              <a:rPr lang="en-US" sz="2000" dirty="0">
                <a:latin typeface="+mn-lt"/>
                <a:ea typeface="Times New Roman" panose="02020603050405020304" pitchFamily="18" charset="0"/>
              </a:rPr>
              <a:t> </a:t>
            </a:r>
            <a:br>
              <a:rPr lang="en-US" sz="2000" dirty="0">
                <a:latin typeface="+mn-lt"/>
                <a:ea typeface="Times New Roman" panose="02020603050405020304" pitchFamily="18" charset="0"/>
              </a:rPr>
            </a:br>
            <a:r>
              <a:rPr lang="en-US" sz="2000" dirty="0">
                <a:latin typeface="+mn-lt"/>
                <a:ea typeface="Times New Roman" panose="02020603050405020304" pitchFamily="18" charset="0"/>
              </a:rPr>
              <a:t>         b</a:t>
            </a:r>
            <a:r>
              <a:rPr lang="en-US" sz="2000" dirty="0">
                <a:latin typeface="+mn-lt"/>
              </a:rPr>
              <a:t>.  * Mary hasn’t helped us at all, but Paul. 	(cf. </a:t>
            </a:r>
            <a:r>
              <a:rPr lang="en-US" sz="2000" i="1" dirty="0">
                <a:latin typeface="+mn-lt"/>
              </a:rPr>
              <a:t>but Paul has</a:t>
            </a:r>
            <a:r>
              <a:rPr lang="en-US" sz="2000" dirty="0">
                <a:latin typeface="+mn-lt"/>
              </a:rPr>
              <a:t>) 			*</a:t>
            </a:r>
            <a:r>
              <a:rPr lang="en-US" sz="2000" i="1" dirty="0">
                <a:latin typeface="+mn-lt"/>
              </a:rPr>
              <a:t>T’-ellipsis</a:t>
            </a:r>
            <a:br>
              <a:rPr lang="en-US" sz="2000" dirty="0">
                <a:latin typeface="+mn-lt"/>
              </a:rPr>
            </a:br>
            <a:r>
              <a:rPr lang="en-US" sz="2000" dirty="0">
                <a:latin typeface="+mn-lt"/>
              </a:rPr>
              <a:t>         c.  * John made Sue laugh, and then Peter made.  (cf. (22f)) 			*</a:t>
            </a:r>
            <a:r>
              <a:rPr lang="en-US" sz="2000" i="1" dirty="0">
                <a:latin typeface="+mn-lt"/>
              </a:rPr>
              <a:t>V-intervention</a:t>
            </a:r>
            <a:br>
              <a:rPr lang="en-GB" sz="2000" i="1" dirty="0">
                <a:latin typeface="+mn-lt"/>
              </a:rPr>
            </a:br>
            <a:r>
              <a:rPr lang="en-GB" sz="2000" i="1" dirty="0">
                <a:latin typeface="+mn-lt"/>
              </a:rPr>
              <a:t>         </a:t>
            </a:r>
            <a:r>
              <a:rPr lang="en-GB" sz="2000" dirty="0">
                <a:latin typeface="+mn-lt"/>
              </a:rPr>
              <a:t>d. * Mag Wildwood came to read Fred’s story and I also came to.			*</a:t>
            </a:r>
            <a:r>
              <a:rPr lang="en-GB" sz="2000" i="1" dirty="0">
                <a:latin typeface="+mn-lt"/>
              </a:rPr>
              <a:t>Infinitival adjuncts</a:t>
            </a:r>
            <a:br>
              <a:rPr lang="en-GB" sz="2000" dirty="0">
                <a:latin typeface="+mn-lt"/>
              </a:rPr>
            </a:br>
            <a:r>
              <a:rPr lang="en-GB" sz="2000" dirty="0">
                <a:latin typeface="+mn-lt"/>
              </a:rPr>
              <a:t>         e. * You shouldn’t play with rifles, because to __ is dangerous.			*</a:t>
            </a:r>
            <a:r>
              <a:rPr lang="en-GB" sz="2000" i="1" dirty="0">
                <a:latin typeface="+mn-lt"/>
              </a:rPr>
              <a:t>Infinitival subjects</a:t>
            </a:r>
            <a:br>
              <a:rPr lang="en-GB" sz="2000" i="1" dirty="0">
                <a:latin typeface="+mn-lt"/>
              </a:rPr>
            </a:br>
            <a:r>
              <a:rPr lang="en-GB" sz="2000" i="1" dirty="0">
                <a:latin typeface="+mn-lt"/>
              </a:rPr>
              <a:t>         </a:t>
            </a:r>
            <a:r>
              <a:rPr lang="en-GB" sz="2000" dirty="0">
                <a:latin typeface="+mn-lt"/>
              </a:rPr>
              <a:t>f. * Mary must be a successful student, and they say Frances must too.	        *</a:t>
            </a:r>
            <a:r>
              <a:rPr lang="en-GB" sz="2000" i="1" dirty="0">
                <a:latin typeface="+mn-lt"/>
              </a:rPr>
              <a:t>Necessity epistemic modal</a:t>
            </a:r>
            <a:br>
              <a:rPr lang="en-GB" sz="2000" dirty="0">
                <a:latin typeface="+mn-lt"/>
              </a:rPr>
            </a:br>
            <a:r>
              <a:rPr lang="en-GB" sz="2000" dirty="0">
                <a:latin typeface="+mn-lt"/>
              </a:rPr>
              <a:t>               [but cf. A: I wonder if Mary has already talked to that employee. </a:t>
            </a:r>
            <a:br>
              <a:rPr lang="en-GB" sz="2000" dirty="0">
                <a:latin typeface="+mn-lt"/>
              </a:rPr>
            </a:br>
            <a:r>
              <a:rPr lang="en-GB" sz="2000" dirty="0">
                <a:latin typeface="+mn-lt"/>
              </a:rPr>
              <a:t>                            B: She must have __ because his desk is empty]</a:t>
            </a:r>
            <a:r>
              <a:rPr lang="en-US" sz="2000" dirty="0">
                <a:latin typeface="+mn-lt"/>
                <a:sym typeface="Wingdings" panose="05000000000000000000" pitchFamily="2" charset="2"/>
              </a:rPr>
              <a:t> </a:t>
            </a:r>
            <a:br>
              <a:rPr lang="en-US" sz="2000" dirty="0">
                <a:latin typeface="+mn-lt"/>
                <a:ea typeface="Times New Roman" panose="02020603050405020304" pitchFamily="18" charset="0"/>
              </a:rPr>
            </a:br>
            <a:br>
              <a:rPr lang="en-IL" sz="2000" dirty="0">
                <a:latin typeface="+mn-lt"/>
              </a:rPr>
            </a:br>
            <a:r>
              <a:rPr lang="en-US" sz="2000">
                <a:latin typeface="+mn-lt"/>
              </a:rPr>
              <a:t>(25) </a:t>
            </a:r>
            <a:r>
              <a:rPr lang="en-US" sz="2000" b="1" dirty="0">
                <a:latin typeface="+mn-lt"/>
              </a:rPr>
              <a:t>NP ellipsis is licensed by some D/Q heads and not by others</a:t>
            </a:r>
            <a:br>
              <a:rPr lang="en-IL" sz="2000" dirty="0">
                <a:solidFill>
                  <a:srgbClr val="FF0000"/>
                </a:solidFill>
                <a:latin typeface="+mn-lt"/>
              </a:rPr>
            </a:br>
            <a:r>
              <a:rPr lang="en-US" sz="2000" dirty="0">
                <a:latin typeface="+mn-lt"/>
              </a:rPr>
              <a:t>        a.     I like John’s jacket but I don't like [Bill's [</a:t>
            </a:r>
            <a:r>
              <a:rPr lang="en-US" sz="2000" dirty="0" err="1">
                <a:latin typeface="+mn-lt"/>
              </a:rPr>
              <a:t>D</a:t>
            </a:r>
            <a:r>
              <a:rPr lang="en-US" sz="2000" baseline="-25000" dirty="0" err="1">
                <a:latin typeface="+mn-lt"/>
              </a:rPr>
              <a:t>poss</a:t>
            </a:r>
            <a:r>
              <a:rPr lang="en-US" sz="2000" dirty="0">
                <a:latin typeface="+mn-lt"/>
              </a:rPr>
              <a:t> </a:t>
            </a:r>
            <a:r>
              <a:rPr lang="en-US" sz="2000" dirty="0">
                <a:highlight>
                  <a:srgbClr val="C0C0C0"/>
                </a:highlight>
                <a:latin typeface="+mn-lt"/>
              </a:rPr>
              <a:t>jacket</a:t>
            </a:r>
            <a:r>
              <a:rPr lang="en-US" sz="2000" dirty="0">
                <a:latin typeface="+mn-lt"/>
              </a:rPr>
              <a:t>]]. 	</a:t>
            </a:r>
            <a:br>
              <a:rPr lang="en-US" sz="2000" dirty="0">
                <a:latin typeface="+mn-lt"/>
              </a:rPr>
            </a:br>
            <a:r>
              <a:rPr lang="en-US" sz="2000" dirty="0">
                <a:latin typeface="+mn-lt"/>
              </a:rPr>
              <a:t>        b.  *	She bought a new jacket, but her boyfriend didn't like the </a:t>
            </a:r>
            <a:r>
              <a:rPr lang="en-US" sz="2000" dirty="0">
                <a:highlight>
                  <a:srgbClr val="C0C0C0"/>
                </a:highlight>
                <a:latin typeface="+mn-lt"/>
              </a:rPr>
              <a:t>new jacket</a:t>
            </a:r>
            <a:r>
              <a:rPr lang="en-US" sz="2000" dirty="0">
                <a:latin typeface="+mn-lt"/>
              </a:rPr>
              <a:t>.</a:t>
            </a:r>
            <a:br>
              <a:rPr lang="en-IL" sz="2000" dirty="0">
                <a:latin typeface="+mn-lt"/>
              </a:rPr>
            </a:br>
            <a:r>
              <a:rPr lang="en-US" sz="2000" dirty="0">
                <a:latin typeface="+mn-lt"/>
              </a:rPr>
              <a:t>        c.  *	She bought a new jacket, and her boyfriend bought a </a:t>
            </a:r>
            <a:r>
              <a:rPr lang="en-US" sz="2000" dirty="0">
                <a:highlight>
                  <a:srgbClr val="C0C0C0"/>
                </a:highlight>
                <a:latin typeface="+mn-lt"/>
              </a:rPr>
              <a:t>new jacket</a:t>
            </a:r>
            <a:r>
              <a:rPr lang="en-US" sz="2000" dirty="0">
                <a:latin typeface="+mn-lt"/>
              </a:rPr>
              <a:t>, too.</a:t>
            </a:r>
            <a:br>
              <a:rPr lang="en-IL" sz="2000" dirty="0">
                <a:latin typeface="+mn-lt"/>
              </a:rPr>
            </a:br>
            <a:r>
              <a:rPr lang="en-US" sz="2000" dirty="0">
                <a:latin typeface="+mn-lt"/>
              </a:rPr>
              <a:t>        d.	He recognized one guest, and she recognized five/some/many/most/each/*every/*few </a:t>
            </a:r>
            <a:r>
              <a:rPr lang="en-US" sz="2000" dirty="0">
                <a:highlight>
                  <a:srgbClr val="C0C0C0"/>
                </a:highlight>
                <a:latin typeface="+mn-lt"/>
              </a:rPr>
              <a:t>guests</a:t>
            </a:r>
            <a:r>
              <a:rPr lang="en-US" sz="2000" dirty="0">
                <a:latin typeface="+mn-lt"/>
              </a:rPr>
              <a:t>. </a:t>
            </a:r>
            <a:r>
              <a:rPr lang="en-US" sz="2000" dirty="0">
                <a:latin typeface="+mn-lt"/>
                <a:ea typeface="Times New Roman" panose="02020603050405020304" pitchFamily="18" charset="0"/>
              </a:rPr>
              <a:t>	</a:t>
            </a:r>
            <a:br>
              <a:rPr lang="en-GB"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C31B21A6-A080-A6F1-CC88-6D882D8758AC}"/>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20</a:t>
            </a:fld>
            <a:endParaRPr lang="en-IL" dirty="0"/>
          </a:p>
        </p:txBody>
      </p:sp>
      <p:sp>
        <p:nvSpPr>
          <p:cNvPr id="6" name="Speech Bubble: Oval 5">
            <a:extLst>
              <a:ext uri="{FF2B5EF4-FFF2-40B4-BE49-F238E27FC236}">
                <a16:creationId xmlns:a16="http://schemas.microsoft.com/office/drawing/2014/main" id="{DAB909AE-9F31-D0AD-D60B-9B485D090B74}"/>
              </a:ext>
            </a:extLst>
          </p:cNvPr>
          <p:cNvSpPr/>
          <p:nvPr/>
        </p:nvSpPr>
        <p:spPr>
          <a:xfrm>
            <a:off x="10069157" y="4517744"/>
            <a:ext cx="1678193" cy="1355464"/>
          </a:xfrm>
          <a:prstGeom prst="wedgeEllipseCallout">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solidFill>
                  <a:srgbClr val="00B0F0"/>
                </a:solidFill>
              </a:rPr>
              <a:t>Note the number mismatch!</a:t>
            </a:r>
            <a:endParaRPr lang="en-IL" b="1" dirty="0">
              <a:solidFill>
                <a:srgbClr val="00B0F0"/>
              </a:solidFill>
            </a:endParaRPr>
          </a:p>
        </p:txBody>
      </p:sp>
    </p:spTree>
    <p:extLst>
      <p:ext uri="{BB962C8B-B14F-4D97-AF65-F5344CB8AC3E}">
        <p14:creationId xmlns:p14="http://schemas.microsoft.com/office/powerpoint/2010/main" val="12928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B4A67-BD03-4062-742D-268BE51603B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CB94141-B917-E166-8E69-3F34D3D9C2E7}"/>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Licensing sluicing: the [E] feature</a:t>
            </a:r>
            <a:endParaRPr lang="en-IL" b="1" dirty="0">
              <a:latin typeface="+mn-lt"/>
            </a:endParaRPr>
          </a:p>
        </p:txBody>
      </p:sp>
      <p:sp>
        <p:nvSpPr>
          <p:cNvPr id="5" name="Title 4">
            <a:extLst>
              <a:ext uri="{FF2B5EF4-FFF2-40B4-BE49-F238E27FC236}">
                <a16:creationId xmlns:a16="http://schemas.microsoft.com/office/drawing/2014/main" id="{558F5855-AF9F-CD74-1D47-FA38DE6EBA3D}"/>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dirty="0">
                <a:latin typeface="+mn-lt"/>
              </a:rPr>
              <a:t>The distribution of the [E] feature (= ellipsis environments) reveals some crosslinguistic variation.</a:t>
            </a:r>
            <a:br>
              <a:rPr lang="en-US" sz="2000" dirty="0">
                <a:latin typeface="+mn-lt"/>
              </a:rPr>
            </a:br>
            <a:br>
              <a:rPr lang="en-US" sz="2000" dirty="0">
                <a:latin typeface="+mn-lt"/>
              </a:rPr>
            </a:br>
            <a:r>
              <a:rPr lang="en-US" sz="2000">
                <a:latin typeface="+mn-lt"/>
              </a:rPr>
              <a:t>(26) </a:t>
            </a:r>
            <a:r>
              <a:rPr lang="en-US" sz="2000" b="1" dirty="0">
                <a:latin typeface="+mn-lt"/>
              </a:rPr>
              <a:t>English sluicing: Local C</a:t>
            </a:r>
            <a:r>
              <a:rPr lang="en-US" sz="2000" b="1" baseline="-25000" dirty="0">
                <a:latin typeface="+mn-lt"/>
              </a:rPr>
              <a:t>[</a:t>
            </a:r>
            <a:r>
              <a:rPr lang="en-US" sz="2000" b="1" baseline="-25000" dirty="0" err="1">
                <a:latin typeface="+mn-lt"/>
              </a:rPr>
              <a:t>Q,wh</a:t>
            </a:r>
            <a:r>
              <a:rPr lang="en-US" sz="2000" b="1" baseline="-25000" dirty="0">
                <a:latin typeface="+mn-lt"/>
              </a:rPr>
              <a:t>]</a:t>
            </a:r>
            <a:br>
              <a:rPr lang="en-IL" sz="2000" dirty="0">
                <a:latin typeface="+mn-lt"/>
              </a:rPr>
            </a:br>
            <a:r>
              <a:rPr lang="en-US" sz="2000" dirty="0">
                <a:latin typeface="+mn-lt"/>
              </a:rPr>
              <a:t>        a.	Apparently, he met someone, but I didn't remember who/*</a:t>
            </a:r>
            <a:r>
              <a:rPr lang="en-US" sz="2000" dirty="0" err="1">
                <a:latin typeface="+mn-lt"/>
              </a:rPr>
              <a:t>that</a:t>
            </a:r>
            <a:r>
              <a:rPr lang="en-US" sz="2000" baseline="-25000" dirty="0" err="1">
                <a:latin typeface="+mn-lt"/>
              </a:rPr>
              <a:t>C</a:t>
            </a:r>
            <a:r>
              <a:rPr lang="en-US" sz="2000" dirty="0">
                <a:latin typeface="+mn-lt"/>
              </a:rPr>
              <a:t>/*whether/*if.</a:t>
            </a:r>
            <a:br>
              <a:rPr lang="en-IL" sz="2000" dirty="0">
                <a:latin typeface="+mn-lt"/>
              </a:rPr>
            </a:br>
            <a:r>
              <a:rPr lang="en-US" sz="2000" dirty="0">
                <a:latin typeface="+mn-lt"/>
              </a:rPr>
              <a:t>        b.  *	He met someone, but I didn't remember who she proved </a:t>
            </a:r>
            <a:r>
              <a:rPr lang="en-US" sz="2000" dirty="0" err="1">
                <a:latin typeface="+mn-lt"/>
              </a:rPr>
              <a:t>that</a:t>
            </a:r>
            <a:r>
              <a:rPr lang="en-US" sz="2000" baseline="-25000" dirty="0" err="1">
                <a:latin typeface="+mn-lt"/>
              </a:rPr>
              <a:t>C</a:t>
            </a:r>
            <a:r>
              <a:rPr lang="en-US" sz="2000" dirty="0">
                <a:latin typeface="+mn-lt"/>
              </a:rPr>
              <a:t>.	</a:t>
            </a:r>
            <a:br>
              <a:rPr lang="en-US" sz="2000" dirty="0">
                <a:latin typeface="+mn-lt"/>
              </a:rPr>
            </a:br>
            <a:r>
              <a:rPr lang="en-US" sz="2000" dirty="0">
                <a:latin typeface="+mn-lt"/>
              </a:rPr>
              <a:t>        c.  * Somebody filed a complaint, I wished we talked to whoever.</a:t>
            </a:r>
            <a:br>
              <a:rPr lang="en-US" sz="2000" dirty="0">
                <a:latin typeface="+mn-lt"/>
              </a:rPr>
            </a:br>
            <a:br>
              <a:rPr lang="en-US" sz="2000" dirty="0">
                <a:latin typeface="+mn-lt"/>
              </a:rPr>
            </a:br>
            <a:r>
              <a:rPr lang="en-US" sz="2000" dirty="0">
                <a:latin typeface="+mn-lt"/>
              </a:rPr>
              <a:t>        </a:t>
            </a:r>
            <a:r>
              <a:rPr lang="en-US" sz="2000" b="1" dirty="0">
                <a:latin typeface="+mn-lt"/>
              </a:rPr>
              <a:t>Hungarian sluicing: Local C</a:t>
            </a:r>
            <a:r>
              <a:rPr lang="en-US" sz="2000" b="1" baseline="-25000" dirty="0">
                <a:latin typeface="+mn-lt"/>
              </a:rPr>
              <a:t>[Op] </a:t>
            </a:r>
            <a:r>
              <a:rPr lang="en-US" sz="2000" dirty="0">
                <a:latin typeface="+mn-lt"/>
              </a:rPr>
              <a:t>(OP = {</a:t>
            </a:r>
            <a:r>
              <a:rPr lang="en-US" sz="2000" dirty="0" err="1">
                <a:latin typeface="+mn-lt"/>
              </a:rPr>
              <a:t>wh,rel</a:t>
            </a:r>
            <a:r>
              <a:rPr lang="en-US" sz="2000" dirty="0">
                <a:latin typeface="+mn-lt"/>
              </a:rPr>
              <a:t>}) (Lipták 2015)</a:t>
            </a:r>
            <a:br>
              <a:rPr lang="en-US" sz="2000" dirty="0">
                <a:latin typeface="+mn-lt"/>
              </a:rPr>
            </a:br>
            <a:r>
              <a:rPr lang="en-US" sz="2000" dirty="0">
                <a:latin typeface="+mn-lt"/>
              </a:rPr>
              <a:t>        d.    Az  </a:t>
            </a:r>
            <a:r>
              <a:rPr lang="en-US" sz="2000" dirty="0" err="1">
                <a:latin typeface="+mn-lt"/>
              </a:rPr>
              <a:t>építményadót</a:t>
            </a:r>
            <a:r>
              <a:rPr lang="en-US" sz="2000" dirty="0">
                <a:latin typeface="+mn-lt"/>
              </a:rPr>
              <a:t>     </a:t>
            </a:r>
            <a:r>
              <a:rPr lang="en-US" sz="2000" dirty="0" err="1">
                <a:latin typeface="+mn-lt"/>
              </a:rPr>
              <a:t>eddig</a:t>
            </a:r>
            <a:r>
              <a:rPr lang="en-US" sz="2000" dirty="0">
                <a:latin typeface="+mn-lt"/>
              </a:rPr>
              <a:t>    </a:t>
            </a:r>
            <a:r>
              <a:rPr lang="en-US" sz="2000" dirty="0" err="1">
                <a:latin typeface="+mn-lt"/>
              </a:rPr>
              <a:t>ugyanis</a:t>
            </a:r>
            <a:r>
              <a:rPr lang="en-US" sz="2000" dirty="0">
                <a:latin typeface="+mn-lt"/>
              </a:rPr>
              <a:t> a     </a:t>
            </a:r>
            <a:r>
              <a:rPr lang="en-US" sz="2000" dirty="0" err="1">
                <a:latin typeface="+mn-lt"/>
              </a:rPr>
              <a:t>kerületek</a:t>
            </a:r>
            <a:r>
              <a:rPr lang="en-US" sz="2000" dirty="0">
                <a:latin typeface="+mn-lt"/>
              </a:rPr>
              <a:t> </a:t>
            </a:r>
            <a:r>
              <a:rPr lang="en-US" sz="2000" dirty="0" err="1">
                <a:latin typeface="+mn-lt"/>
              </a:rPr>
              <a:t>szedték</a:t>
            </a:r>
            <a:r>
              <a:rPr lang="en-US" sz="2000" dirty="0">
                <a:latin typeface="+mn-lt"/>
              </a:rPr>
              <a:t> ___ </a:t>
            </a:r>
            <a:r>
              <a:rPr lang="en-US" sz="2000" dirty="0" err="1">
                <a:latin typeface="+mn-lt"/>
              </a:rPr>
              <a:t>már</a:t>
            </a:r>
            <a:r>
              <a:rPr lang="en-US" sz="2000" dirty="0">
                <a:latin typeface="+mn-lt"/>
              </a:rPr>
              <a:t>  </a:t>
            </a:r>
            <a:r>
              <a:rPr lang="en-US" sz="2000" dirty="0" err="1">
                <a:latin typeface="+mn-lt"/>
              </a:rPr>
              <a:t>ahol</a:t>
            </a:r>
            <a:r>
              <a:rPr lang="en-US" sz="2000" dirty="0">
                <a:latin typeface="+mn-lt"/>
              </a:rPr>
              <a:t> </a:t>
            </a:r>
            <a:r>
              <a:rPr lang="en-US" sz="2000" dirty="0" err="1">
                <a:highlight>
                  <a:srgbClr val="C0C0C0"/>
                </a:highlight>
                <a:latin typeface="+mn-lt"/>
              </a:rPr>
              <a:t>szedték</a:t>
            </a:r>
            <a:r>
              <a:rPr lang="en-US" sz="2000" dirty="0">
                <a:latin typeface="+mn-lt"/>
              </a:rPr>
              <a:t>.</a:t>
            </a:r>
            <a:br>
              <a:rPr lang="en-US" sz="2000" dirty="0">
                <a:latin typeface="+mn-lt"/>
              </a:rPr>
            </a:br>
            <a:r>
              <a:rPr lang="en-US" sz="2000" dirty="0">
                <a:latin typeface="+mn-lt"/>
              </a:rPr>
              <a:t>               the </a:t>
            </a:r>
            <a:r>
              <a:rPr lang="en-US" sz="2000" dirty="0" err="1">
                <a:latin typeface="+mn-lt"/>
              </a:rPr>
              <a:t>property.tax.</a:t>
            </a:r>
            <a:r>
              <a:rPr lang="en-US" sz="1800" dirty="0" err="1">
                <a:latin typeface="+mn-lt"/>
              </a:rPr>
              <a:t>ACC</a:t>
            </a:r>
            <a:r>
              <a:rPr lang="en-US" sz="2000" dirty="0">
                <a:latin typeface="+mn-lt"/>
              </a:rPr>
              <a:t> </a:t>
            </a:r>
            <a:r>
              <a:rPr lang="en-US" sz="2000" dirty="0" err="1">
                <a:latin typeface="+mn-lt"/>
              </a:rPr>
              <a:t>till.now</a:t>
            </a:r>
            <a:r>
              <a:rPr lang="en-US" sz="2000" dirty="0">
                <a:latin typeface="+mn-lt"/>
              </a:rPr>
              <a:t> </a:t>
            </a:r>
            <a:r>
              <a:rPr lang="en-US" sz="1800" dirty="0">
                <a:latin typeface="+mn-lt"/>
              </a:rPr>
              <a:t>PRT</a:t>
            </a:r>
            <a:r>
              <a:rPr lang="en-US" sz="2000" dirty="0">
                <a:latin typeface="+mn-lt"/>
              </a:rPr>
              <a:t>       the districts    collected-3</a:t>
            </a:r>
            <a:r>
              <a:rPr lang="en-US" sz="1800" dirty="0">
                <a:latin typeface="+mn-lt"/>
              </a:rPr>
              <a:t>PL</a:t>
            </a:r>
            <a:r>
              <a:rPr lang="en-US" sz="2000" dirty="0">
                <a:latin typeface="+mn-lt"/>
              </a:rPr>
              <a:t> </a:t>
            </a:r>
            <a:r>
              <a:rPr lang="en-US" sz="1800" dirty="0">
                <a:latin typeface="+mn-lt"/>
              </a:rPr>
              <a:t>PRT</a:t>
            </a:r>
            <a:r>
              <a:rPr lang="en-US" sz="2000" dirty="0">
                <a:latin typeface="+mn-lt"/>
              </a:rPr>
              <a:t> </a:t>
            </a:r>
            <a:r>
              <a:rPr lang="en-US" sz="1800" dirty="0">
                <a:latin typeface="+mn-lt"/>
              </a:rPr>
              <a:t>REL</a:t>
            </a:r>
            <a:r>
              <a:rPr lang="en-US" sz="2000" dirty="0">
                <a:latin typeface="+mn-lt"/>
              </a:rPr>
              <a:t>-where collected </a:t>
            </a:r>
            <a:br>
              <a:rPr lang="en-US" sz="2000" dirty="0">
                <a:latin typeface="+mn-lt"/>
              </a:rPr>
            </a:br>
            <a:r>
              <a:rPr lang="en-US" sz="2000" dirty="0">
                <a:latin typeface="+mn-lt"/>
              </a:rPr>
              <a:t>               'It was the districts that collected the property tax – at least in places wherever they did.’</a:t>
            </a:r>
            <a:br>
              <a:rPr lang="en-US" sz="2000" dirty="0">
                <a:latin typeface="+mn-lt"/>
              </a:rPr>
            </a:br>
            <a:br>
              <a:rPr lang="en-US" sz="2000" dirty="0">
                <a:latin typeface="+mn-lt"/>
              </a:rPr>
            </a:br>
            <a:r>
              <a:rPr lang="en-US" sz="2000" dirty="0">
                <a:latin typeface="+mn-lt"/>
              </a:rPr>
              <a:t>Distribution of [E] in English: C</a:t>
            </a:r>
            <a:r>
              <a:rPr lang="en-US" sz="2000" baseline="-25000" dirty="0">
                <a:latin typeface="+mn-lt"/>
              </a:rPr>
              <a:t>[</a:t>
            </a:r>
            <a:r>
              <a:rPr lang="en-US" sz="2000" baseline="-25000" dirty="0" err="1">
                <a:latin typeface="+mn-lt"/>
              </a:rPr>
              <a:t>Q,wh,E</a:t>
            </a:r>
            <a:r>
              <a:rPr lang="en-US" sz="2000" baseline="-25000" dirty="0">
                <a:latin typeface="+mn-lt"/>
              </a:rPr>
              <a:t>]</a:t>
            </a:r>
            <a:r>
              <a:rPr lang="en-US" sz="2000" dirty="0"/>
              <a:t> ,</a:t>
            </a:r>
            <a:r>
              <a:rPr lang="en-US" sz="2000" baseline="-25000" dirty="0">
                <a:latin typeface="+mn-lt"/>
              </a:rPr>
              <a:t> </a:t>
            </a:r>
            <a:r>
              <a:rPr lang="en-US" sz="2000" dirty="0">
                <a:latin typeface="+mn-lt"/>
              </a:rPr>
              <a:t>T</a:t>
            </a:r>
            <a:r>
              <a:rPr lang="en-US" sz="2000" baseline="-25000" dirty="0">
                <a:latin typeface="+mn-lt"/>
              </a:rPr>
              <a:t>[fin/</a:t>
            </a:r>
            <a:r>
              <a:rPr lang="en-US" sz="2000" baseline="-25000" dirty="0" err="1">
                <a:latin typeface="+mn-lt"/>
              </a:rPr>
              <a:t>inf,E</a:t>
            </a:r>
            <a:r>
              <a:rPr lang="en-US" sz="2000" baseline="-25000" dirty="0">
                <a:latin typeface="+mn-lt"/>
              </a:rPr>
              <a:t>] </a:t>
            </a:r>
            <a:r>
              <a:rPr lang="en-US" sz="2000" dirty="0"/>
              <a:t>,</a:t>
            </a:r>
            <a:r>
              <a:rPr lang="en-US" sz="2000" baseline="-25000" dirty="0">
                <a:latin typeface="+mn-lt"/>
              </a:rPr>
              <a:t> </a:t>
            </a:r>
            <a:r>
              <a:rPr lang="en-US" sz="2000" dirty="0">
                <a:latin typeface="+mn-lt"/>
              </a:rPr>
              <a:t>D</a:t>
            </a:r>
            <a:r>
              <a:rPr lang="en-US" sz="2000" baseline="-25000" dirty="0">
                <a:latin typeface="+mn-lt"/>
              </a:rPr>
              <a:t>[</a:t>
            </a:r>
            <a:r>
              <a:rPr lang="en-US" sz="2000" baseline="-25000" dirty="0" err="1">
                <a:latin typeface="+mn-lt"/>
              </a:rPr>
              <a:t>poss,E</a:t>
            </a:r>
            <a:r>
              <a:rPr lang="en-US" sz="2000" baseline="-25000" dirty="0">
                <a:latin typeface="+mn-lt"/>
              </a:rPr>
              <a:t>] </a:t>
            </a:r>
            <a:r>
              <a:rPr lang="en-US" sz="2000" dirty="0">
                <a:latin typeface="+mn-lt"/>
              </a:rPr>
              <a:t>, Num</a:t>
            </a:r>
            <a:r>
              <a:rPr lang="en-US" sz="2000" baseline="-25000" dirty="0"/>
              <a:t>[E] </a:t>
            </a:r>
            <a:r>
              <a:rPr lang="en-US" sz="2000" dirty="0">
                <a:latin typeface="+mn-lt"/>
              </a:rPr>
              <a:t>/</a:t>
            </a:r>
            <a:r>
              <a:rPr lang="en-US" sz="2000" i="1" dirty="0">
                <a:latin typeface="+mn-lt"/>
              </a:rPr>
              <a:t>some</a:t>
            </a:r>
            <a:r>
              <a:rPr lang="en-US" sz="2000" baseline="-25000" dirty="0"/>
              <a:t>[E] </a:t>
            </a:r>
            <a:r>
              <a:rPr lang="en-US" sz="2000" dirty="0">
                <a:latin typeface="+mn-lt"/>
              </a:rPr>
              <a:t>/</a:t>
            </a:r>
            <a:r>
              <a:rPr lang="en-US" sz="2000" i="1" dirty="0">
                <a:latin typeface="+mn-lt"/>
              </a:rPr>
              <a:t>many</a:t>
            </a:r>
            <a:r>
              <a:rPr lang="en-US" sz="2000" baseline="-25000" dirty="0"/>
              <a:t>[E] </a:t>
            </a:r>
            <a:r>
              <a:rPr lang="en-US" sz="2000" dirty="0">
                <a:latin typeface="+mn-lt"/>
              </a:rPr>
              <a:t>/</a:t>
            </a:r>
            <a:r>
              <a:rPr lang="en-US" sz="2000" i="1" dirty="0">
                <a:latin typeface="+mn-lt"/>
              </a:rPr>
              <a:t>most</a:t>
            </a:r>
            <a:r>
              <a:rPr lang="en-US" sz="2000" baseline="-25000" dirty="0"/>
              <a:t>[E] </a:t>
            </a:r>
            <a:r>
              <a:rPr lang="en-US" sz="2000" dirty="0">
                <a:latin typeface="+mn-lt"/>
              </a:rPr>
              <a:t>/</a:t>
            </a:r>
            <a:r>
              <a:rPr lang="en-US" sz="2000" i="1" dirty="0">
                <a:latin typeface="+mn-lt"/>
              </a:rPr>
              <a:t>each</a:t>
            </a:r>
            <a:r>
              <a:rPr lang="en-US" sz="2000" baseline="-25000" dirty="0"/>
              <a:t>[E]</a:t>
            </a:r>
            <a:r>
              <a:rPr lang="en-US" sz="2000" i="1" dirty="0">
                <a:latin typeface="+mn-lt"/>
              </a:rPr>
              <a:t> …</a:t>
            </a:r>
            <a:endParaRPr lang="en-IL" sz="2000" i="1" dirty="0">
              <a:latin typeface="+mn-lt"/>
            </a:endParaRPr>
          </a:p>
        </p:txBody>
      </p:sp>
      <p:sp>
        <p:nvSpPr>
          <p:cNvPr id="7" name="Slide Number Placeholder 6">
            <a:extLst>
              <a:ext uri="{FF2B5EF4-FFF2-40B4-BE49-F238E27FC236}">
                <a16:creationId xmlns:a16="http://schemas.microsoft.com/office/drawing/2014/main" id="{E3BAA5E6-861A-144A-FE11-10C033D86533}"/>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21</a:t>
            </a:fld>
            <a:endParaRPr lang="en-IL" dirty="0"/>
          </a:p>
        </p:txBody>
      </p:sp>
    </p:spTree>
    <p:extLst>
      <p:ext uri="{BB962C8B-B14F-4D97-AF65-F5344CB8AC3E}">
        <p14:creationId xmlns:p14="http://schemas.microsoft.com/office/powerpoint/2010/main" val="1115930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C455B-5CC2-6F5F-79A7-E31F26BA3EB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C89BD3E-56B9-16DD-6A56-DF4D601E6876}"/>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Interpreting ellipsis: the [E] feature</a:t>
            </a:r>
            <a:endParaRPr lang="en-IL" b="1" dirty="0">
              <a:latin typeface="+mn-lt"/>
            </a:endParaRPr>
          </a:p>
        </p:txBody>
      </p:sp>
      <p:sp>
        <p:nvSpPr>
          <p:cNvPr id="5" name="Title 4">
            <a:extLst>
              <a:ext uri="{FF2B5EF4-FFF2-40B4-BE49-F238E27FC236}">
                <a16:creationId xmlns:a16="http://schemas.microsoft.com/office/drawing/2014/main" id="{E852E685-AA5F-522E-C2E8-5C49B6DCFE13}"/>
              </a:ext>
            </a:extLst>
          </p:cNvPr>
          <p:cNvSpPr>
            <a:spLocks noGrp="1"/>
          </p:cNvSpPr>
          <p:nvPr>
            <p:ph type="title"/>
          </p:nvPr>
        </p:nvSpPr>
        <p:spPr>
          <a:xfrm>
            <a:off x="183572" y="1101213"/>
            <a:ext cx="11927311" cy="5826060"/>
          </a:xfrm>
        </p:spPr>
        <p:txBody>
          <a:bodyPr anchor="t" anchorCtr="0">
            <a:noAutofit/>
          </a:bodyPr>
          <a:lstStyle/>
          <a:p>
            <a:pPr>
              <a:lnSpc>
                <a:spcPts val="2600"/>
              </a:lnSpc>
            </a:pPr>
            <a:r>
              <a:rPr lang="en-US" sz="2000" dirty="0">
                <a:latin typeface="+mn-lt"/>
              </a:rPr>
              <a:t>The semantic literature on ellipsis (incorporated in Merchant’s theory) recognizes that A and E always stand in some contrastive or emphatic relation – the expression of </a:t>
            </a:r>
            <a:r>
              <a:rPr lang="en-US" sz="2000" b="1" dirty="0">
                <a:latin typeface="+mn-lt"/>
              </a:rPr>
              <a:t>focus</a:t>
            </a:r>
            <a:r>
              <a:rPr lang="en-US" sz="2000" dirty="0">
                <a:latin typeface="+mn-lt"/>
              </a:rPr>
              <a:t>. To make A and E “semantically parallel”, the semantic condition must abstract away from the lexical content of f(</a:t>
            </a:r>
            <a:r>
              <a:rPr lang="en-US" sz="2000" dirty="0" err="1">
                <a:latin typeface="+mn-lt"/>
              </a:rPr>
              <a:t>ocus</a:t>
            </a:r>
            <a:r>
              <a:rPr lang="en-US" sz="2000" dirty="0">
                <a:latin typeface="+mn-lt"/>
              </a:rPr>
              <a:t>)-marked constituents.</a:t>
            </a:r>
            <a:br>
              <a:rPr lang="en-US" sz="2000" dirty="0">
                <a:latin typeface="+mn-lt"/>
              </a:rPr>
            </a:br>
            <a:br>
              <a:rPr lang="en-US" sz="2000" dirty="0">
                <a:latin typeface="+mn-lt"/>
              </a:rPr>
            </a:br>
            <a:r>
              <a:rPr lang="en-US" sz="2000" dirty="0">
                <a:latin typeface="+mn-lt"/>
              </a:rPr>
              <a:t>(27) a. Paul passed the exam [</a:t>
            </a:r>
            <a:r>
              <a:rPr lang="en-US" sz="2000" b="1" dirty="0">
                <a:latin typeface="+mn-lt"/>
              </a:rPr>
              <a:t>today</a:t>
            </a:r>
            <a:r>
              <a:rPr lang="en-US" sz="2000" dirty="0"/>
              <a:t>]</a:t>
            </a:r>
            <a:r>
              <a:rPr lang="en-US" sz="2000" baseline="-25000" dirty="0"/>
              <a:t>F</a:t>
            </a:r>
            <a:r>
              <a:rPr lang="en-US" sz="2000" dirty="0">
                <a:latin typeface="+mn-lt"/>
              </a:rPr>
              <a:t> and David did [</a:t>
            </a:r>
            <a:r>
              <a:rPr lang="en-US" sz="2000" b="1" dirty="0">
                <a:latin typeface="+mn-lt"/>
              </a:rPr>
              <a:t>last week</a:t>
            </a:r>
            <a:r>
              <a:rPr lang="en-US" sz="2000" dirty="0">
                <a:latin typeface="+mn-lt"/>
              </a:rPr>
              <a:t>]</a:t>
            </a:r>
            <a:r>
              <a:rPr lang="en-US" sz="2000" baseline="-25000" dirty="0">
                <a:latin typeface="+mn-lt"/>
              </a:rPr>
              <a:t>F</a:t>
            </a:r>
            <a:r>
              <a:rPr lang="en-US" sz="2000" dirty="0">
                <a:latin typeface="+mn-lt"/>
              </a:rPr>
              <a:t>.</a:t>
            </a:r>
            <a:br>
              <a:rPr lang="en-US" sz="2000" dirty="0">
                <a:latin typeface="+mn-lt"/>
              </a:rPr>
            </a:br>
            <a:r>
              <a:rPr lang="en-US" sz="2000" dirty="0">
                <a:latin typeface="+mn-lt"/>
              </a:rPr>
              <a:t>        b. John owns [3 </a:t>
            </a:r>
            <a:r>
              <a:rPr lang="en-US" sz="2000" b="1" dirty="0">
                <a:latin typeface="+mn-lt"/>
              </a:rPr>
              <a:t>cats</a:t>
            </a:r>
            <a:r>
              <a:rPr lang="en-US" sz="2000" dirty="0">
                <a:latin typeface="+mn-lt"/>
              </a:rPr>
              <a:t>]</a:t>
            </a:r>
            <a:r>
              <a:rPr lang="en-US" sz="2000" baseline="-25000" dirty="0">
                <a:latin typeface="+mn-lt"/>
              </a:rPr>
              <a:t>F</a:t>
            </a:r>
            <a:r>
              <a:rPr lang="en-US" sz="2000" dirty="0">
                <a:latin typeface="+mn-lt"/>
              </a:rPr>
              <a:t> but I don’t remember [how many </a:t>
            </a:r>
            <a:r>
              <a:rPr lang="en-US" sz="2000" b="1" dirty="0">
                <a:latin typeface="+mn-lt"/>
              </a:rPr>
              <a:t>dogs</a:t>
            </a:r>
            <a:r>
              <a:rPr lang="en-US" sz="2000" dirty="0">
                <a:latin typeface="+mn-lt"/>
              </a:rPr>
              <a:t>]</a:t>
            </a:r>
            <a:r>
              <a:rPr lang="en-US" sz="2000" baseline="-25000" dirty="0">
                <a:latin typeface="+mn-lt"/>
              </a:rPr>
              <a:t>F</a:t>
            </a:r>
            <a:r>
              <a:rPr lang="en-US" sz="2000" dirty="0">
                <a:latin typeface="+mn-lt"/>
              </a:rPr>
              <a:t>.</a:t>
            </a:r>
            <a:br>
              <a:rPr lang="en-US" sz="2000" dirty="0">
                <a:latin typeface="+mn-lt"/>
              </a:rPr>
            </a:br>
            <a:br>
              <a:rPr lang="en-US" sz="2000" dirty="0">
                <a:latin typeface="+mn-lt"/>
              </a:rPr>
            </a:br>
            <a:r>
              <a:rPr lang="en-US" sz="2000" b="1" dirty="0">
                <a:latin typeface="+mn-lt"/>
              </a:rPr>
              <a:t>F-</a:t>
            </a:r>
            <a:r>
              <a:rPr lang="en-US" sz="2000" b="1" dirty="0" err="1">
                <a:latin typeface="+mn-lt"/>
              </a:rPr>
              <a:t>clo</a:t>
            </a:r>
            <a:r>
              <a:rPr lang="en-US" sz="2000" b="1" dirty="0">
                <a:latin typeface="+mn-lt"/>
              </a:rPr>
              <a:t>(sure) of </a:t>
            </a:r>
            <a:r>
              <a:rPr lang="en-US" sz="2000" b="1" dirty="0">
                <a:latin typeface="+mn-lt"/>
                <a:sym typeface="Symbol" panose="05050102010706020507" pitchFamily="18" charset="2"/>
              </a:rPr>
              <a:t></a:t>
            </a:r>
            <a:br>
              <a:rPr lang="en-US" sz="2000" b="1" dirty="0">
                <a:latin typeface="+mn-lt"/>
                <a:sym typeface="Symbol" panose="05050102010706020507" pitchFamily="18" charset="2"/>
              </a:rPr>
            </a:br>
            <a:r>
              <a:rPr lang="en-US" sz="2000" dirty="0">
                <a:latin typeface="+mn-lt"/>
              </a:rPr>
              <a:t>The result obtained from replacing all F-marked constituents (or their traces) in </a:t>
            </a:r>
            <a:r>
              <a:rPr lang="en-US" sz="2000" dirty="0">
                <a:latin typeface="+mn-lt"/>
                <a:sym typeface="Symbol" panose="05050102010706020507" pitchFamily="18" charset="2"/>
              </a:rPr>
              <a:t></a:t>
            </a:r>
            <a:r>
              <a:rPr lang="en-US" sz="2000" dirty="0">
                <a:latin typeface="+mn-lt"/>
              </a:rPr>
              <a:t> with variables and applying </a:t>
            </a:r>
            <a:r>
              <a:rPr lang="en-US" sz="2000" dirty="0">
                <a:latin typeface="+mn-lt"/>
                <a:sym typeface="Symbol" panose="05050102010706020507" pitchFamily="18" charset="2"/>
              </a:rPr>
              <a:t>existential </a:t>
            </a:r>
            <a:r>
              <a:rPr lang="en-US" sz="2000" dirty="0">
                <a:latin typeface="+mn-lt"/>
              </a:rPr>
              <a:t>closure to them and to all remaining unfilled argument slots.</a:t>
            </a:r>
            <a:br>
              <a:rPr lang="en-IL" sz="2000" dirty="0">
                <a:latin typeface="+mn-lt"/>
              </a:rPr>
            </a:br>
            <a:br>
              <a:rPr lang="en-US" sz="2000" dirty="0">
                <a:latin typeface="+mn-lt"/>
              </a:rPr>
            </a:br>
            <a:r>
              <a:rPr lang="en-US" sz="2000" b="1" dirty="0">
                <a:latin typeface="+mn-lt"/>
              </a:rPr>
              <a:t>E-</a:t>
            </a:r>
            <a:r>
              <a:rPr lang="en-US" sz="2000" b="1" dirty="0" err="1">
                <a:latin typeface="+mn-lt"/>
              </a:rPr>
              <a:t>giveness</a:t>
            </a:r>
            <a:br>
              <a:rPr lang="en-US" sz="2000" dirty="0">
                <a:latin typeface="+mn-lt"/>
              </a:rPr>
            </a:br>
            <a:r>
              <a:rPr lang="en-US" sz="2000" dirty="0">
                <a:latin typeface="+mn-lt"/>
              </a:rPr>
              <a:t>E is e-given </a:t>
            </a:r>
            <a:r>
              <a:rPr lang="en-US" sz="2000" dirty="0" err="1">
                <a:latin typeface="+mn-lt"/>
              </a:rPr>
              <a:t>iff</a:t>
            </a:r>
            <a:r>
              <a:rPr lang="en-US" sz="2000" dirty="0">
                <a:latin typeface="+mn-lt"/>
              </a:rPr>
              <a:t> E has an antecedent A, and: A</a:t>
            </a:r>
            <a:r>
              <a:rPr lang="en-US" sz="2000" dirty="0">
                <a:latin typeface="+mn-lt"/>
                <a:sym typeface="Wingdings" panose="05000000000000000000" pitchFamily="2" charset="2"/>
              </a:rPr>
              <a:t></a:t>
            </a:r>
            <a:r>
              <a:rPr lang="en-US" sz="2000" dirty="0">
                <a:latin typeface="+mn-lt"/>
              </a:rPr>
              <a:t>F-</a:t>
            </a:r>
            <a:r>
              <a:rPr lang="en-US" sz="2000" dirty="0" err="1">
                <a:latin typeface="+mn-lt"/>
              </a:rPr>
              <a:t>clo</a:t>
            </a:r>
            <a:r>
              <a:rPr lang="en-US" sz="2000" dirty="0">
                <a:latin typeface="+mn-lt"/>
              </a:rPr>
              <a:t>(E) AND E </a:t>
            </a:r>
            <a:r>
              <a:rPr lang="en-US" sz="2000" dirty="0">
                <a:latin typeface="+mn-lt"/>
                <a:sym typeface="Wingdings" panose="05000000000000000000" pitchFamily="2" charset="2"/>
              </a:rPr>
              <a:t></a:t>
            </a:r>
            <a:r>
              <a:rPr lang="en-US" sz="2000" dirty="0">
                <a:latin typeface="+mn-lt"/>
              </a:rPr>
              <a:t> F-</a:t>
            </a:r>
            <a:r>
              <a:rPr lang="en-US" sz="2000" dirty="0" err="1">
                <a:latin typeface="+mn-lt"/>
              </a:rPr>
              <a:t>clo</a:t>
            </a:r>
            <a:r>
              <a:rPr lang="en-US" sz="2000" dirty="0">
                <a:latin typeface="+mn-lt"/>
              </a:rPr>
              <a:t>(A)</a:t>
            </a:r>
            <a:br>
              <a:rPr lang="en-US" sz="2000" dirty="0">
                <a:latin typeface="+mn-lt"/>
              </a:rPr>
            </a:br>
            <a:r>
              <a:rPr lang="en-US" sz="2000" dirty="0">
                <a:latin typeface="+mn-lt"/>
              </a:rPr>
              <a:t>(traces are </a:t>
            </a:r>
            <a:r>
              <a:rPr lang="en-US" sz="2000" dirty="0">
                <a:latin typeface="+mn-lt"/>
                <a:sym typeface="Symbol" panose="05050102010706020507" pitchFamily="18" charset="2"/>
              </a:rPr>
              <a:t>-bound)</a:t>
            </a:r>
            <a:br>
              <a:rPr lang="en-US" sz="2000" dirty="0">
                <a:sym typeface="Symbol" panose="05050102010706020507" pitchFamily="18" charset="2"/>
              </a:rPr>
            </a:br>
            <a:br>
              <a:rPr lang="en-US" sz="2000" dirty="0">
                <a:latin typeface="+mn-lt"/>
              </a:rPr>
            </a:br>
            <a:r>
              <a:rPr lang="en-US" sz="2000" dirty="0">
                <a:latin typeface="+mn-lt"/>
              </a:rPr>
              <a:t>For (27b): A = </a:t>
            </a:r>
            <a:r>
              <a:rPr lang="en-US" sz="2000" i="1" dirty="0">
                <a:latin typeface="+mn-lt"/>
              </a:rPr>
              <a:t>John owns [3 cats]</a:t>
            </a:r>
            <a:r>
              <a:rPr lang="en-US" sz="2000" i="1" baseline="-25000" dirty="0">
                <a:latin typeface="+mn-lt"/>
              </a:rPr>
              <a:t>F  </a:t>
            </a:r>
            <a:r>
              <a:rPr lang="en-US" sz="2000" dirty="0">
                <a:latin typeface="+mn-lt"/>
              </a:rPr>
              <a:t>; F-</a:t>
            </a:r>
            <a:r>
              <a:rPr lang="en-US" sz="2000" dirty="0" err="1">
                <a:latin typeface="+mn-lt"/>
              </a:rPr>
              <a:t>clo</a:t>
            </a:r>
            <a:r>
              <a:rPr lang="en-US" sz="2000" dirty="0">
                <a:latin typeface="+mn-lt"/>
              </a:rPr>
              <a:t>(A) = </a:t>
            </a:r>
            <a:r>
              <a:rPr lang="en-US" sz="2000" dirty="0">
                <a:latin typeface="+mn-lt"/>
                <a:sym typeface="Symbol" panose="05050102010706020507" pitchFamily="18" charset="2"/>
              </a:rPr>
              <a:t></a:t>
            </a:r>
            <a:r>
              <a:rPr lang="en-US" sz="2000" dirty="0" err="1">
                <a:latin typeface="+mn-lt"/>
                <a:sym typeface="Symbol" panose="05050102010706020507" pitchFamily="18" charset="2"/>
              </a:rPr>
              <a:t>x.John</a:t>
            </a:r>
            <a:r>
              <a:rPr lang="en-US" sz="2000" dirty="0">
                <a:latin typeface="+mn-lt"/>
                <a:sym typeface="Symbol" panose="05050102010706020507" pitchFamily="18" charset="2"/>
              </a:rPr>
              <a:t> owns x</a:t>
            </a:r>
            <a:br>
              <a:rPr lang="en-US" sz="2000" dirty="0">
                <a:latin typeface="+mn-lt"/>
              </a:rPr>
            </a:br>
            <a:r>
              <a:rPr lang="en-US" sz="2000" dirty="0">
                <a:latin typeface="+mn-lt"/>
                <a:sym typeface="Symbol" panose="05050102010706020507" pitchFamily="18" charset="2"/>
              </a:rPr>
              <a:t>	   E = </a:t>
            </a:r>
            <a:r>
              <a:rPr lang="en-US" sz="2000" i="1" dirty="0">
                <a:latin typeface="+mn-lt"/>
                <a:sym typeface="Symbol" panose="05050102010706020507" pitchFamily="18" charset="2"/>
              </a:rPr>
              <a:t>John owns </a:t>
            </a:r>
            <a:r>
              <a:rPr lang="en-US" sz="2000" i="1" dirty="0" err="1">
                <a:latin typeface="+mn-lt"/>
                <a:sym typeface="Symbol" panose="05050102010706020507" pitchFamily="18" charset="2"/>
              </a:rPr>
              <a:t>t</a:t>
            </a:r>
            <a:r>
              <a:rPr lang="en-US" sz="2000" i="1" baseline="-25000" dirty="0" err="1">
                <a:latin typeface="+mn-lt"/>
                <a:sym typeface="Symbol" panose="05050102010706020507" pitchFamily="18" charset="2"/>
              </a:rPr>
              <a:t>how</a:t>
            </a:r>
            <a:r>
              <a:rPr lang="en-US" sz="2000" i="1" baseline="-25000" dirty="0">
                <a:latin typeface="+mn-lt"/>
                <a:sym typeface="Symbol" panose="05050102010706020507" pitchFamily="18" charset="2"/>
              </a:rPr>
              <a:t>-many-dogs</a:t>
            </a:r>
            <a:r>
              <a:rPr lang="en-US" sz="2000" dirty="0">
                <a:latin typeface="+mn-lt"/>
                <a:sym typeface="Symbol" panose="05050102010706020507" pitchFamily="18" charset="2"/>
              </a:rPr>
              <a:t> ; </a:t>
            </a:r>
            <a:r>
              <a:rPr lang="en-US" sz="2000" dirty="0">
                <a:latin typeface="+mn-lt"/>
              </a:rPr>
              <a:t>F-</a:t>
            </a:r>
            <a:r>
              <a:rPr lang="en-US" sz="2000" dirty="0" err="1">
                <a:latin typeface="+mn-lt"/>
              </a:rPr>
              <a:t>clo</a:t>
            </a:r>
            <a:r>
              <a:rPr lang="en-US" sz="2000" dirty="0">
                <a:latin typeface="+mn-lt"/>
              </a:rPr>
              <a:t>(E) = </a:t>
            </a:r>
            <a:r>
              <a:rPr lang="en-US" sz="2000" dirty="0">
                <a:latin typeface="+mn-lt"/>
                <a:sym typeface="Symbol" panose="05050102010706020507" pitchFamily="18" charset="2"/>
              </a:rPr>
              <a:t></a:t>
            </a:r>
            <a:r>
              <a:rPr lang="en-US" sz="2000" dirty="0" err="1">
                <a:latin typeface="+mn-lt"/>
                <a:sym typeface="Symbol" panose="05050102010706020507" pitchFamily="18" charset="2"/>
              </a:rPr>
              <a:t>x.John</a:t>
            </a:r>
            <a:r>
              <a:rPr lang="en-US" sz="2000" dirty="0">
                <a:latin typeface="+mn-lt"/>
                <a:sym typeface="Symbol" panose="05050102010706020507" pitchFamily="18" charset="2"/>
              </a:rPr>
              <a:t> owns x</a:t>
            </a:r>
            <a:br>
              <a:rPr lang="en-US" sz="2000" dirty="0">
                <a:sym typeface="Symbol" panose="05050102010706020507" pitchFamily="18" charset="2"/>
              </a:rPr>
            </a:br>
            <a:endParaRPr lang="en-IL" sz="2000" b="1" dirty="0">
              <a:latin typeface="+mn-lt"/>
            </a:endParaRPr>
          </a:p>
        </p:txBody>
      </p:sp>
      <p:sp>
        <p:nvSpPr>
          <p:cNvPr id="7" name="Slide Number Placeholder 6">
            <a:extLst>
              <a:ext uri="{FF2B5EF4-FFF2-40B4-BE49-F238E27FC236}">
                <a16:creationId xmlns:a16="http://schemas.microsoft.com/office/drawing/2014/main" id="{75CF82AD-09B0-D524-A923-2ED00C116560}"/>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22</a:t>
            </a:fld>
            <a:endParaRPr lang="en-IL" dirty="0"/>
          </a:p>
        </p:txBody>
      </p:sp>
    </p:spTree>
    <p:extLst>
      <p:ext uri="{BB962C8B-B14F-4D97-AF65-F5344CB8AC3E}">
        <p14:creationId xmlns:p14="http://schemas.microsoft.com/office/powerpoint/2010/main" val="3258098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ED4C1-A0C1-C409-04E1-42503FAC1C6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DD15FC8-09CB-D22C-FA88-8C56296B24B8}"/>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Packaging [E] together</a:t>
            </a:r>
            <a:endParaRPr lang="en-IL" b="1" dirty="0">
              <a:latin typeface="+mn-lt"/>
            </a:endParaRPr>
          </a:p>
        </p:txBody>
      </p:sp>
      <p:sp>
        <p:nvSpPr>
          <p:cNvPr id="7" name="Slide Number Placeholder 6">
            <a:extLst>
              <a:ext uri="{FF2B5EF4-FFF2-40B4-BE49-F238E27FC236}">
                <a16:creationId xmlns:a16="http://schemas.microsoft.com/office/drawing/2014/main" id="{689A8800-6424-060D-0908-CF7EA316E039}"/>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23</a:t>
            </a:fld>
            <a:endParaRPr lang="en-IL"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32A5FCC-A7E7-44F3-91CB-CDBBF6B4A1A7}"/>
                  </a:ext>
                </a:extLst>
              </p:cNvPr>
              <p:cNvSpPr txBox="1"/>
              <p:nvPr/>
            </p:nvSpPr>
            <p:spPr>
              <a:xfrm>
                <a:off x="281320" y="1212409"/>
                <a:ext cx="11629360" cy="7017306"/>
              </a:xfrm>
              <a:prstGeom prst="rect">
                <a:avLst/>
              </a:prstGeom>
              <a:noFill/>
            </p:spPr>
            <p:txBody>
              <a:bodyPr wrap="square">
                <a:spAutoFit/>
              </a:bodyPr>
              <a:lstStyle/>
              <a:p>
                <a:r>
                  <a:rPr lang="en-US" sz="2000" b="1"/>
                  <a:t>S</a:t>
                </a:r>
                <a:r>
                  <a:rPr lang="en-US" sz="2000" b="1">
                    <a:solidFill>
                      <a:schemeClr val="tx1"/>
                    </a:solidFill>
                  </a:rPr>
                  <a:t>luicing					</a:t>
                </a:r>
              </a:p>
              <a:p>
                <a:endParaRPr lang="en-US" sz="2000" b="1">
                  <a:solidFill>
                    <a:schemeClr val="tx1"/>
                  </a:solidFill>
                </a:endParaRPr>
              </a:p>
              <a:p>
                <a:r>
                  <a:rPr lang="en-US" sz="2000">
                    <a:solidFill>
                      <a:schemeClr val="tx1"/>
                    </a:solidFill>
                  </a:rPr>
                  <a:t>Syntax of [E]: E</a:t>
                </a:r>
                <a:r>
                  <a:rPr lang="en-US" sz="2000" baseline="-25000">
                    <a:solidFill>
                      <a:schemeClr val="tx1"/>
                    </a:solidFill>
                  </a:rPr>
                  <a:t>[uQ*,uWh*]				</a:t>
                </a:r>
                <a:r>
                  <a:rPr lang="en-US" sz="2000">
                    <a:solidFill>
                      <a:srgbClr val="FF0000"/>
                    </a:solidFill>
                  </a:rPr>
                  <a:t>Read</a:t>
                </a:r>
                <a:r>
                  <a:rPr lang="en-US" sz="2000"/>
                  <a:t>: I must attach to a head specified </a:t>
                </a:r>
                <a:r>
                  <a:rPr lang="en-US"/>
                  <a:t>[uQ*,uWh*],</a:t>
                </a:r>
                <a:endParaRPr lang="en-US" sz="2000" baseline="-25000">
                  <a:solidFill>
                    <a:schemeClr val="tx1"/>
                  </a:solidFill>
                </a:endParaRPr>
              </a:p>
              <a:p>
                <a:pPr>
                  <a:lnSpc>
                    <a:spcPts val="3000"/>
                  </a:lnSpc>
                </a:pPr>
                <a:r>
                  <a:rPr lang="en-US" sz="2000">
                    <a:solidFill>
                      <a:schemeClr val="tx1"/>
                    </a:solidFill>
                  </a:rPr>
                  <a:t>Phnology of [E]: TP </a:t>
                </a:r>
                <a:r>
                  <a:rPr lang="en-US" sz="2000">
                    <a:solidFill>
                      <a:schemeClr val="tx1"/>
                    </a:solidFill>
                    <a:sym typeface="Wingdings" panose="05000000000000000000" pitchFamily="2" charset="2"/>
                  </a:rPr>
                  <a:t> </a:t>
                </a:r>
                <a:r>
                  <a:rPr lang="en-US" sz="2000">
                    <a:solidFill>
                      <a:schemeClr val="tx1"/>
                    </a:solidFill>
                    <a:sym typeface="Symbol" panose="05050102010706020507" pitchFamily="18" charset="2"/>
                  </a:rPr>
                  <a:t> / E __			to check my syntactic feature; my sister must not be 	</a:t>
                </a:r>
              </a:p>
              <a:p>
                <a:r>
                  <a:rPr lang="en-US" sz="2000">
                    <a:solidFill>
                      <a:schemeClr val="tx1"/>
                    </a:solidFill>
                  </a:rPr>
                  <a:t>Semantics of [E]: </a:t>
                </a:r>
                <a14:m>
                  <m:oMath xmlns:m="http://schemas.openxmlformats.org/officeDocument/2006/math">
                    <m:d>
                      <m:dPr>
                        <m:begChr m:val="⟦"/>
                        <m:endChr m:val="⟧"/>
                        <m:ctrlPr>
                          <a:rPr lang="en-IL" sz="2000" i="1">
                            <a:solidFill>
                              <a:schemeClr val="tx1"/>
                            </a:solidFill>
                            <a:latin typeface="Cambria Math" panose="02040503050406030204" pitchFamily="18" charset="0"/>
                          </a:rPr>
                        </m:ctrlPr>
                      </m:dPr>
                      <m:e>
                        <m:r>
                          <m:rPr>
                            <m:sty m:val="p"/>
                          </m:rPr>
                          <a:rPr lang="en-US" sz="2000">
                            <a:solidFill>
                              <a:schemeClr val="tx1"/>
                            </a:solidFill>
                            <a:latin typeface="Cambria Math" panose="02040503050406030204" pitchFamily="18" charset="0"/>
                          </a:rPr>
                          <m:t>E</m:t>
                        </m:r>
                      </m:e>
                    </m:d>
                  </m:oMath>
                </a14:m>
                <a:r>
                  <a:rPr lang="en-GB" sz="2000">
                    <a:solidFill>
                      <a:schemeClr val="tx1"/>
                    </a:solidFill>
                  </a:rPr>
                  <a:t>= </a:t>
                </a:r>
                <a:r>
                  <a:rPr lang="en-GB" sz="2000">
                    <a:solidFill>
                      <a:schemeClr val="tx1"/>
                    </a:solidFill>
                    <a:sym typeface="Symbol" panose="05050102010706020507" pitchFamily="18" charset="2"/>
                  </a:rPr>
                  <a:t>p:e-given(p).p		</a:t>
                </a:r>
                <a:r>
                  <a:rPr lang="en-US" sz="2000">
                    <a:sym typeface="Symbol" panose="05050102010706020507" pitchFamily="18" charset="2"/>
                  </a:rPr>
                  <a:t> pronounced; I presuppose that my sister is e-given.</a:t>
                </a:r>
              </a:p>
              <a:p>
                <a:endParaRPr lang="en-US" sz="2000">
                  <a:solidFill>
                    <a:schemeClr val="tx1"/>
                  </a:solidFill>
                  <a:sym typeface="Symbol" panose="05050102010706020507" pitchFamily="18" charset="2"/>
                </a:endParaRPr>
              </a:p>
              <a:p>
                <a:r>
                  <a:rPr lang="en-US" sz="2000" b="1"/>
                  <a:t>VP-ellipsis</a:t>
                </a:r>
              </a:p>
              <a:p>
                <a:endParaRPr lang="en-US" sz="2000"/>
              </a:p>
              <a:p>
                <a:r>
                  <a:rPr lang="en-US" sz="2000"/>
                  <a:t>Syntax of [E]: E</a:t>
                </a:r>
                <a:r>
                  <a:rPr lang="en-US" sz="2000" baseline="-25000"/>
                  <a:t>[uT*,+fin/inf]				</a:t>
                </a:r>
                <a:r>
                  <a:rPr lang="en-US" sz="2000">
                    <a:solidFill>
                      <a:srgbClr val="FF0000"/>
                    </a:solidFill>
                  </a:rPr>
                  <a:t>Read</a:t>
                </a:r>
                <a:r>
                  <a:rPr lang="en-US" sz="2000"/>
                  <a:t>: I must attach to a head specified [uT*,+fin/inf],</a:t>
                </a:r>
                <a:endParaRPr lang="en-US" sz="2000" baseline="-25000"/>
              </a:p>
              <a:p>
                <a:pPr>
                  <a:lnSpc>
                    <a:spcPts val="3000"/>
                  </a:lnSpc>
                </a:pPr>
                <a:r>
                  <a:rPr lang="en-US" sz="2000"/>
                  <a:t>Phnology of [E]: TP </a:t>
                </a:r>
                <a:r>
                  <a:rPr lang="en-US" sz="2000">
                    <a:sym typeface="Wingdings" panose="05000000000000000000" pitchFamily="2" charset="2"/>
                  </a:rPr>
                  <a:t> </a:t>
                </a:r>
                <a:r>
                  <a:rPr lang="en-US" sz="2000">
                    <a:sym typeface="Symbol" panose="05050102010706020507" pitchFamily="18" charset="2"/>
                  </a:rPr>
                  <a:t> / E __			to check my syntactic feature; my sister must not be 	</a:t>
                </a:r>
              </a:p>
              <a:p>
                <a:r>
                  <a:rPr lang="en-US" sz="2000"/>
                  <a:t>Semantics of [E]: </a:t>
                </a:r>
                <a14:m>
                  <m:oMath xmlns:m="http://schemas.openxmlformats.org/officeDocument/2006/math">
                    <m:d>
                      <m:dPr>
                        <m:begChr m:val="⟦"/>
                        <m:endChr m:val="⟧"/>
                        <m:ctrlPr>
                          <a:rPr lang="en-IL" sz="2000" i="1">
                            <a:latin typeface="Cambria Math" panose="02040503050406030204" pitchFamily="18" charset="0"/>
                          </a:rPr>
                        </m:ctrlPr>
                      </m:dPr>
                      <m:e>
                        <m:r>
                          <m:rPr>
                            <m:sty m:val="p"/>
                          </m:rPr>
                          <a:rPr lang="en-US" sz="2000">
                            <a:latin typeface="Cambria Math" panose="02040503050406030204" pitchFamily="18" charset="0"/>
                          </a:rPr>
                          <m:t>E</m:t>
                        </m:r>
                      </m:e>
                    </m:d>
                  </m:oMath>
                </a14:m>
                <a:r>
                  <a:rPr lang="en-GB" sz="2000"/>
                  <a:t>= </a:t>
                </a:r>
                <a:r>
                  <a:rPr lang="en-GB" sz="2000">
                    <a:sym typeface="Symbol" panose="05050102010706020507" pitchFamily="18" charset="2"/>
                  </a:rPr>
                  <a:t>p:e-given(p).p		</a:t>
                </a:r>
                <a:r>
                  <a:rPr lang="en-US" sz="2000">
                    <a:sym typeface="Symbol" panose="05050102010706020507" pitchFamily="18" charset="2"/>
                  </a:rPr>
                  <a:t> pronounced; I presuppose that my sister is e-given.</a:t>
                </a:r>
              </a:p>
              <a:p>
                <a:endParaRPr lang="en-US" sz="2000">
                  <a:solidFill>
                    <a:schemeClr val="tx1"/>
                  </a:solidFill>
                  <a:sym typeface="Symbol" panose="05050102010706020507" pitchFamily="18" charset="2"/>
                </a:endParaRPr>
              </a:p>
              <a:p>
                <a:r>
                  <a:rPr lang="en-US" sz="2000" b="1">
                    <a:sym typeface="Symbol" panose="05050102010706020507" pitchFamily="18" charset="2"/>
                  </a:rPr>
                  <a:t>Issues</a:t>
                </a:r>
                <a:endParaRPr lang="en-US" sz="2000" b="1">
                  <a:solidFill>
                    <a:schemeClr val="tx1"/>
                  </a:solidFill>
                  <a:sym typeface="Symbol" panose="05050102010706020507" pitchFamily="18" charset="2"/>
                </a:endParaRPr>
              </a:p>
              <a:p>
                <a:endParaRPr lang="en-US" sz="2000">
                  <a:solidFill>
                    <a:schemeClr val="tx1"/>
                  </a:solidFill>
                  <a:sym typeface="Symbol" panose="05050102010706020507" pitchFamily="18" charset="2"/>
                </a:endParaRPr>
              </a:p>
              <a:p>
                <a:r>
                  <a:rPr lang="en-US" sz="2000">
                    <a:sym typeface="Symbol" panose="05050102010706020507" pitchFamily="18" charset="2"/>
                  </a:rPr>
                  <a:t>- Strict sisterhood is not required (see (23f))</a:t>
                </a:r>
              </a:p>
              <a:p>
                <a:r>
                  <a:rPr lang="en-US" sz="2000">
                    <a:solidFill>
                      <a:schemeClr val="tx1"/>
                    </a:solidFill>
                    <a:sym typeface="Symbol" panose="05050102010706020507" pitchFamily="18" charset="2"/>
                  </a:rPr>
                  <a:t>- In smaller ellipsis (NP, DP or PP), the propositional meaning is determined much above the elided category, and no entailment is involved at that level (</a:t>
                </a:r>
                <a:r>
                  <a:rPr lang="en-US" sz="2000" i="1">
                    <a:solidFill>
                      <a:schemeClr val="tx1"/>
                    </a:solidFill>
                    <a:sym typeface="Symbol" panose="05050102010706020507" pitchFamily="18" charset="2"/>
                  </a:rPr>
                  <a:t>I found three keys and you lost four</a:t>
                </a:r>
                <a:r>
                  <a:rPr lang="en-US" sz="2000">
                    <a:solidFill>
                      <a:schemeClr val="tx1"/>
                    </a:solidFill>
                    <a:sym typeface="Symbol" panose="05050102010706020507" pitchFamily="18" charset="2"/>
                  </a:rPr>
                  <a:t>). How is e-giveness established?</a:t>
                </a:r>
              </a:p>
              <a:p>
                <a:endParaRPr lang="en-US" sz="2000">
                  <a:sym typeface="Symbol" panose="05050102010706020507" pitchFamily="18" charset="2"/>
                </a:endParaRPr>
              </a:p>
              <a:p>
                <a:endParaRPr lang="en-US" sz="2000">
                  <a:solidFill>
                    <a:schemeClr val="tx1"/>
                  </a:solidFill>
                  <a:sym typeface="Symbol" panose="05050102010706020507" pitchFamily="18" charset="2"/>
                </a:endParaRPr>
              </a:p>
              <a:p>
                <a:endParaRPr lang="en-US" sz="2000">
                  <a:sym typeface="Symbol" panose="05050102010706020507" pitchFamily="18" charset="2"/>
                </a:endParaRPr>
              </a:p>
              <a:p>
                <a:endParaRPr lang="en-US" sz="2000">
                  <a:solidFill>
                    <a:schemeClr val="tx1"/>
                  </a:solidFill>
                  <a:sym typeface="Symbol" panose="05050102010706020507" pitchFamily="18" charset="2"/>
                </a:endParaRPr>
              </a:p>
              <a:p>
                <a:r>
                  <a:rPr lang="en-GB" sz="2000">
                    <a:solidFill>
                      <a:schemeClr val="tx1"/>
                    </a:solidFill>
                    <a:sym typeface="Symbol" panose="05050102010706020507" pitchFamily="18" charset="2"/>
                  </a:rPr>
                  <a:t>	</a:t>
                </a:r>
                <a:endParaRPr lang="en-IL" sz="2000">
                  <a:solidFill>
                    <a:schemeClr val="tx1"/>
                  </a:solidFill>
                </a:endParaRPr>
              </a:p>
            </p:txBody>
          </p:sp>
        </mc:Choice>
        <mc:Fallback xmlns="">
          <p:sp>
            <p:nvSpPr>
              <p:cNvPr id="6" name="TextBox 5">
                <a:extLst>
                  <a:ext uri="{FF2B5EF4-FFF2-40B4-BE49-F238E27FC236}">
                    <a16:creationId xmlns:a16="http://schemas.microsoft.com/office/drawing/2014/main" id="{432A5FCC-A7E7-44F3-91CB-CDBBF6B4A1A7}"/>
                  </a:ext>
                </a:extLst>
              </p:cNvPr>
              <p:cNvSpPr txBox="1">
                <a:spLocks noRot="1" noChangeAspect="1" noMove="1" noResize="1" noEditPoints="1" noAdjustHandles="1" noChangeArrowheads="1" noChangeShapeType="1" noTextEdit="1"/>
              </p:cNvSpPr>
              <p:nvPr/>
            </p:nvSpPr>
            <p:spPr>
              <a:xfrm>
                <a:off x="281320" y="1212409"/>
                <a:ext cx="11629360" cy="7017306"/>
              </a:xfrm>
              <a:prstGeom prst="rect">
                <a:avLst/>
              </a:prstGeom>
              <a:blipFill>
                <a:blip r:embed="rId2"/>
                <a:stretch>
                  <a:fillRect l="-524" t="-521" r="-419"/>
                </a:stretch>
              </a:blipFill>
            </p:spPr>
            <p:txBody>
              <a:bodyPr/>
              <a:lstStyle/>
              <a:p>
                <a:r>
                  <a:rPr lang="en-IL">
                    <a:noFill/>
                  </a:rPr>
                  <a:t> </a:t>
                </a:r>
              </a:p>
            </p:txBody>
          </p:sp>
        </mc:Fallback>
      </mc:AlternateContent>
      <p:sp>
        <p:nvSpPr>
          <p:cNvPr id="8" name="Arrow: Right 7">
            <a:extLst>
              <a:ext uri="{FF2B5EF4-FFF2-40B4-BE49-F238E27FC236}">
                <a16:creationId xmlns:a16="http://schemas.microsoft.com/office/drawing/2014/main" id="{63CF2F38-2F10-FDF8-1866-B494E1E4909C}"/>
              </a:ext>
            </a:extLst>
          </p:cNvPr>
          <p:cNvSpPr/>
          <p:nvPr/>
        </p:nvSpPr>
        <p:spPr>
          <a:xfrm>
            <a:off x="4072270" y="2307265"/>
            <a:ext cx="1467293" cy="1275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Arrow: Right 8">
            <a:extLst>
              <a:ext uri="{FF2B5EF4-FFF2-40B4-BE49-F238E27FC236}">
                <a16:creationId xmlns:a16="http://schemas.microsoft.com/office/drawing/2014/main" id="{55611898-2A08-EE50-25B1-135087216E29}"/>
              </a:ext>
            </a:extLst>
          </p:cNvPr>
          <p:cNvSpPr/>
          <p:nvPr/>
        </p:nvSpPr>
        <p:spPr>
          <a:xfrm>
            <a:off x="4072269" y="4143154"/>
            <a:ext cx="1467293" cy="1275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325130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1089F-BF27-C74F-0E88-A300D5DFF1B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69D63C3-E22F-77C5-2391-07DCF5D5E8CA}"/>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Two theoretical accounts of ellipsis</a:t>
            </a:r>
            <a:endParaRPr lang="en-IL" b="1" dirty="0">
              <a:latin typeface="+mn-lt"/>
            </a:endParaRPr>
          </a:p>
        </p:txBody>
      </p:sp>
      <p:sp>
        <p:nvSpPr>
          <p:cNvPr id="5" name="Title 4">
            <a:extLst>
              <a:ext uri="{FF2B5EF4-FFF2-40B4-BE49-F238E27FC236}">
                <a16:creationId xmlns:a16="http://schemas.microsoft.com/office/drawing/2014/main" id="{D7CC8F13-4CFA-CB27-0D80-541A196E5457}"/>
              </a:ext>
            </a:extLst>
          </p:cNvPr>
          <p:cNvSpPr>
            <a:spLocks noGrp="1"/>
          </p:cNvSpPr>
          <p:nvPr>
            <p:ph type="title"/>
          </p:nvPr>
        </p:nvSpPr>
        <p:spPr>
          <a:xfrm>
            <a:off x="183572" y="1101213"/>
            <a:ext cx="5566081" cy="5600922"/>
          </a:xfrm>
          <a:ln>
            <a:solidFill>
              <a:schemeClr val="tx1"/>
            </a:solidFill>
          </a:ln>
        </p:spPr>
        <p:txBody>
          <a:bodyPr anchor="t" anchorCtr="0">
            <a:noAutofit/>
          </a:bodyPr>
          <a:lstStyle/>
          <a:p>
            <a:pPr>
              <a:lnSpc>
                <a:spcPts val="2600"/>
              </a:lnSpc>
            </a:pPr>
            <a:r>
              <a:rPr lang="en-US" sz="2000" b="1" dirty="0">
                <a:latin typeface="+mn-lt"/>
              </a:rPr>
              <a:t>PF-deletion derivation</a:t>
            </a:r>
            <a:br>
              <a:rPr lang="en-US" sz="2000" dirty="0">
                <a:latin typeface="+mn-lt"/>
              </a:rPr>
            </a:br>
            <a:br>
              <a:rPr lang="en-US" sz="2000" dirty="0">
                <a:latin typeface="+mn-lt"/>
              </a:rPr>
            </a:br>
            <a:r>
              <a:rPr lang="en-US" sz="2000" dirty="0">
                <a:latin typeface="+mn-lt"/>
              </a:rPr>
              <a:t>Jane [</a:t>
            </a:r>
            <a:r>
              <a:rPr lang="en-US" sz="2000" baseline="-25000" dirty="0">
                <a:latin typeface="+mn-lt"/>
              </a:rPr>
              <a:t>A</a:t>
            </a:r>
            <a:r>
              <a:rPr lang="en-US" sz="2000" dirty="0">
                <a:latin typeface="+mn-lt"/>
              </a:rPr>
              <a:t> drank some beer] and Bill did [</a:t>
            </a:r>
            <a:r>
              <a:rPr lang="en-US" sz="2000" baseline="-25000" dirty="0">
                <a:latin typeface="+mn-lt"/>
              </a:rPr>
              <a:t>E</a:t>
            </a:r>
            <a:r>
              <a:rPr lang="en-US" sz="2000" dirty="0">
                <a:latin typeface="+mn-lt"/>
              </a:rPr>
              <a:t> ___] too.</a:t>
            </a:r>
            <a:br>
              <a:rPr lang="en-US" sz="2000" dirty="0">
                <a:latin typeface="+mn-lt"/>
              </a:rPr>
            </a:br>
            <a:br>
              <a:rPr lang="en-US" sz="2000" dirty="0">
                <a:latin typeface="+mn-lt"/>
              </a:rPr>
            </a:br>
            <a:r>
              <a:rPr lang="en-US" sz="2000" b="1" dirty="0">
                <a:latin typeface="+mn-lt"/>
              </a:rPr>
              <a:t>S-structure</a:t>
            </a:r>
            <a:r>
              <a:rPr lang="en-US" sz="2000" dirty="0">
                <a:latin typeface="+mn-lt"/>
              </a:rPr>
              <a:t>: </a:t>
            </a:r>
            <a:r>
              <a:rPr lang="en-US" sz="2000" i="1" dirty="0">
                <a:latin typeface="+mn-lt"/>
              </a:rPr>
              <a:t>and Bill drank some beer, too </a:t>
            </a:r>
            <a:br>
              <a:rPr lang="en-US" sz="2000" i="1" dirty="0">
                <a:latin typeface="+mn-lt"/>
              </a:rPr>
            </a:br>
            <a:r>
              <a:rPr lang="en-US" sz="2000" b="1" dirty="0">
                <a:latin typeface="+mn-lt"/>
              </a:rPr>
              <a:t>LF: </a:t>
            </a:r>
            <a:r>
              <a:rPr lang="en-US" sz="2000" i="1" dirty="0">
                <a:latin typeface="+mn-lt"/>
              </a:rPr>
              <a:t>and Bill drank some beer, too </a:t>
            </a:r>
            <a:br>
              <a:rPr lang="en-US" sz="2000" i="1" dirty="0">
                <a:latin typeface="+mn-lt"/>
              </a:rPr>
            </a:br>
            <a:r>
              <a:rPr lang="en-US" sz="2000" b="1" dirty="0">
                <a:latin typeface="+mn-lt"/>
              </a:rPr>
              <a:t>PF: </a:t>
            </a:r>
            <a:r>
              <a:rPr lang="en-US" sz="2000" i="1" dirty="0">
                <a:latin typeface="+mn-lt"/>
              </a:rPr>
              <a:t>and Bill T</a:t>
            </a:r>
            <a:r>
              <a:rPr lang="en-US" sz="2000" i="1" baseline="-25000" dirty="0">
                <a:latin typeface="+mn-lt"/>
              </a:rPr>
              <a:t>[+affix]</a:t>
            </a:r>
            <a:r>
              <a:rPr lang="en-US" sz="2000" i="1" dirty="0">
                <a:latin typeface="+mn-lt"/>
              </a:rPr>
              <a:t> [</a:t>
            </a:r>
            <a:r>
              <a:rPr lang="en-US" sz="2000" i="1" dirty="0">
                <a:highlight>
                  <a:srgbClr val="C0C0C0"/>
                </a:highlight>
                <a:latin typeface="+mn-lt"/>
              </a:rPr>
              <a:t>drank some beer</a:t>
            </a:r>
            <a:r>
              <a:rPr lang="en-US" sz="2000" i="1" dirty="0">
                <a:latin typeface="+mn-lt"/>
              </a:rPr>
              <a:t>]</a:t>
            </a:r>
            <a:r>
              <a:rPr lang="en-US" sz="2000" i="1" dirty="0">
                <a:latin typeface="+mn-lt"/>
                <a:sym typeface="Symbol" panose="05050102010706020507" pitchFamily="18" charset="2"/>
              </a:rPr>
              <a:t>, too</a:t>
            </a:r>
            <a:br>
              <a:rPr lang="en-US" sz="2000" b="1" dirty="0">
                <a:latin typeface="+mn-lt"/>
              </a:rPr>
            </a:br>
            <a:r>
              <a:rPr lang="en-US" sz="2000" b="1" dirty="0">
                <a:latin typeface="+mn-lt"/>
              </a:rPr>
              <a:t>		  	</a:t>
            </a:r>
            <a:r>
              <a:rPr lang="en-US" sz="2000" i="1" dirty="0">
                <a:solidFill>
                  <a:srgbClr val="00B0F0"/>
                </a:solidFill>
                <a:latin typeface="+mn-lt"/>
              </a:rPr>
              <a:t>do</a:t>
            </a:r>
            <a:r>
              <a:rPr lang="en-US" sz="2000" dirty="0">
                <a:solidFill>
                  <a:srgbClr val="00B0F0"/>
                </a:solidFill>
                <a:latin typeface="+mn-lt"/>
              </a:rPr>
              <a:t>-support</a:t>
            </a:r>
            <a:br>
              <a:rPr lang="en-US" sz="2000" dirty="0">
                <a:solidFill>
                  <a:srgbClr val="00B0F0"/>
                </a:solidFill>
                <a:latin typeface="+mn-lt"/>
              </a:rPr>
            </a:br>
            <a:br>
              <a:rPr lang="en-US" sz="2000" dirty="0">
                <a:solidFill>
                  <a:srgbClr val="00B0F0"/>
                </a:solidFill>
                <a:latin typeface="+mn-lt"/>
              </a:rPr>
            </a:br>
            <a:r>
              <a:rPr lang="en-US" sz="2000" dirty="0">
                <a:solidFill>
                  <a:srgbClr val="FF0000"/>
                </a:solidFill>
                <a:latin typeface="+mn-lt"/>
              </a:rPr>
              <a:t>Things to worry about</a:t>
            </a:r>
            <a:r>
              <a:rPr lang="en-US" sz="2000" dirty="0">
                <a:latin typeface="+mn-lt"/>
              </a:rPr>
              <a:t>: How is identity between A and E guaranteed?</a:t>
            </a:r>
            <a:br>
              <a:rPr lang="en-US" sz="2000" dirty="0">
                <a:latin typeface="+mn-lt"/>
              </a:rPr>
            </a:br>
            <a:br>
              <a:rPr lang="en-US" sz="2000" dirty="0">
                <a:latin typeface="+mn-lt"/>
              </a:rPr>
            </a:br>
            <a:r>
              <a:rPr lang="en-US" sz="2000" dirty="0">
                <a:solidFill>
                  <a:srgbClr val="FF0000"/>
                </a:solidFill>
                <a:latin typeface="+mn-lt"/>
              </a:rPr>
              <a:t>Things not to worry about</a:t>
            </a:r>
            <a:r>
              <a:rPr lang="en-US" sz="2000" dirty="0">
                <a:latin typeface="+mn-lt"/>
              </a:rPr>
              <a:t>: How to capture morpho-syntactic connectivity between the ellipsis remnant and elided material? </a:t>
            </a:r>
            <a:endParaRPr lang="en-IL" sz="2000" dirty="0">
              <a:solidFill>
                <a:srgbClr val="00B0F0"/>
              </a:solidFill>
              <a:latin typeface="+mn-lt"/>
            </a:endParaRPr>
          </a:p>
        </p:txBody>
      </p:sp>
      <p:sp>
        <p:nvSpPr>
          <p:cNvPr id="7" name="Slide Number Placeholder 6">
            <a:extLst>
              <a:ext uri="{FF2B5EF4-FFF2-40B4-BE49-F238E27FC236}">
                <a16:creationId xmlns:a16="http://schemas.microsoft.com/office/drawing/2014/main" id="{78C23DC3-96D8-699A-0AB3-19978E63185A}"/>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24</a:t>
            </a:fld>
            <a:endParaRPr lang="en-IL" dirty="0"/>
          </a:p>
        </p:txBody>
      </p:sp>
      <p:sp>
        <p:nvSpPr>
          <p:cNvPr id="2" name="Title 4">
            <a:extLst>
              <a:ext uri="{FF2B5EF4-FFF2-40B4-BE49-F238E27FC236}">
                <a16:creationId xmlns:a16="http://schemas.microsoft.com/office/drawing/2014/main" id="{126C47C5-028F-6F47-0BCB-0FF99FC012E1}"/>
              </a:ext>
            </a:extLst>
          </p:cNvPr>
          <p:cNvSpPr txBox="1">
            <a:spLocks/>
          </p:cNvSpPr>
          <p:nvPr/>
        </p:nvSpPr>
        <p:spPr>
          <a:xfrm>
            <a:off x="5999356" y="1101213"/>
            <a:ext cx="5861825" cy="5600922"/>
          </a:xfrm>
          <a:prstGeom prst="rect">
            <a:avLst/>
          </a:prstGeom>
          <a:noFill/>
          <a:ln>
            <a:solidFill>
              <a:schemeClr val="tx1"/>
            </a:solidFill>
          </a:ln>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600"/>
              </a:lnSpc>
            </a:pPr>
            <a:r>
              <a:rPr lang="en-US" sz="2000" b="1" dirty="0">
                <a:latin typeface="+mn-lt"/>
              </a:rPr>
              <a:t>LF-copying derivation</a:t>
            </a:r>
            <a:endParaRPr lang="en-US" sz="2000" dirty="0">
              <a:latin typeface="+mn-lt"/>
            </a:endParaRPr>
          </a:p>
          <a:p>
            <a:pPr>
              <a:lnSpc>
                <a:spcPts val="2600"/>
              </a:lnSpc>
            </a:pPr>
            <a:endParaRPr lang="en-US" sz="2000" b="1" dirty="0">
              <a:latin typeface="+mn-lt"/>
            </a:endParaRPr>
          </a:p>
          <a:p>
            <a:pPr>
              <a:lnSpc>
                <a:spcPts val="2600"/>
              </a:lnSpc>
            </a:pPr>
            <a:r>
              <a:rPr lang="en-US" sz="2000" dirty="0">
                <a:latin typeface="+mn-lt"/>
              </a:rPr>
              <a:t>Jane [</a:t>
            </a:r>
            <a:r>
              <a:rPr lang="en-US" sz="2000" baseline="-25000" dirty="0">
                <a:latin typeface="+mn-lt"/>
              </a:rPr>
              <a:t>A</a:t>
            </a:r>
            <a:r>
              <a:rPr lang="en-US" sz="2000" dirty="0">
                <a:latin typeface="+mn-lt"/>
              </a:rPr>
              <a:t> drank some beer] and Bill did [</a:t>
            </a:r>
            <a:r>
              <a:rPr lang="en-US" sz="2000" baseline="-25000" dirty="0">
                <a:latin typeface="+mn-lt"/>
              </a:rPr>
              <a:t>E</a:t>
            </a:r>
            <a:r>
              <a:rPr lang="en-US" sz="2000" dirty="0">
                <a:latin typeface="+mn-lt"/>
              </a:rPr>
              <a:t> ___] too.</a:t>
            </a:r>
          </a:p>
          <a:p>
            <a:pPr>
              <a:lnSpc>
                <a:spcPts val="2600"/>
              </a:lnSpc>
            </a:pPr>
            <a:endParaRPr lang="en-US" sz="2000" dirty="0">
              <a:latin typeface="+mn-lt"/>
            </a:endParaRPr>
          </a:p>
          <a:p>
            <a:pPr>
              <a:lnSpc>
                <a:spcPts val="2600"/>
              </a:lnSpc>
            </a:pPr>
            <a:r>
              <a:rPr lang="en-US" sz="2000" b="1" dirty="0">
                <a:latin typeface="+mn-lt"/>
              </a:rPr>
              <a:t>S-structure</a:t>
            </a:r>
            <a:r>
              <a:rPr lang="en-US" sz="2000" dirty="0">
                <a:latin typeface="+mn-lt"/>
              </a:rPr>
              <a:t>: </a:t>
            </a:r>
            <a:r>
              <a:rPr lang="en-US" sz="2000" i="1" dirty="0">
                <a:latin typeface="+mn-lt"/>
              </a:rPr>
              <a:t>and Bill </a:t>
            </a:r>
            <a:r>
              <a:rPr lang="en-US" sz="2000" i="1" dirty="0"/>
              <a:t>T</a:t>
            </a:r>
            <a:r>
              <a:rPr lang="en-US" sz="2000" i="1" baseline="-25000" dirty="0"/>
              <a:t>[+affix]</a:t>
            </a:r>
            <a:r>
              <a:rPr lang="en-US" sz="2000" i="1" dirty="0"/>
              <a:t> </a:t>
            </a:r>
            <a:r>
              <a:rPr lang="en-US" sz="2000" i="1" dirty="0">
                <a:sym typeface="Symbol" panose="05050102010706020507" pitchFamily="18" charset="2"/>
              </a:rPr>
              <a:t></a:t>
            </a:r>
            <a:r>
              <a:rPr lang="en-US" sz="2000" i="1" dirty="0">
                <a:latin typeface="+mn-lt"/>
              </a:rPr>
              <a:t>, too </a:t>
            </a:r>
            <a:br>
              <a:rPr lang="en-US" sz="2000" i="1" dirty="0">
                <a:latin typeface="+mn-lt"/>
              </a:rPr>
            </a:br>
            <a:r>
              <a:rPr lang="en-US" sz="2000" b="1" dirty="0"/>
              <a:t>PF: </a:t>
            </a:r>
            <a:r>
              <a:rPr lang="en-US" sz="2000" i="1" dirty="0">
                <a:latin typeface="+mn-lt"/>
              </a:rPr>
              <a:t>and Bill T</a:t>
            </a:r>
            <a:r>
              <a:rPr lang="en-US" sz="2000" i="1" baseline="-25000" dirty="0">
                <a:latin typeface="+mn-lt"/>
              </a:rPr>
              <a:t>[+affix]</a:t>
            </a:r>
            <a:r>
              <a:rPr lang="en-US" sz="2000" i="1" dirty="0">
                <a:latin typeface="+mn-lt"/>
              </a:rPr>
              <a:t> </a:t>
            </a:r>
            <a:r>
              <a:rPr lang="en-US" sz="2000" i="1" dirty="0">
                <a:latin typeface="+mn-lt"/>
                <a:sym typeface="Symbol" panose="05050102010706020507" pitchFamily="18" charset="2"/>
              </a:rPr>
              <a:t>, too</a:t>
            </a:r>
            <a:br>
              <a:rPr lang="en-US" sz="2000" b="1" dirty="0"/>
            </a:br>
            <a:r>
              <a:rPr lang="en-US" sz="2000" b="1" dirty="0"/>
              <a:t>		  	</a:t>
            </a:r>
            <a:r>
              <a:rPr lang="en-US" sz="2000" i="1" dirty="0">
                <a:solidFill>
                  <a:srgbClr val="00B0F0"/>
                </a:solidFill>
                <a:latin typeface="+mn-lt"/>
              </a:rPr>
              <a:t>do</a:t>
            </a:r>
            <a:r>
              <a:rPr lang="en-US" sz="2000" dirty="0">
                <a:solidFill>
                  <a:srgbClr val="00B0F0"/>
                </a:solidFill>
                <a:latin typeface="+mn-lt"/>
              </a:rPr>
              <a:t>-support</a:t>
            </a:r>
            <a:br>
              <a:rPr lang="en-US" sz="2000" b="1" dirty="0">
                <a:latin typeface="+mn-lt"/>
              </a:rPr>
            </a:br>
            <a:r>
              <a:rPr lang="en-US" sz="2000" b="1" dirty="0">
                <a:latin typeface="+mn-lt"/>
              </a:rPr>
              <a:t>LF: </a:t>
            </a:r>
            <a:r>
              <a:rPr lang="en-US" sz="2000" i="1" dirty="0">
                <a:latin typeface="+mn-lt"/>
              </a:rPr>
              <a:t>and Bill [drank some beer], too </a:t>
            </a:r>
            <a:br>
              <a:rPr lang="en-US" sz="2000" i="1" dirty="0">
                <a:latin typeface="+mn-lt"/>
              </a:rPr>
            </a:br>
            <a:endParaRPr lang="en-US" sz="2000" dirty="0">
              <a:latin typeface="+mn-lt"/>
            </a:endParaRPr>
          </a:p>
          <a:p>
            <a:pPr>
              <a:lnSpc>
                <a:spcPts val="2600"/>
              </a:lnSpc>
            </a:pPr>
            <a:r>
              <a:rPr lang="en-US" sz="2000" dirty="0">
                <a:solidFill>
                  <a:srgbClr val="FF0000"/>
                </a:solidFill>
                <a:latin typeface="+mn-lt"/>
              </a:rPr>
              <a:t>Things to worry about</a:t>
            </a:r>
            <a:r>
              <a:rPr lang="en-US" sz="2000" dirty="0">
                <a:latin typeface="+mn-lt"/>
              </a:rPr>
              <a:t>: (i) How to capture morpho-syntactic connectivity between the ellipsis remnant and elided material? (ii) Cyclicity/Monotonicity/No Tampering.</a:t>
            </a:r>
            <a:br>
              <a:rPr lang="en-US" sz="2000" dirty="0">
                <a:latin typeface="+mn-lt"/>
              </a:rPr>
            </a:br>
            <a:br>
              <a:rPr lang="en-US" sz="2000" dirty="0">
                <a:latin typeface="+mn-lt"/>
              </a:rPr>
            </a:br>
            <a:r>
              <a:rPr lang="en-US" sz="2000" dirty="0">
                <a:solidFill>
                  <a:srgbClr val="FF0000"/>
                </a:solidFill>
                <a:latin typeface="+mn-lt"/>
              </a:rPr>
              <a:t>Things not to worry about</a:t>
            </a:r>
            <a:r>
              <a:rPr lang="en-US" sz="2000" dirty="0">
                <a:latin typeface="+mn-lt"/>
              </a:rPr>
              <a:t>: How is identity between A and E guaranteed?</a:t>
            </a:r>
            <a:br>
              <a:rPr lang="en-US" sz="2000" dirty="0">
                <a:latin typeface="+mn-lt"/>
              </a:rPr>
            </a:br>
            <a:endParaRPr lang="en-IL" sz="2000" b="1" dirty="0">
              <a:latin typeface="+mn-lt"/>
            </a:endParaRPr>
          </a:p>
        </p:txBody>
      </p:sp>
      <p:sp>
        <p:nvSpPr>
          <p:cNvPr id="4" name="Freeform: Shape 3">
            <a:extLst>
              <a:ext uri="{FF2B5EF4-FFF2-40B4-BE49-F238E27FC236}">
                <a16:creationId xmlns:a16="http://schemas.microsoft.com/office/drawing/2014/main" id="{142C0C85-2962-5758-4A1B-065AFA32A78A}"/>
              </a:ext>
            </a:extLst>
          </p:cNvPr>
          <p:cNvSpPr/>
          <p:nvPr/>
        </p:nvSpPr>
        <p:spPr>
          <a:xfrm>
            <a:off x="1571136" y="3534937"/>
            <a:ext cx="1395087" cy="211873"/>
          </a:xfrm>
          <a:custGeom>
            <a:avLst/>
            <a:gdLst>
              <a:gd name="csX0" fmla="*/ 592200 w 592200"/>
              <a:gd name="csY0" fmla="*/ 167268 h 350307"/>
              <a:gd name="csX1" fmla="*/ 45790 w 592200"/>
              <a:gd name="csY1" fmla="*/ 345687 h 350307"/>
              <a:gd name="csX2" fmla="*/ 68092 w 592200"/>
              <a:gd name="csY2" fmla="*/ 0 h 350307"/>
            </a:gdLst>
            <a:ahLst/>
            <a:cxnLst>
              <a:cxn ang="0">
                <a:pos x="csX0" y="csY0"/>
              </a:cxn>
              <a:cxn ang="0">
                <a:pos x="csX1" y="csY1"/>
              </a:cxn>
              <a:cxn ang="0">
                <a:pos x="csX2" y="csY2"/>
              </a:cxn>
            </a:cxnLst>
            <a:rect l="l" t="t" r="r" b="b"/>
            <a:pathLst>
              <a:path w="592200" h="350307">
                <a:moveTo>
                  <a:pt x="592200" y="167268"/>
                </a:moveTo>
                <a:cubicBezTo>
                  <a:pt x="362670" y="270416"/>
                  <a:pt x="133141" y="373565"/>
                  <a:pt x="45790" y="345687"/>
                </a:cubicBezTo>
                <a:cubicBezTo>
                  <a:pt x="-41561" y="317809"/>
                  <a:pt x="13265" y="158904"/>
                  <a:pt x="68092" y="0"/>
                </a:cubicBez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Freeform: Shape 5">
            <a:extLst>
              <a:ext uri="{FF2B5EF4-FFF2-40B4-BE49-F238E27FC236}">
                <a16:creationId xmlns:a16="http://schemas.microsoft.com/office/drawing/2014/main" id="{AA728A55-29E5-1201-11DA-A3283BF53F93}"/>
              </a:ext>
            </a:extLst>
          </p:cNvPr>
          <p:cNvSpPr/>
          <p:nvPr/>
        </p:nvSpPr>
        <p:spPr>
          <a:xfrm>
            <a:off x="7388356" y="3217127"/>
            <a:ext cx="1395087" cy="211873"/>
          </a:xfrm>
          <a:custGeom>
            <a:avLst/>
            <a:gdLst>
              <a:gd name="csX0" fmla="*/ 592200 w 592200"/>
              <a:gd name="csY0" fmla="*/ 167268 h 350307"/>
              <a:gd name="csX1" fmla="*/ 45790 w 592200"/>
              <a:gd name="csY1" fmla="*/ 345687 h 350307"/>
              <a:gd name="csX2" fmla="*/ 68092 w 592200"/>
              <a:gd name="csY2" fmla="*/ 0 h 350307"/>
            </a:gdLst>
            <a:ahLst/>
            <a:cxnLst>
              <a:cxn ang="0">
                <a:pos x="csX0" y="csY0"/>
              </a:cxn>
              <a:cxn ang="0">
                <a:pos x="csX1" y="csY1"/>
              </a:cxn>
              <a:cxn ang="0">
                <a:pos x="csX2" y="csY2"/>
              </a:cxn>
            </a:cxnLst>
            <a:rect l="l" t="t" r="r" b="b"/>
            <a:pathLst>
              <a:path w="592200" h="350307">
                <a:moveTo>
                  <a:pt x="592200" y="167268"/>
                </a:moveTo>
                <a:cubicBezTo>
                  <a:pt x="362670" y="270416"/>
                  <a:pt x="133141" y="373565"/>
                  <a:pt x="45790" y="345687"/>
                </a:cubicBezTo>
                <a:cubicBezTo>
                  <a:pt x="-41561" y="317809"/>
                  <a:pt x="13265" y="158904"/>
                  <a:pt x="68092" y="0"/>
                </a:cubicBez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TextBox 7">
            <a:extLst>
              <a:ext uri="{FF2B5EF4-FFF2-40B4-BE49-F238E27FC236}">
                <a16:creationId xmlns:a16="http://schemas.microsoft.com/office/drawing/2014/main" id="{E49163CE-B5CB-4056-A7BD-C9BF9085F077}"/>
              </a:ext>
            </a:extLst>
          </p:cNvPr>
          <p:cNvSpPr txBox="1"/>
          <p:nvPr/>
        </p:nvSpPr>
        <p:spPr>
          <a:xfrm>
            <a:off x="4835253" y="2817017"/>
            <a:ext cx="914400" cy="400110"/>
          </a:xfrm>
          <a:prstGeom prst="rect">
            <a:avLst/>
          </a:prstGeom>
          <a:noFill/>
        </p:spPr>
        <p:txBody>
          <a:bodyPr wrap="square" rtlCol="0">
            <a:spAutoFit/>
          </a:bodyPr>
          <a:lstStyle/>
          <a:p>
            <a:r>
              <a:rPr lang="en-US" sz="2000" b="1" dirty="0">
                <a:solidFill>
                  <a:srgbClr val="FF0000"/>
                </a:solidFill>
              </a:rPr>
              <a:t>Delete</a:t>
            </a:r>
            <a:endParaRPr lang="en-IL" b="1" dirty="0">
              <a:solidFill>
                <a:srgbClr val="FF0000"/>
              </a:solidFill>
            </a:endParaRPr>
          </a:p>
        </p:txBody>
      </p:sp>
      <p:sp>
        <p:nvSpPr>
          <p:cNvPr id="9" name="Freeform: Shape 8">
            <a:extLst>
              <a:ext uri="{FF2B5EF4-FFF2-40B4-BE49-F238E27FC236}">
                <a16:creationId xmlns:a16="http://schemas.microsoft.com/office/drawing/2014/main" id="{4A0CBD4E-820D-D597-9A23-2629E018ACCE}"/>
              </a:ext>
            </a:extLst>
          </p:cNvPr>
          <p:cNvSpPr/>
          <p:nvPr/>
        </p:nvSpPr>
        <p:spPr>
          <a:xfrm>
            <a:off x="3579541" y="2874186"/>
            <a:ext cx="1304693" cy="248155"/>
          </a:xfrm>
          <a:custGeom>
            <a:avLst/>
            <a:gdLst>
              <a:gd name="csX0" fmla="*/ 1304693 w 1304693"/>
              <a:gd name="csY0" fmla="*/ 136643 h 248155"/>
              <a:gd name="csX1" fmla="*/ 613318 w 1304693"/>
              <a:gd name="csY1" fmla="*/ 2829 h 248155"/>
              <a:gd name="csX2" fmla="*/ 0 w 1304693"/>
              <a:gd name="csY2" fmla="*/ 248155 h 248155"/>
            </a:gdLst>
            <a:ahLst/>
            <a:cxnLst>
              <a:cxn ang="0">
                <a:pos x="csX0" y="csY0"/>
              </a:cxn>
              <a:cxn ang="0">
                <a:pos x="csX1" y="csY1"/>
              </a:cxn>
              <a:cxn ang="0">
                <a:pos x="csX2" y="csY2"/>
              </a:cxn>
            </a:cxnLst>
            <a:rect l="l" t="t" r="r" b="b"/>
            <a:pathLst>
              <a:path w="1304693" h="248155">
                <a:moveTo>
                  <a:pt x="1304693" y="136643"/>
                </a:moveTo>
                <a:cubicBezTo>
                  <a:pt x="1067730" y="60443"/>
                  <a:pt x="830767" y="-15756"/>
                  <a:pt x="613318" y="2829"/>
                </a:cubicBezTo>
                <a:cubicBezTo>
                  <a:pt x="395869" y="21414"/>
                  <a:pt x="197934" y="134784"/>
                  <a:pt x="0" y="248155"/>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TextBox 9">
            <a:extLst>
              <a:ext uri="{FF2B5EF4-FFF2-40B4-BE49-F238E27FC236}">
                <a16:creationId xmlns:a16="http://schemas.microsoft.com/office/drawing/2014/main" id="{05C0C3E4-4AE2-FDE1-88A7-EEECF9B71F8E}"/>
              </a:ext>
            </a:extLst>
          </p:cNvPr>
          <p:cNvSpPr txBox="1"/>
          <p:nvPr/>
        </p:nvSpPr>
        <p:spPr>
          <a:xfrm>
            <a:off x="10401334" y="2592577"/>
            <a:ext cx="914400" cy="400110"/>
          </a:xfrm>
          <a:prstGeom prst="rect">
            <a:avLst/>
          </a:prstGeom>
          <a:noFill/>
        </p:spPr>
        <p:txBody>
          <a:bodyPr wrap="square" rtlCol="0">
            <a:spAutoFit/>
          </a:bodyPr>
          <a:lstStyle/>
          <a:p>
            <a:r>
              <a:rPr lang="en-US" sz="2000" b="1" dirty="0">
                <a:solidFill>
                  <a:srgbClr val="FF0000"/>
                </a:solidFill>
              </a:rPr>
              <a:t>Copy</a:t>
            </a:r>
            <a:endParaRPr lang="en-IL" b="1" dirty="0">
              <a:solidFill>
                <a:srgbClr val="FF0000"/>
              </a:solidFill>
            </a:endParaRPr>
          </a:p>
        </p:txBody>
      </p:sp>
      <p:sp>
        <p:nvSpPr>
          <p:cNvPr id="14" name="Freeform: Shape 13">
            <a:extLst>
              <a:ext uri="{FF2B5EF4-FFF2-40B4-BE49-F238E27FC236}">
                <a16:creationId xmlns:a16="http://schemas.microsoft.com/office/drawing/2014/main" id="{5E8AC072-6179-BDF1-2E6E-0FD8D4297746}"/>
              </a:ext>
            </a:extLst>
          </p:cNvPr>
          <p:cNvSpPr/>
          <p:nvPr/>
        </p:nvSpPr>
        <p:spPr>
          <a:xfrm>
            <a:off x="8162693" y="3033132"/>
            <a:ext cx="2553629" cy="1040162"/>
          </a:xfrm>
          <a:custGeom>
            <a:avLst/>
            <a:gdLst>
              <a:gd name="csX0" fmla="*/ 2553629 w 2553629"/>
              <a:gd name="csY0" fmla="*/ 0 h 1040162"/>
              <a:gd name="csX1" fmla="*/ 1315844 w 2553629"/>
              <a:gd name="csY1" fmla="*/ 992458 h 1040162"/>
              <a:gd name="csX2" fmla="*/ 0 w 2553629"/>
              <a:gd name="csY2" fmla="*/ 791736 h 1040162"/>
            </a:gdLst>
            <a:ahLst/>
            <a:cxnLst>
              <a:cxn ang="0">
                <a:pos x="csX0" y="csY0"/>
              </a:cxn>
              <a:cxn ang="0">
                <a:pos x="csX1" y="csY1"/>
              </a:cxn>
              <a:cxn ang="0">
                <a:pos x="csX2" y="csY2"/>
              </a:cxn>
            </a:cxnLst>
            <a:rect l="l" t="t" r="r" b="b"/>
            <a:pathLst>
              <a:path w="2553629" h="1040162">
                <a:moveTo>
                  <a:pt x="2553629" y="0"/>
                </a:moveTo>
                <a:cubicBezTo>
                  <a:pt x="2147539" y="430251"/>
                  <a:pt x="1741449" y="860502"/>
                  <a:pt x="1315844" y="992458"/>
                </a:cubicBezTo>
                <a:cubicBezTo>
                  <a:pt x="890239" y="1124414"/>
                  <a:pt x="445119" y="958075"/>
                  <a:pt x="0" y="791736"/>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Freeform: Shape 14">
            <a:extLst>
              <a:ext uri="{FF2B5EF4-FFF2-40B4-BE49-F238E27FC236}">
                <a16:creationId xmlns:a16="http://schemas.microsoft.com/office/drawing/2014/main" id="{18195EBC-2923-077D-45BC-5BDF6A24D1A4}"/>
              </a:ext>
            </a:extLst>
          </p:cNvPr>
          <p:cNvSpPr/>
          <p:nvPr/>
        </p:nvSpPr>
        <p:spPr>
          <a:xfrm>
            <a:off x="7394137" y="2107580"/>
            <a:ext cx="3322185" cy="484997"/>
          </a:xfrm>
          <a:custGeom>
            <a:avLst/>
            <a:gdLst>
              <a:gd name="csX0" fmla="*/ 222146 w 3366790"/>
              <a:gd name="csY0" fmla="*/ 0 h 591015"/>
              <a:gd name="csX1" fmla="*/ 233297 w 3366790"/>
              <a:gd name="csY1" fmla="*/ 356840 h 591015"/>
              <a:gd name="csX2" fmla="*/ 2619658 w 3366790"/>
              <a:gd name="csY2" fmla="*/ 167269 h 591015"/>
              <a:gd name="csX3" fmla="*/ 3366790 w 3366790"/>
              <a:gd name="csY3" fmla="*/ 591015 h 591015"/>
            </a:gdLst>
            <a:ahLst/>
            <a:cxnLst>
              <a:cxn ang="0">
                <a:pos x="csX0" y="csY0"/>
              </a:cxn>
              <a:cxn ang="0">
                <a:pos x="csX1" y="csY1"/>
              </a:cxn>
              <a:cxn ang="0">
                <a:pos x="csX2" y="csY2"/>
              </a:cxn>
              <a:cxn ang="0">
                <a:pos x="csX3" y="csY3"/>
              </a:cxn>
            </a:cxnLst>
            <a:rect l="l" t="t" r="r" b="b"/>
            <a:pathLst>
              <a:path w="3366790" h="591015">
                <a:moveTo>
                  <a:pt x="222146" y="0"/>
                </a:moveTo>
                <a:cubicBezTo>
                  <a:pt x="27929" y="164481"/>
                  <a:pt x="-166288" y="328962"/>
                  <a:pt x="233297" y="356840"/>
                </a:cubicBezTo>
                <a:cubicBezTo>
                  <a:pt x="632882" y="384718"/>
                  <a:pt x="2097409" y="128240"/>
                  <a:pt x="2619658" y="167269"/>
                </a:cubicBezTo>
                <a:cubicBezTo>
                  <a:pt x="3141907" y="206298"/>
                  <a:pt x="3254348" y="398656"/>
                  <a:pt x="3366790" y="591015"/>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247241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Recoverability of Deletion</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826060"/>
          </a:xfrm>
        </p:spPr>
        <p:txBody>
          <a:bodyPr anchor="t" anchorCtr="0">
            <a:noAutofit/>
          </a:bodyPr>
          <a:lstStyle/>
          <a:p>
            <a:pPr>
              <a:lnSpc>
                <a:spcPts val="2600"/>
              </a:lnSpc>
            </a:pPr>
            <a:r>
              <a:rPr lang="en-US" sz="2000">
                <a:latin typeface="+mn-lt"/>
              </a:rPr>
              <a:t>Chomsky (1965) on Recoverability of Deletion.</a:t>
            </a:r>
            <a:endParaRPr lang="en-IL" sz="20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25</a:t>
            </a:fld>
            <a:endParaRPr lang="en-IL" dirty="0"/>
          </a:p>
        </p:txBody>
      </p:sp>
      <p:pic>
        <p:nvPicPr>
          <p:cNvPr id="4" name="Picture 3">
            <a:extLst>
              <a:ext uri="{FF2B5EF4-FFF2-40B4-BE49-F238E27FC236}">
                <a16:creationId xmlns:a16="http://schemas.microsoft.com/office/drawing/2014/main" id="{79ECED6C-4A67-B2DA-5D74-B352BD546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17" y="1509824"/>
            <a:ext cx="3626892" cy="5348175"/>
          </a:xfrm>
          <a:prstGeom prst="rect">
            <a:avLst/>
          </a:prstGeom>
        </p:spPr>
      </p:pic>
      <p:pic>
        <p:nvPicPr>
          <p:cNvPr id="8" name="Picture 7">
            <a:extLst>
              <a:ext uri="{FF2B5EF4-FFF2-40B4-BE49-F238E27FC236}">
                <a16:creationId xmlns:a16="http://schemas.microsoft.com/office/drawing/2014/main" id="{4A3D8637-7AAC-9EA6-6A1A-27528C861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5722" y="1509824"/>
            <a:ext cx="3321211" cy="5324364"/>
          </a:xfrm>
          <a:prstGeom prst="rect">
            <a:avLst/>
          </a:prstGeom>
        </p:spPr>
      </p:pic>
      <p:pic>
        <p:nvPicPr>
          <p:cNvPr id="10" name="Picture 9">
            <a:extLst>
              <a:ext uri="{FF2B5EF4-FFF2-40B4-BE49-F238E27FC236}">
                <a16:creationId xmlns:a16="http://schemas.microsoft.com/office/drawing/2014/main" id="{11302E64-C3E4-0C38-C9BF-76F561DF7E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6258" y="1401331"/>
            <a:ext cx="3547933" cy="5416511"/>
          </a:xfrm>
          <a:prstGeom prst="rect">
            <a:avLst/>
          </a:prstGeom>
        </p:spPr>
      </p:pic>
    </p:spTree>
    <p:extLst>
      <p:ext uri="{BB962C8B-B14F-4D97-AF65-F5344CB8AC3E}">
        <p14:creationId xmlns:p14="http://schemas.microsoft.com/office/powerpoint/2010/main" val="1293381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BD90B-80CE-8BFB-C8E3-8CFB54F6BE1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0BF3D86-2AC1-8F43-C2AC-9BAE4EDBD53A}"/>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Identity: What does </a:t>
            </a:r>
            <a:r>
              <a:rPr lang="en-US" b="1" i="1" dirty="0">
                <a:latin typeface="+mn-lt"/>
              </a:rPr>
              <a:t>not </a:t>
            </a:r>
            <a:r>
              <a:rPr lang="en-US" b="1" dirty="0">
                <a:latin typeface="+mn-lt"/>
              </a:rPr>
              <a:t>count </a:t>
            </a:r>
            <a:endParaRPr lang="en-IL" b="1" dirty="0">
              <a:latin typeface="+mn-lt"/>
            </a:endParaRPr>
          </a:p>
        </p:txBody>
      </p:sp>
      <p:sp>
        <p:nvSpPr>
          <p:cNvPr id="5" name="Title 4">
            <a:extLst>
              <a:ext uri="{FF2B5EF4-FFF2-40B4-BE49-F238E27FC236}">
                <a16:creationId xmlns:a16="http://schemas.microsoft.com/office/drawing/2014/main" id="{7A5AB2A3-E9D5-9BE0-35BF-94A45F755B4B}"/>
              </a:ext>
            </a:extLst>
          </p:cNvPr>
          <p:cNvSpPr>
            <a:spLocks noGrp="1"/>
          </p:cNvSpPr>
          <p:nvPr>
            <p:ph type="title"/>
          </p:nvPr>
        </p:nvSpPr>
        <p:spPr>
          <a:xfrm>
            <a:off x="264689" y="1111846"/>
            <a:ext cx="11927311" cy="5826060"/>
          </a:xfrm>
        </p:spPr>
        <p:txBody>
          <a:bodyPr anchor="t" anchorCtr="0">
            <a:noAutofit/>
          </a:bodyPr>
          <a:lstStyle/>
          <a:p>
            <a:pPr>
              <a:lnSpc>
                <a:spcPts val="2800"/>
              </a:lnSpc>
            </a:pPr>
            <a:r>
              <a:rPr lang="en-US" sz="1800" b="1" dirty="0">
                <a:latin typeface="+mn-lt"/>
              </a:rPr>
              <a:t>Phonological identity is not sufficient</a:t>
            </a:r>
            <a:br>
              <a:rPr lang="en-US" sz="1800" dirty="0">
                <a:latin typeface="+mn-lt"/>
              </a:rPr>
            </a:br>
            <a:r>
              <a:rPr lang="en-US" sz="1800" dirty="0">
                <a:latin typeface="+mn-lt"/>
              </a:rPr>
              <a:t>(28) * Injustices, he rights, but books he doesn’t.</a:t>
            </a:r>
            <a:br>
              <a:rPr lang="en-US" sz="1800" dirty="0">
                <a:latin typeface="+mn-lt"/>
              </a:rPr>
            </a:br>
            <a:br>
              <a:rPr lang="en-US" sz="1800" dirty="0">
                <a:latin typeface="+mn-lt"/>
              </a:rPr>
            </a:br>
            <a:r>
              <a:rPr lang="en-US" sz="1800" b="1" dirty="0">
                <a:latin typeface="+mn-lt"/>
              </a:rPr>
              <a:t>Inflectional mismatches are ignored</a:t>
            </a:r>
            <a:br>
              <a:rPr lang="en-US" sz="1800" dirty="0">
                <a:latin typeface="+mn-lt"/>
              </a:rPr>
            </a:br>
            <a:r>
              <a:rPr lang="en-US" sz="1800" dirty="0">
                <a:latin typeface="+mn-lt"/>
              </a:rPr>
              <a:t>(29) a. I’ll </a:t>
            </a:r>
            <a:r>
              <a:rPr lang="en-US" sz="1800" dirty="0">
                <a:solidFill>
                  <a:srgbClr val="FF0000"/>
                </a:solidFill>
                <a:latin typeface="+mn-lt"/>
              </a:rPr>
              <a:t>fix</a:t>
            </a:r>
            <a:r>
              <a:rPr lang="en-US" sz="1800" dirty="0">
                <a:latin typeface="+mn-lt"/>
              </a:rPr>
              <a:t> the car if you tell me how [</a:t>
            </a:r>
            <a:r>
              <a:rPr lang="en-US" sz="1800" dirty="0">
                <a:highlight>
                  <a:srgbClr val="C0C0C0"/>
                </a:highlight>
                <a:latin typeface="+mn-lt"/>
              </a:rPr>
              <a:t>PRO </a:t>
            </a:r>
            <a:r>
              <a:rPr lang="en-US" sz="1800" dirty="0">
                <a:solidFill>
                  <a:srgbClr val="FF0000"/>
                </a:solidFill>
                <a:highlight>
                  <a:srgbClr val="C0C0C0"/>
                </a:highlight>
                <a:latin typeface="+mn-lt"/>
              </a:rPr>
              <a:t>to fix</a:t>
            </a:r>
            <a:r>
              <a:rPr lang="en-US" sz="1800" dirty="0">
                <a:solidFill>
                  <a:srgbClr val="0000FF"/>
                </a:solidFill>
                <a:highlight>
                  <a:srgbClr val="C0C0C0"/>
                </a:highlight>
                <a:latin typeface="+mn-lt"/>
              </a:rPr>
              <a:t> </a:t>
            </a:r>
            <a:r>
              <a:rPr lang="en-US" sz="1800" dirty="0">
                <a:highlight>
                  <a:srgbClr val="C0C0C0"/>
                </a:highlight>
                <a:latin typeface="+mn-lt"/>
              </a:rPr>
              <a:t>the car</a:t>
            </a:r>
            <a:r>
              <a:rPr lang="en-US" sz="1800" dirty="0">
                <a:latin typeface="+mn-lt"/>
              </a:rPr>
              <a:t>].					</a:t>
            </a:r>
            <a:r>
              <a:rPr lang="en-US" sz="1800" dirty="0">
                <a:solidFill>
                  <a:srgbClr val="0000FF"/>
                </a:solidFill>
                <a:latin typeface="+mn-lt"/>
              </a:rPr>
              <a:t>[</a:t>
            </a:r>
            <a:r>
              <a:rPr lang="en-US" sz="1800" dirty="0">
                <a:solidFill>
                  <a:srgbClr val="0000FF"/>
                </a:solidFill>
                <a:latin typeface="+mn-lt"/>
                <a:sym typeface="Symbol" panose="05050102010706020507" pitchFamily="18" charset="2"/>
              </a:rPr>
              <a:t>finite]</a:t>
            </a:r>
            <a:br>
              <a:rPr lang="en-US" sz="1800" dirty="0">
                <a:solidFill>
                  <a:srgbClr val="0000FF"/>
                </a:solidFill>
                <a:latin typeface="+mn-lt"/>
              </a:rPr>
            </a:br>
            <a:r>
              <a:rPr lang="en-US" sz="1800" dirty="0">
                <a:latin typeface="+mn-lt"/>
              </a:rPr>
              <a:t>        b. </a:t>
            </a:r>
            <a:r>
              <a:rPr lang="en-GB" sz="1800" b="0" i="0" u="none" strike="noStrike" baseline="0" dirty="0">
                <a:latin typeface="+mn-lt"/>
              </a:rPr>
              <a:t>Emily </a:t>
            </a:r>
            <a:r>
              <a:rPr lang="en-GB" sz="1800" b="0" i="0" u="none" strike="noStrike" baseline="0" dirty="0">
                <a:solidFill>
                  <a:srgbClr val="FF0000"/>
                </a:solidFill>
                <a:latin typeface="+mn-lt"/>
              </a:rPr>
              <a:t>played</a:t>
            </a:r>
            <a:r>
              <a:rPr lang="en-GB" sz="1800" b="0" i="0" u="none" strike="noStrike" baseline="0" dirty="0">
                <a:latin typeface="+mn-lt"/>
              </a:rPr>
              <a:t> beautifully at the recital and her sister will [</a:t>
            </a:r>
            <a:r>
              <a:rPr lang="en-GB" sz="1800" b="0" i="0" u="none" baseline="0" dirty="0">
                <a:solidFill>
                  <a:srgbClr val="FF0000"/>
                </a:solidFill>
                <a:highlight>
                  <a:srgbClr val="C0C0C0"/>
                </a:highlight>
                <a:latin typeface="+mn-lt"/>
              </a:rPr>
              <a:t>play</a:t>
            </a:r>
            <a:r>
              <a:rPr lang="en-GB" sz="1800" b="0" i="0" u="none" baseline="0" dirty="0">
                <a:highlight>
                  <a:srgbClr val="C0C0C0"/>
                </a:highlight>
                <a:latin typeface="+mn-lt"/>
              </a:rPr>
              <a:t> beautifully</a:t>
            </a:r>
            <a:r>
              <a:rPr lang="en-GB" sz="1800" b="0" i="0" u="none" strike="noStrike" baseline="0" dirty="0">
                <a:latin typeface="+mn-lt"/>
              </a:rPr>
              <a:t>], too</a:t>
            </a:r>
            <a:r>
              <a:rPr lang="en-US" sz="1800" i="0" u="none" strike="noStrike" baseline="0" dirty="0">
                <a:latin typeface="+mn-lt"/>
              </a:rPr>
              <a:t>.		</a:t>
            </a:r>
            <a:r>
              <a:rPr lang="en-US" sz="1800" i="0" u="none" strike="noStrike" baseline="0" dirty="0">
                <a:solidFill>
                  <a:srgbClr val="0000FF"/>
                </a:solidFill>
                <a:latin typeface="+mn-lt"/>
              </a:rPr>
              <a:t>[</a:t>
            </a:r>
            <a:r>
              <a:rPr lang="en-US" sz="1800" dirty="0">
                <a:solidFill>
                  <a:srgbClr val="0000FF"/>
                </a:solidFill>
                <a:latin typeface="+mn-lt"/>
                <a:sym typeface="Symbol" panose="05050102010706020507" pitchFamily="18" charset="2"/>
              </a:rPr>
              <a:t>tense]</a:t>
            </a:r>
            <a:br>
              <a:rPr lang="en-US" sz="1800" i="0" u="none" strike="noStrike" baseline="0" dirty="0">
                <a:solidFill>
                  <a:srgbClr val="0000FF"/>
                </a:solidFill>
                <a:latin typeface="+mn-lt"/>
              </a:rPr>
            </a:br>
            <a:br>
              <a:rPr lang="en-US" sz="1800" i="0" u="none" strike="noStrike" baseline="0" dirty="0">
                <a:latin typeface="+mn-lt"/>
              </a:rPr>
            </a:br>
            <a:r>
              <a:rPr lang="en-US" sz="1800" i="0" u="none" strike="noStrike" baseline="0" dirty="0">
                <a:latin typeface="+mn-lt"/>
              </a:rPr>
              <a:t>(</a:t>
            </a:r>
            <a:r>
              <a:rPr lang="en-US" sz="1800" dirty="0">
                <a:latin typeface="+mn-lt"/>
              </a:rPr>
              <a:t>30</a:t>
            </a:r>
            <a:r>
              <a:rPr lang="en-US" sz="1800" i="0" u="none" strike="noStrike" baseline="0" dirty="0">
                <a:latin typeface="+mn-lt"/>
              </a:rPr>
              <a:t>) a. </a:t>
            </a:r>
            <a:r>
              <a:rPr lang="en-US" sz="1800" dirty="0" err="1">
                <a:latin typeface="+mn-lt"/>
              </a:rPr>
              <a:t>ata</a:t>
            </a:r>
            <a:r>
              <a:rPr lang="en-US" sz="1800" dirty="0">
                <a:latin typeface="+mn-lt"/>
              </a:rPr>
              <a:t> </a:t>
            </a:r>
            <a:r>
              <a:rPr lang="en-US" sz="1800" dirty="0" err="1">
                <a:solidFill>
                  <a:srgbClr val="FF0000"/>
                </a:solidFill>
                <a:latin typeface="+mn-lt"/>
              </a:rPr>
              <a:t>tohav</a:t>
            </a:r>
            <a:r>
              <a:rPr lang="en-US" sz="1800" dirty="0">
                <a:latin typeface="+mn-lt"/>
              </a:rPr>
              <a:t>                   et   ha-</a:t>
            </a:r>
            <a:r>
              <a:rPr lang="en-US" sz="1800" dirty="0" err="1">
                <a:latin typeface="+mn-lt"/>
              </a:rPr>
              <a:t>seret</a:t>
            </a:r>
            <a:r>
              <a:rPr lang="en-US" sz="1800" dirty="0">
                <a:latin typeface="+mn-lt"/>
              </a:rPr>
              <a:t>    aval ha-</a:t>
            </a:r>
            <a:r>
              <a:rPr lang="en-US" sz="1800" dirty="0" err="1">
                <a:latin typeface="+mn-lt"/>
              </a:rPr>
              <a:t>xaverim</a:t>
            </a:r>
            <a:r>
              <a:rPr lang="en-US" sz="1800" dirty="0">
                <a:latin typeface="+mn-lt"/>
              </a:rPr>
              <a:t> </a:t>
            </a:r>
            <a:r>
              <a:rPr lang="en-US" sz="1800" dirty="0" err="1">
                <a:latin typeface="+mn-lt"/>
                <a:cs typeface="Times New Roman" panose="02020603050405020304" pitchFamily="18" charset="0"/>
              </a:rPr>
              <a:t>šelxa</a:t>
            </a:r>
            <a:r>
              <a:rPr lang="en-US" sz="1800" dirty="0">
                <a:latin typeface="+mn-lt"/>
                <a:cs typeface="Times New Roman" panose="02020603050405020304" pitchFamily="18" charset="0"/>
              </a:rPr>
              <a:t> lo  [</a:t>
            </a:r>
            <a:r>
              <a:rPr lang="en-US" sz="1800" dirty="0" err="1">
                <a:solidFill>
                  <a:srgbClr val="FF0000"/>
                </a:solidFill>
                <a:highlight>
                  <a:srgbClr val="C0C0C0"/>
                </a:highlight>
                <a:latin typeface="+mn-lt"/>
                <a:cs typeface="Times New Roman" panose="02020603050405020304" pitchFamily="18" charset="0"/>
              </a:rPr>
              <a:t>yohavu</a:t>
            </a:r>
            <a:r>
              <a:rPr lang="en-US" sz="1800" dirty="0">
                <a:highlight>
                  <a:srgbClr val="C0C0C0"/>
                </a:highlight>
                <a:latin typeface="+mn-lt"/>
                <a:cs typeface="Times New Roman" panose="02020603050405020304" pitchFamily="18" charset="0"/>
              </a:rPr>
              <a:t>          et ha-</a:t>
            </a:r>
            <a:r>
              <a:rPr lang="en-US" sz="1800" dirty="0" err="1">
                <a:highlight>
                  <a:srgbClr val="C0C0C0"/>
                </a:highlight>
                <a:latin typeface="+mn-lt"/>
                <a:cs typeface="Times New Roman" panose="02020603050405020304" pitchFamily="18" charset="0"/>
              </a:rPr>
              <a:t>seret</a:t>
            </a:r>
            <a:r>
              <a:rPr lang="en-US" sz="1800" dirty="0">
                <a:latin typeface="+mn-lt"/>
                <a:cs typeface="Times New Roman" panose="02020603050405020304" pitchFamily="18" charset="0"/>
              </a:rPr>
              <a:t>].</a:t>
            </a:r>
            <a:r>
              <a:rPr lang="en-US" sz="1800" dirty="0">
                <a:latin typeface="+mn-lt"/>
              </a:rPr>
              <a:t> 	</a:t>
            </a:r>
            <a:r>
              <a:rPr lang="en-US" sz="1800" dirty="0">
                <a:solidFill>
                  <a:srgbClr val="0000FF"/>
                </a:solidFill>
                <a:latin typeface="+mn-lt"/>
              </a:rPr>
              <a:t> [</a:t>
            </a:r>
            <a:r>
              <a:rPr lang="en-US" sz="1800" dirty="0">
                <a:solidFill>
                  <a:srgbClr val="0000FF"/>
                </a:solidFill>
                <a:latin typeface="+mn-lt"/>
                <a:sym typeface="Symbol" panose="05050102010706020507" pitchFamily="18" charset="2"/>
              </a:rPr>
              <a:t>-features]   </a:t>
            </a:r>
            <a:r>
              <a:rPr lang="en-US" sz="1800" dirty="0">
                <a:latin typeface="+mn-lt"/>
                <a:sym typeface="Symbol" panose="05050102010706020507" pitchFamily="18" charset="2"/>
              </a:rPr>
              <a:t>(</a:t>
            </a:r>
            <a:r>
              <a:rPr lang="en-US" sz="1800" i="1" dirty="0">
                <a:latin typeface="+mn-lt"/>
                <a:sym typeface="Symbol" panose="05050102010706020507" pitchFamily="18" charset="2"/>
              </a:rPr>
              <a:t>Hebrew</a:t>
            </a:r>
            <a:r>
              <a:rPr lang="en-US" sz="1800" dirty="0">
                <a:latin typeface="+mn-lt"/>
                <a:sym typeface="Symbol" panose="05050102010706020507" pitchFamily="18" charset="2"/>
              </a:rPr>
              <a:t>)</a:t>
            </a:r>
            <a:br>
              <a:rPr lang="en-US" sz="1800" dirty="0">
                <a:latin typeface="+mn-lt"/>
                <a:cs typeface="Times New Roman" panose="02020603050405020304" pitchFamily="18" charset="0"/>
              </a:rPr>
            </a:br>
            <a:r>
              <a:rPr lang="en-US" sz="1800" dirty="0">
                <a:latin typeface="+mn-lt"/>
                <a:cs typeface="Times New Roman" panose="02020603050405020304" pitchFamily="18" charset="0"/>
              </a:rPr>
              <a:t>            you love.</a:t>
            </a:r>
            <a:r>
              <a:rPr lang="en-US" sz="1600" dirty="0">
                <a:latin typeface="+mn-lt"/>
                <a:cs typeface="Times New Roman" panose="02020603050405020304" pitchFamily="18" charset="0"/>
              </a:rPr>
              <a:t>FUT</a:t>
            </a:r>
            <a:r>
              <a:rPr lang="en-US" sz="1800" dirty="0">
                <a:latin typeface="+mn-lt"/>
                <a:cs typeface="Times New Roman" panose="02020603050405020304" pitchFamily="18" charset="0"/>
              </a:rPr>
              <a:t>.2</a:t>
            </a:r>
            <a:r>
              <a:rPr lang="en-US" sz="1600" dirty="0">
                <a:latin typeface="+mn-lt"/>
                <a:cs typeface="Times New Roman" panose="02020603050405020304" pitchFamily="18" charset="0"/>
              </a:rPr>
              <a:t>SG.M</a:t>
            </a:r>
            <a:r>
              <a:rPr lang="en-US" sz="1800" dirty="0">
                <a:latin typeface="+mn-lt"/>
                <a:cs typeface="Times New Roman" panose="02020603050405020304" pitchFamily="18" charset="0"/>
              </a:rPr>
              <a:t> </a:t>
            </a:r>
            <a:r>
              <a:rPr lang="en-US" sz="1600" dirty="0">
                <a:latin typeface="+mn-lt"/>
                <a:cs typeface="Times New Roman" panose="02020603050405020304" pitchFamily="18" charset="0"/>
              </a:rPr>
              <a:t>ACC </a:t>
            </a:r>
            <a:r>
              <a:rPr lang="en-US" sz="1800" dirty="0">
                <a:latin typeface="+mn-lt"/>
                <a:cs typeface="Times New Roman" panose="02020603050405020304" pitchFamily="18" charset="0"/>
              </a:rPr>
              <a:t>the-movie but the-friend   your  not love.</a:t>
            </a:r>
            <a:r>
              <a:rPr lang="en-US" sz="1600" dirty="0">
                <a:latin typeface="+mn-lt"/>
                <a:cs typeface="Times New Roman" panose="02020603050405020304" pitchFamily="18" charset="0"/>
              </a:rPr>
              <a:t>FUT</a:t>
            </a:r>
            <a:r>
              <a:rPr lang="en-US" sz="1800" dirty="0">
                <a:latin typeface="+mn-lt"/>
                <a:cs typeface="Times New Roman" panose="02020603050405020304" pitchFamily="18" charset="0"/>
              </a:rPr>
              <a:t>.3</a:t>
            </a:r>
            <a:r>
              <a:rPr lang="en-US" sz="1600" dirty="0">
                <a:latin typeface="+mn-lt"/>
                <a:cs typeface="Times New Roman" panose="02020603050405020304" pitchFamily="18" charset="0"/>
              </a:rPr>
              <a:t>PL ACC</a:t>
            </a:r>
            <a:r>
              <a:rPr lang="en-US" sz="1800" dirty="0">
                <a:latin typeface="+mn-lt"/>
                <a:cs typeface="Times New Roman" panose="02020603050405020304" pitchFamily="18" charset="0"/>
              </a:rPr>
              <a:t> the-movie</a:t>
            </a:r>
            <a:br>
              <a:rPr lang="en-US" sz="1800" i="0" u="none" strike="noStrike" baseline="0" dirty="0">
                <a:latin typeface="+mn-lt"/>
              </a:rPr>
            </a:br>
            <a:r>
              <a:rPr lang="en-US" sz="1800" i="0" u="none" strike="noStrike" baseline="0" dirty="0">
                <a:latin typeface="+mn-lt"/>
              </a:rPr>
              <a:t>            ‘You’ll love the movie but your friends won’t.’</a:t>
            </a:r>
            <a:br>
              <a:rPr lang="en-US" sz="1800" i="0" u="none" strike="noStrike" baseline="0" dirty="0">
                <a:latin typeface="+mn-lt"/>
              </a:rPr>
            </a:br>
            <a:r>
              <a:rPr lang="en-US" sz="1800" i="0" u="none" strike="noStrike" baseline="0" dirty="0">
                <a:latin typeface="+mn-lt"/>
              </a:rPr>
              <a:t>        b. </a:t>
            </a:r>
            <a:r>
              <a:rPr lang="en-US" sz="1800" i="0" u="none" strike="noStrike" baseline="0" dirty="0" err="1">
                <a:latin typeface="+mn-lt"/>
              </a:rPr>
              <a:t>ba-hatxala</a:t>
            </a:r>
            <a:r>
              <a:rPr lang="en-US" sz="1800" i="0" u="none" strike="noStrike" baseline="0" dirty="0">
                <a:latin typeface="+mn-lt"/>
              </a:rPr>
              <a:t>           </a:t>
            </a:r>
            <a:r>
              <a:rPr lang="en-US" sz="1800" i="0" u="none" strike="noStrike" baseline="0" dirty="0" err="1">
                <a:latin typeface="+mn-lt"/>
              </a:rPr>
              <a:t>niga</a:t>
            </a:r>
            <a:r>
              <a:rPr lang="en-US" sz="1800" dirty="0" err="1">
                <a:latin typeface="+mn-lt"/>
                <a:cs typeface="Times New Roman" panose="02020603050405020304" pitchFamily="18" charset="0"/>
              </a:rPr>
              <a:t>š</a:t>
            </a:r>
            <a:r>
              <a:rPr lang="en-US" sz="1800" dirty="0">
                <a:latin typeface="+mn-lt"/>
                <a:cs typeface="Times New Roman" panose="02020603050405020304" pitchFamily="18" charset="0"/>
              </a:rPr>
              <a:t>          </a:t>
            </a:r>
            <a:r>
              <a:rPr lang="en-US" sz="1800" dirty="0" err="1">
                <a:latin typeface="+mn-lt"/>
                <a:cs typeface="Times New Roman" panose="02020603050405020304" pitchFamily="18" charset="0"/>
              </a:rPr>
              <a:t>eleynu</a:t>
            </a:r>
            <a:r>
              <a:rPr lang="en-US" sz="1800" dirty="0">
                <a:latin typeface="+mn-lt"/>
                <a:cs typeface="Times New Roman" panose="02020603050405020304" pitchFamily="18" charset="0"/>
              </a:rPr>
              <a:t> </a:t>
            </a:r>
            <a:r>
              <a:rPr lang="en-US" sz="1800" dirty="0" err="1">
                <a:solidFill>
                  <a:srgbClr val="FF0000"/>
                </a:solidFill>
                <a:latin typeface="+mn-lt"/>
                <a:cs typeface="Times New Roman" panose="02020603050405020304" pitchFamily="18" charset="0"/>
              </a:rPr>
              <a:t>šoter</a:t>
            </a:r>
            <a:r>
              <a:rPr lang="en-US" sz="1800" dirty="0">
                <a:latin typeface="+mn-lt"/>
                <a:cs typeface="Times New Roman" panose="02020603050405020304" pitchFamily="18" charset="0"/>
              </a:rPr>
              <a:t> </a:t>
            </a:r>
            <a:r>
              <a:rPr lang="en-US" sz="1800" dirty="0" err="1">
                <a:latin typeface="+mn-lt"/>
                <a:cs typeface="Times New Roman" panose="02020603050405020304" pitchFamily="18" charset="0"/>
              </a:rPr>
              <a:t>nexmad</a:t>
            </a:r>
            <a:r>
              <a:rPr lang="en-US" sz="1800" dirty="0">
                <a:latin typeface="+mn-lt"/>
                <a:cs typeface="Times New Roman" panose="02020603050405020304" pitchFamily="18" charset="0"/>
              </a:rPr>
              <a:t> aval </a:t>
            </a:r>
            <a:r>
              <a:rPr lang="en-US" sz="1800" dirty="0" err="1">
                <a:latin typeface="+mn-lt"/>
                <a:cs typeface="Times New Roman" panose="02020603050405020304" pitchFamily="18" charset="0"/>
              </a:rPr>
              <a:t>axar-kax</a:t>
            </a:r>
            <a:r>
              <a:rPr lang="en-US" sz="1800" dirty="0">
                <a:latin typeface="+mn-lt"/>
                <a:cs typeface="Times New Roman" panose="02020603050405020304" pitchFamily="18" charset="0"/>
              </a:rPr>
              <a:t> </a:t>
            </a:r>
            <a:r>
              <a:rPr lang="en-US" sz="1800" dirty="0" err="1">
                <a:latin typeface="+mn-lt"/>
                <a:cs typeface="Times New Roman" panose="02020603050405020304" pitchFamily="18" charset="0"/>
              </a:rPr>
              <a:t>higi’u</a:t>
            </a:r>
            <a:r>
              <a:rPr lang="en-US" sz="1800" dirty="0">
                <a:latin typeface="+mn-lt"/>
                <a:cs typeface="Times New Roman" panose="02020603050405020304" pitchFamily="18" charset="0"/>
              </a:rPr>
              <a:t> </a:t>
            </a:r>
            <a:r>
              <a:rPr lang="en-US" sz="1800" dirty="0" err="1">
                <a:latin typeface="+mn-lt"/>
                <a:cs typeface="Times New Roman" panose="02020603050405020304" pitchFamily="18" charset="0"/>
              </a:rPr>
              <a:t>kama</a:t>
            </a:r>
            <a:r>
              <a:rPr lang="en-US" sz="1800" dirty="0">
                <a:latin typeface="+mn-lt"/>
                <a:cs typeface="Times New Roman" panose="02020603050405020304" pitchFamily="18" charset="0"/>
              </a:rPr>
              <a:t> [</a:t>
            </a:r>
            <a:r>
              <a:rPr lang="en-US" sz="1800" dirty="0" err="1">
                <a:solidFill>
                  <a:srgbClr val="FF0000"/>
                </a:solidFill>
                <a:highlight>
                  <a:srgbClr val="C0C0C0"/>
                </a:highlight>
                <a:latin typeface="+mn-lt"/>
                <a:cs typeface="Times New Roman" panose="02020603050405020304" pitchFamily="18" charset="0"/>
              </a:rPr>
              <a:t>šotrim</a:t>
            </a:r>
            <a:r>
              <a:rPr lang="en-US" sz="1800" dirty="0">
                <a:latin typeface="+mn-lt"/>
                <a:cs typeface="Times New Roman" panose="02020603050405020304" pitchFamily="18" charset="0"/>
              </a:rPr>
              <a:t>] </a:t>
            </a:r>
            <a:r>
              <a:rPr lang="en-US" sz="1800" dirty="0" err="1">
                <a:latin typeface="+mn-lt"/>
                <a:cs typeface="Times New Roman" panose="02020603050405020304" pitchFamily="18" charset="0"/>
              </a:rPr>
              <a:t>alimim</a:t>
            </a:r>
            <a:r>
              <a:rPr lang="en-US" sz="1800" dirty="0">
                <a:latin typeface="+mn-lt"/>
                <a:cs typeface="Times New Roman" panose="02020603050405020304" pitchFamily="18" charset="0"/>
              </a:rPr>
              <a:t>.</a:t>
            </a:r>
            <a:r>
              <a:rPr lang="en-US" sz="1800" dirty="0">
                <a:latin typeface="+mn-lt"/>
              </a:rPr>
              <a:t>   </a:t>
            </a:r>
            <a:r>
              <a:rPr lang="en-US" sz="1800" dirty="0">
                <a:solidFill>
                  <a:srgbClr val="0000FF"/>
                </a:solidFill>
                <a:latin typeface="+mn-lt"/>
              </a:rPr>
              <a:t>[</a:t>
            </a:r>
            <a:r>
              <a:rPr lang="en-US" sz="1800" dirty="0">
                <a:solidFill>
                  <a:srgbClr val="0000FF"/>
                </a:solidFill>
                <a:latin typeface="+mn-lt"/>
                <a:sym typeface="Symbol" panose="05050102010706020507" pitchFamily="18" charset="2"/>
              </a:rPr>
              <a:t>-features]   </a:t>
            </a:r>
            <a:r>
              <a:rPr lang="en-US" sz="1800" dirty="0">
                <a:latin typeface="+mn-lt"/>
                <a:sym typeface="Symbol" panose="05050102010706020507" pitchFamily="18" charset="2"/>
              </a:rPr>
              <a:t>(</a:t>
            </a:r>
            <a:r>
              <a:rPr lang="en-US" sz="1800" i="1" dirty="0">
                <a:latin typeface="+mn-lt"/>
                <a:sym typeface="Symbol" panose="05050102010706020507" pitchFamily="18" charset="2"/>
              </a:rPr>
              <a:t>Hebrew</a:t>
            </a:r>
            <a:r>
              <a:rPr lang="en-US" sz="1800" dirty="0">
                <a:latin typeface="+mn-lt"/>
                <a:sym typeface="Symbol" panose="05050102010706020507" pitchFamily="18" charset="2"/>
              </a:rPr>
              <a:t>)</a:t>
            </a:r>
            <a:br>
              <a:rPr lang="en-US" sz="1800" dirty="0">
                <a:latin typeface="+mn-lt"/>
                <a:sym typeface="Symbol" panose="05050102010706020507" pitchFamily="18" charset="2"/>
              </a:rPr>
            </a:br>
            <a:r>
              <a:rPr lang="en-US" sz="1800" dirty="0">
                <a:latin typeface="+mn-lt"/>
                <a:sym typeface="Symbol" panose="05050102010706020507" pitchFamily="18" charset="2"/>
              </a:rPr>
              <a:t>             </a:t>
            </a:r>
            <a:r>
              <a:rPr lang="en-US" sz="1800" dirty="0" err="1">
                <a:latin typeface="+mn-lt"/>
                <a:sym typeface="Symbol" panose="05050102010706020507" pitchFamily="18" charset="2"/>
              </a:rPr>
              <a:t>in.the</a:t>
            </a:r>
            <a:r>
              <a:rPr lang="en-US" sz="1800" dirty="0">
                <a:latin typeface="+mn-lt"/>
                <a:sym typeface="Symbol" panose="05050102010706020507" pitchFamily="18" charset="2"/>
              </a:rPr>
              <a:t>-beginning approached to.us cop  nice         but later       arrived.3PL </a:t>
            </a:r>
            <a:r>
              <a:rPr lang="en-US" sz="1800" dirty="0" err="1">
                <a:latin typeface="+mn-lt"/>
                <a:sym typeface="Symbol" panose="05050102010706020507" pitchFamily="18" charset="2"/>
              </a:rPr>
              <a:t>a.few</a:t>
            </a:r>
            <a:r>
              <a:rPr lang="en-US" sz="1800" dirty="0">
                <a:latin typeface="+mn-lt"/>
                <a:sym typeface="Symbol" panose="05050102010706020507" pitchFamily="18" charset="2"/>
              </a:rPr>
              <a:t> cops violent.3PL</a:t>
            </a:r>
            <a:br>
              <a:rPr lang="en-US" sz="1800" i="0" u="none" strike="noStrike" baseline="0" dirty="0">
                <a:latin typeface="+mn-lt"/>
              </a:rPr>
            </a:br>
            <a:r>
              <a:rPr lang="en-US" sz="1800" i="0" u="none" strike="noStrike" baseline="0" dirty="0">
                <a:latin typeface="+mn-lt"/>
              </a:rPr>
              <a:t>             ‘First a nice cop approached us but then a few violent ones arrived.’</a:t>
            </a:r>
            <a:br>
              <a:rPr lang="en-US" sz="1800" i="0" u="none" strike="noStrike" baseline="0" dirty="0">
                <a:latin typeface="+mn-lt"/>
              </a:rPr>
            </a:br>
            <a:r>
              <a:rPr lang="en-US" sz="1800" i="0" u="none" strike="noStrike" baseline="0" dirty="0">
                <a:latin typeface="+mn-lt"/>
              </a:rPr>
              <a:t>        c. </a:t>
            </a:r>
            <a:r>
              <a:rPr lang="en-US" sz="1800" dirty="0">
                <a:latin typeface="+mn-lt"/>
              </a:rPr>
              <a:t>a. John-un  </a:t>
            </a:r>
            <a:r>
              <a:rPr lang="en-US" sz="1800" dirty="0" err="1">
                <a:latin typeface="+mn-lt"/>
              </a:rPr>
              <a:t>caki-uy</a:t>
            </a:r>
            <a:r>
              <a:rPr lang="en-US" sz="1800" dirty="0">
                <a:latin typeface="+mn-lt"/>
              </a:rPr>
              <a:t>    kay-</a:t>
            </a:r>
            <a:r>
              <a:rPr lang="en-US" sz="1800" dirty="0" err="1">
                <a:solidFill>
                  <a:srgbClr val="FF0000"/>
                </a:solidFill>
                <a:latin typeface="+mn-lt"/>
              </a:rPr>
              <a:t>wa</a:t>
            </a:r>
            <a:r>
              <a:rPr lang="en-US" sz="1800" dirty="0">
                <a:solidFill>
                  <a:srgbClr val="FF0000"/>
                </a:solidFill>
                <a:latin typeface="+mn-lt"/>
              </a:rPr>
              <a:t>/*</a:t>
            </a:r>
            <a:r>
              <a:rPr lang="en-US" sz="1800" dirty="0" err="1">
                <a:solidFill>
                  <a:srgbClr val="FF0000"/>
                </a:solidFill>
                <a:latin typeface="+mn-lt"/>
              </a:rPr>
              <a:t>lul</a:t>
            </a:r>
            <a:r>
              <a:rPr lang="en-US" sz="1800" dirty="0">
                <a:latin typeface="+mn-lt"/>
              </a:rPr>
              <a:t>    </a:t>
            </a:r>
            <a:r>
              <a:rPr lang="en-US" sz="1800" dirty="0" err="1">
                <a:latin typeface="+mn-lt"/>
              </a:rPr>
              <a:t>kotcal</a:t>
            </a:r>
            <a:r>
              <a:rPr lang="en-US" sz="1800" dirty="0">
                <a:latin typeface="+mn-lt"/>
              </a:rPr>
              <a:t> </a:t>
            </a:r>
            <a:r>
              <a:rPr lang="en-US" sz="1800" dirty="0" err="1">
                <a:latin typeface="+mn-lt"/>
              </a:rPr>
              <a:t>sanpo-lul</a:t>
            </a:r>
            <a:r>
              <a:rPr lang="en-US" sz="1800" dirty="0">
                <a:latin typeface="+mn-lt"/>
              </a:rPr>
              <a:t> ha-n-ta.           </a:t>
            </a:r>
            <a:r>
              <a:rPr lang="en-US" sz="1800" dirty="0" err="1">
                <a:latin typeface="+mn-lt"/>
              </a:rPr>
              <a:t>Kulena</a:t>
            </a:r>
            <a:r>
              <a:rPr lang="en-US" sz="1800" dirty="0">
                <a:latin typeface="+mn-lt"/>
              </a:rPr>
              <a:t> Bill-un  [</a:t>
            </a:r>
            <a:r>
              <a:rPr lang="en-US" sz="1800" dirty="0" err="1">
                <a:highlight>
                  <a:srgbClr val="C0C0C0"/>
                </a:highlight>
                <a:latin typeface="+mn-lt"/>
              </a:rPr>
              <a:t>caki-uy</a:t>
            </a:r>
            <a:r>
              <a:rPr lang="en-US" sz="1800" dirty="0">
                <a:highlight>
                  <a:srgbClr val="C0C0C0"/>
                </a:highlight>
                <a:latin typeface="+mn-lt"/>
              </a:rPr>
              <a:t>    kay-</a:t>
            </a:r>
            <a:r>
              <a:rPr lang="en-US" sz="1800" dirty="0" err="1">
                <a:solidFill>
                  <a:srgbClr val="FF0000"/>
                </a:solidFill>
                <a:highlight>
                  <a:srgbClr val="C0C0C0"/>
                </a:highlight>
                <a:latin typeface="+mn-lt"/>
              </a:rPr>
              <a:t>lul</a:t>
            </a:r>
            <a:r>
              <a:rPr lang="en-US" sz="1800" dirty="0">
                <a:solidFill>
                  <a:srgbClr val="FF0000"/>
                </a:solidFill>
                <a:highlight>
                  <a:srgbClr val="C0C0C0"/>
                </a:highlight>
                <a:latin typeface="+mn-lt"/>
              </a:rPr>
              <a:t>/*</a:t>
            </a:r>
            <a:r>
              <a:rPr lang="en-US" sz="1800" dirty="0" err="1">
                <a:solidFill>
                  <a:srgbClr val="FF0000"/>
                </a:solidFill>
                <a:highlight>
                  <a:srgbClr val="C0C0C0"/>
                </a:highlight>
                <a:latin typeface="+mn-lt"/>
              </a:rPr>
              <a:t>wa</a:t>
            </a:r>
            <a:r>
              <a:rPr lang="en-US" sz="1800" dirty="0">
                <a:latin typeface="+mn-lt"/>
              </a:rPr>
              <a:t>] </a:t>
            </a:r>
            <a:r>
              <a:rPr lang="en-US" sz="1800" dirty="0" err="1">
                <a:latin typeface="+mn-lt"/>
              </a:rPr>
              <a:t>kotcal</a:t>
            </a:r>
            <a:r>
              <a:rPr lang="en-US" sz="1800" dirty="0">
                <a:latin typeface="+mn-lt"/>
              </a:rPr>
              <a:t> </a:t>
            </a:r>
            <a:r>
              <a:rPr lang="en-US" sz="1800" dirty="0" err="1">
                <a:latin typeface="+mn-lt"/>
              </a:rPr>
              <a:t>ttayli</a:t>
            </a:r>
            <a:r>
              <a:rPr lang="en-US" sz="1800" dirty="0">
                <a:latin typeface="+mn-lt"/>
              </a:rPr>
              <a:t>-n-ta.</a:t>
            </a:r>
            <a:br>
              <a:rPr lang="en-US" sz="1800" dirty="0">
                <a:latin typeface="+mn-lt"/>
              </a:rPr>
            </a:br>
            <a:r>
              <a:rPr lang="en-US" sz="1800" dirty="0">
                <a:latin typeface="+mn-lt"/>
              </a:rPr>
              <a:t>                John-</a:t>
            </a:r>
            <a:r>
              <a:rPr lang="en-US" sz="1600" dirty="0">
                <a:latin typeface="+mn-lt"/>
              </a:rPr>
              <a:t>TOP</a:t>
            </a:r>
            <a:r>
              <a:rPr lang="en-US" sz="1800" dirty="0">
                <a:latin typeface="+mn-lt"/>
              </a:rPr>
              <a:t> self-</a:t>
            </a:r>
            <a:r>
              <a:rPr lang="en-US" sz="1600" dirty="0">
                <a:latin typeface="+mn-lt"/>
              </a:rPr>
              <a:t>GEN</a:t>
            </a:r>
            <a:r>
              <a:rPr lang="en-US" sz="1800" dirty="0">
                <a:latin typeface="+mn-lt"/>
              </a:rPr>
              <a:t> dog-</a:t>
            </a:r>
            <a:r>
              <a:rPr lang="en-US" sz="1600" dirty="0">
                <a:latin typeface="+mn-lt"/>
              </a:rPr>
              <a:t>COM/*ACC</a:t>
            </a:r>
            <a:r>
              <a:rPr lang="en-US" sz="1800" dirty="0">
                <a:latin typeface="+mn-lt"/>
              </a:rPr>
              <a:t> often  walk-</a:t>
            </a:r>
            <a:r>
              <a:rPr lang="en-US" sz="1600" dirty="0">
                <a:latin typeface="+mn-lt"/>
              </a:rPr>
              <a:t>ACC </a:t>
            </a:r>
            <a:r>
              <a:rPr lang="en-US" sz="1800" dirty="0">
                <a:latin typeface="+mn-lt"/>
              </a:rPr>
              <a:t> take-</a:t>
            </a:r>
            <a:r>
              <a:rPr lang="en-US" sz="1600" dirty="0">
                <a:latin typeface="+mn-lt"/>
              </a:rPr>
              <a:t>PRES-IND</a:t>
            </a:r>
            <a:r>
              <a:rPr lang="en-US" sz="1800" dirty="0">
                <a:latin typeface="+mn-lt"/>
              </a:rPr>
              <a:t> but       Bill-</a:t>
            </a:r>
            <a:r>
              <a:rPr lang="en-US" sz="1600" dirty="0">
                <a:latin typeface="+mn-lt"/>
              </a:rPr>
              <a:t>TOP</a:t>
            </a:r>
            <a:r>
              <a:rPr lang="en-US" sz="1800" dirty="0">
                <a:latin typeface="+mn-lt"/>
              </a:rPr>
              <a:t> self-</a:t>
            </a:r>
            <a:r>
              <a:rPr lang="en-US" sz="1600" dirty="0">
                <a:latin typeface="+mn-lt"/>
              </a:rPr>
              <a:t>GEN</a:t>
            </a:r>
            <a:r>
              <a:rPr lang="en-US" sz="1800" dirty="0">
                <a:latin typeface="+mn-lt"/>
              </a:rPr>
              <a:t> dog-</a:t>
            </a:r>
            <a:r>
              <a:rPr lang="en-US" sz="1600" dirty="0">
                <a:latin typeface="+mn-lt"/>
              </a:rPr>
              <a:t>ACC</a:t>
            </a:r>
            <a:r>
              <a:rPr lang="en-US" sz="1800" dirty="0">
                <a:latin typeface="+mn-lt"/>
              </a:rPr>
              <a:t> often beat-</a:t>
            </a:r>
            <a:r>
              <a:rPr lang="en-US" sz="1600" dirty="0">
                <a:latin typeface="+mn-lt"/>
              </a:rPr>
              <a:t>PRES-IND</a:t>
            </a:r>
            <a:br>
              <a:rPr lang="en-US" sz="1800" dirty="0">
                <a:latin typeface="+mn-lt"/>
              </a:rPr>
            </a:br>
            <a:r>
              <a:rPr lang="en-US" sz="1800" dirty="0">
                <a:latin typeface="+mn-lt"/>
              </a:rPr>
              <a:t>               ‘John often takes a walk with his dog. But Bill often beats his (= Bill’s) dog</a:t>
            </a:r>
            <a:r>
              <a:rPr lang="he-IL" sz="1800" i="0" u="none" strike="noStrike" baseline="0" dirty="0">
                <a:latin typeface="+mn-lt"/>
                <a:sym typeface="Symbol" panose="05050102010706020507" pitchFamily="18" charset="2"/>
              </a:rPr>
              <a:t>	</a:t>
            </a:r>
            <a:r>
              <a:rPr lang="en-US" sz="1800" i="0" u="none" strike="noStrike" baseline="0" dirty="0">
                <a:latin typeface="+mn-lt"/>
                <a:sym typeface="Symbol" panose="05050102010706020507" pitchFamily="18" charset="2"/>
              </a:rPr>
              <a:t>           </a:t>
            </a:r>
            <a:r>
              <a:rPr lang="en-US" sz="1800" b="1" i="0" u="none" strike="noStrike" baseline="0" dirty="0">
                <a:latin typeface="+mn-lt"/>
                <a:sym typeface="Symbol" panose="05050102010706020507" pitchFamily="18" charset="2"/>
              </a:rPr>
              <a:t>sloppy </a:t>
            </a:r>
            <a:r>
              <a:rPr lang="en-US" sz="1800" b="1" i="0" u="none" strike="noStrike" baseline="0" dirty="0">
                <a:latin typeface="+mn-lt"/>
                <a:sym typeface="Wingdings" panose="05000000000000000000" pitchFamily="2" charset="2"/>
              </a:rPr>
              <a:t> ellipsis</a:t>
            </a:r>
            <a:br>
              <a:rPr lang="en-US" sz="1800" i="0" u="none" strike="noStrike" baseline="0" dirty="0">
                <a:latin typeface="+mn-lt"/>
                <a:sym typeface="Symbol" panose="05050102010706020507" pitchFamily="18" charset="2"/>
              </a:rPr>
            </a:br>
            <a:endParaRPr lang="en-IL" sz="1800" b="1" dirty="0">
              <a:latin typeface="+mn-lt"/>
            </a:endParaRPr>
          </a:p>
        </p:txBody>
      </p:sp>
      <p:sp>
        <p:nvSpPr>
          <p:cNvPr id="7" name="Slide Number Placeholder 6">
            <a:extLst>
              <a:ext uri="{FF2B5EF4-FFF2-40B4-BE49-F238E27FC236}">
                <a16:creationId xmlns:a16="http://schemas.microsoft.com/office/drawing/2014/main" id="{E38A2407-BC6C-07FF-14F4-3BB8D15F107D}"/>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26</a:t>
            </a:fld>
            <a:endParaRPr lang="en-IL" dirty="0"/>
          </a:p>
        </p:txBody>
      </p:sp>
      <p:sp>
        <p:nvSpPr>
          <p:cNvPr id="2" name="TextBox 1">
            <a:extLst>
              <a:ext uri="{FF2B5EF4-FFF2-40B4-BE49-F238E27FC236}">
                <a16:creationId xmlns:a16="http://schemas.microsoft.com/office/drawing/2014/main" id="{C3F4F86C-0DB5-345B-6165-21DE4FE8508A}"/>
              </a:ext>
            </a:extLst>
          </p:cNvPr>
          <p:cNvSpPr txBox="1"/>
          <p:nvPr/>
        </p:nvSpPr>
        <p:spPr>
          <a:xfrm>
            <a:off x="9863469" y="5376822"/>
            <a:ext cx="2328531" cy="369332"/>
          </a:xfrm>
          <a:prstGeom prst="rect">
            <a:avLst/>
          </a:prstGeom>
          <a:noFill/>
        </p:spPr>
        <p:txBody>
          <a:bodyPr wrap="square" rtlCol="0">
            <a:spAutoFit/>
          </a:bodyPr>
          <a:lstStyle/>
          <a:p>
            <a:r>
              <a:rPr lang="en-US">
                <a:solidFill>
                  <a:srgbClr val="0000FF"/>
                </a:solidFill>
              </a:rPr>
              <a:t>[Case]</a:t>
            </a:r>
            <a:r>
              <a:rPr lang="en-US"/>
              <a:t>        </a:t>
            </a:r>
            <a:r>
              <a:rPr lang="en-US" i="1"/>
              <a:t>(Korean)</a:t>
            </a:r>
            <a:endParaRPr lang="en-IL" i="1"/>
          </a:p>
        </p:txBody>
      </p:sp>
      <p:sp>
        <p:nvSpPr>
          <p:cNvPr id="4" name="Freeform: Shape 3">
            <a:extLst>
              <a:ext uri="{FF2B5EF4-FFF2-40B4-BE49-F238E27FC236}">
                <a16:creationId xmlns:a16="http://schemas.microsoft.com/office/drawing/2014/main" id="{8BBD3843-330C-1CFF-1A03-A4F6004D0A1A}"/>
              </a:ext>
            </a:extLst>
          </p:cNvPr>
          <p:cNvSpPr/>
          <p:nvPr/>
        </p:nvSpPr>
        <p:spPr>
          <a:xfrm>
            <a:off x="8978652" y="5485035"/>
            <a:ext cx="877729" cy="288444"/>
          </a:xfrm>
          <a:custGeom>
            <a:avLst/>
            <a:gdLst>
              <a:gd name="csX0" fmla="*/ 69655 w 877729"/>
              <a:gd name="csY0" fmla="*/ 288444 h 288444"/>
              <a:gd name="csX1" fmla="*/ 80288 w 877729"/>
              <a:gd name="csY1" fmla="*/ 11998 h 288444"/>
              <a:gd name="csX2" fmla="*/ 877729 w 877729"/>
              <a:gd name="csY2" fmla="*/ 75793 h 288444"/>
            </a:gdLst>
            <a:ahLst/>
            <a:cxnLst>
              <a:cxn ang="0">
                <a:pos x="csX0" y="csY0"/>
              </a:cxn>
              <a:cxn ang="0">
                <a:pos x="csX1" y="csY1"/>
              </a:cxn>
              <a:cxn ang="0">
                <a:pos x="csX2" y="csY2"/>
              </a:cxn>
            </a:cxnLst>
            <a:rect l="l" t="t" r="r" b="b"/>
            <a:pathLst>
              <a:path w="877729" h="288444">
                <a:moveTo>
                  <a:pt x="69655" y="288444"/>
                </a:moveTo>
                <a:cubicBezTo>
                  <a:pt x="7632" y="167942"/>
                  <a:pt x="-54391" y="47440"/>
                  <a:pt x="80288" y="11998"/>
                </a:cubicBezTo>
                <a:cubicBezTo>
                  <a:pt x="214967" y="-23444"/>
                  <a:pt x="546348" y="26174"/>
                  <a:pt x="877729" y="75793"/>
                </a:cubicBez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675925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2A755-8A41-FDDC-BFEB-1B2B7F450B7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306A3B3-C7A7-9AC7-5B7E-17C859F66F49}"/>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Gender recoverability in NP-ellipsis	</a:t>
            </a:r>
            <a:endParaRPr lang="en-IL" b="1" dirty="0">
              <a:latin typeface="+mn-lt"/>
            </a:endParaRPr>
          </a:p>
        </p:txBody>
      </p:sp>
      <p:sp>
        <p:nvSpPr>
          <p:cNvPr id="5" name="Title 4">
            <a:extLst>
              <a:ext uri="{FF2B5EF4-FFF2-40B4-BE49-F238E27FC236}">
                <a16:creationId xmlns:a16="http://schemas.microsoft.com/office/drawing/2014/main" id="{7B70616D-687A-F490-A40A-87E2347B9ABF}"/>
              </a:ext>
            </a:extLst>
          </p:cNvPr>
          <p:cNvSpPr>
            <a:spLocks noGrp="1"/>
          </p:cNvSpPr>
          <p:nvPr>
            <p:ph type="title"/>
          </p:nvPr>
        </p:nvSpPr>
        <p:spPr>
          <a:xfrm>
            <a:off x="264689" y="1111846"/>
            <a:ext cx="11927311" cy="5826060"/>
          </a:xfrm>
        </p:spPr>
        <p:txBody>
          <a:bodyPr anchor="t" anchorCtr="0">
            <a:noAutofit/>
          </a:bodyPr>
          <a:lstStyle/>
          <a:p>
            <a:pPr>
              <a:lnSpc>
                <a:spcPts val="2800"/>
              </a:lnSpc>
            </a:pPr>
            <a:r>
              <a:rPr lang="en-US" sz="2000">
                <a:latin typeface="+mn-lt"/>
              </a:rPr>
              <a:t>(31) </a:t>
            </a:r>
            <a:r>
              <a:rPr lang="en-US" sz="2000" dirty="0">
                <a:latin typeface="+mn-lt"/>
              </a:rPr>
              <a:t>a. </a:t>
            </a:r>
            <a:r>
              <a:rPr lang="en-US" sz="2000" dirty="0" err="1">
                <a:latin typeface="+mn-lt"/>
              </a:rPr>
              <a:t>el</a:t>
            </a:r>
            <a:r>
              <a:rPr lang="en-US" sz="2000" dirty="0">
                <a:latin typeface="+mn-lt"/>
              </a:rPr>
              <a:t>             </a:t>
            </a:r>
            <a:r>
              <a:rPr lang="en-US" sz="2000" dirty="0" err="1">
                <a:solidFill>
                  <a:srgbClr val="FF0000"/>
                </a:solidFill>
                <a:latin typeface="+mn-lt"/>
              </a:rPr>
              <a:t>t</a:t>
            </a:r>
            <a:r>
              <a:rPr lang="en-US" sz="2000" dirty="0" err="1">
                <a:solidFill>
                  <a:srgbClr val="FF0000"/>
                </a:solidFill>
                <a:latin typeface="+mn-lt"/>
                <a:cs typeface="Times New Roman" panose="02020603050405020304" pitchFamily="18" charset="0"/>
              </a:rPr>
              <a:t>ío</a:t>
            </a:r>
            <a:r>
              <a:rPr lang="en-US" sz="2000" dirty="0">
                <a:latin typeface="+mn-lt"/>
                <a:cs typeface="Times New Roman" panose="02020603050405020304" pitchFamily="18" charset="0"/>
              </a:rPr>
              <a:t>      de María y     </a:t>
            </a:r>
            <a:r>
              <a:rPr lang="en-US" sz="2000" dirty="0" err="1">
                <a:latin typeface="+mn-lt"/>
                <a:cs typeface="Times New Roman" panose="02020603050405020304" pitchFamily="18" charset="0"/>
              </a:rPr>
              <a:t>el</a:t>
            </a:r>
            <a:r>
              <a:rPr lang="en-US" sz="2000" dirty="0">
                <a:latin typeface="+mn-lt"/>
                <a:cs typeface="Times New Roman" panose="02020603050405020304" pitchFamily="18" charset="0"/>
              </a:rPr>
              <a:t>             [</a:t>
            </a:r>
            <a:r>
              <a:rPr lang="en-US" sz="2000" dirty="0" err="1">
                <a:solidFill>
                  <a:srgbClr val="FF0000"/>
                </a:solidFill>
                <a:highlight>
                  <a:srgbClr val="C0C0C0"/>
                </a:highlight>
                <a:latin typeface="+mn-lt"/>
              </a:rPr>
              <a:t>t</a:t>
            </a:r>
            <a:r>
              <a:rPr lang="en-US" sz="2000" dirty="0" err="1">
                <a:solidFill>
                  <a:srgbClr val="FF0000"/>
                </a:solidFill>
                <a:highlight>
                  <a:srgbClr val="C0C0C0"/>
                </a:highlight>
                <a:latin typeface="+mn-lt"/>
                <a:cs typeface="Times New Roman" panose="02020603050405020304" pitchFamily="18" charset="0"/>
              </a:rPr>
              <a:t>ío</a:t>
            </a:r>
            <a:r>
              <a:rPr lang="en-US" sz="2000" dirty="0">
                <a:latin typeface="+mn-lt"/>
                <a:cs typeface="Times New Roman" panose="02020603050405020304" pitchFamily="18" charset="0"/>
              </a:rPr>
              <a:t>]/*la           [</a:t>
            </a:r>
            <a:r>
              <a:rPr lang="en-US" sz="2000" dirty="0" err="1">
                <a:solidFill>
                  <a:srgbClr val="FF0000"/>
                </a:solidFill>
                <a:highlight>
                  <a:srgbClr val="C0C0C0"/>
                </a:highlight>
                <a:latin typeface="+mn-lt"/>
              </a:rPr>
              <a:t>t</a:t>
            </a:r>
            <a:r>
              <a:rPr lang="en-US" sz="2000" dirty="0" err="1">
                <a:solidFill>
                  <a:srgbClr val="FF0000"/>
                </a:solidFill>
                <a:highlight>
                  <a:srgbClr val="C0C0C0"/>
                </a:highlight>
                <a:latin typeface="+mn-lt"/>
                <a:cs typeface="Times New Roman" panose="02020603050405020304" pitchFamily="18" charset="0"/>
              </a:rPr>
              <a:t>ía</a:t>
            </a:r>
            <a:r>
              <a:rPr lang="en-US" sz="2000" dirty="0">
                <a:latin typeface="+mn-lt"/>
                <a:cs typeface="Times New Roman" panose="02020603050405020304" pitchFamily="18" charset="0"/>
              </a:rPr>
              <a:t>]  de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the.</a:t>
            </a:r>
            <a:r>
              <a:rPr lang="en-US" sz="1800" dirty="0">
                <a:latin typeface="+mn-lt"/>
                <a:cs typeface="Times New Roman" panose="02020603050405020304" pitchFamily="18" charset="0"/>
              </a:rPr>
              <a:t>M.SG </a:t>
            </a:r>
            <a:r>
              <a:rPr lang="en-US" sz="2000" dirty="0">
                <a:latin typeface="+mn-lt"/>
                <a:cs typeface="Times New Roman" panose="02020603050405020304" pitchFamily="18" charset="0"/>
              </a:rPr>
              <a:t>uncle of Maria and the.</a:t>
            </a:r>
            <a:r>
              <a:rPr lang="en-US" sz="1800" dirty="0">
                <a:latin typeface="+mn-lt"/>
                <a:cs typeface="Times New Roman" panose="02020603050405020304" pitchFamily="18" charset="0"/>
              </a:rPr>
              <a:t>M.SG </a:t>
            </a:r>
            <a:r>
              <a:rPr lang="en-US" sz="2000" dirty="0">
                <a:latin typeface="+mn-lt"/>
                <a:cs typeface="Times New Roman" panose="02020603050405020304" pitchFamily="18" charset="0"/>
              </a:rPr>
              <a:t>uncle the.</a:t>
            </a:r>
            <a:r>
              <a:rPr lang="en-US" sz="1800" dirty="0">
                <a:latin typeface="+mn-lt"/>
                <a:cs typeface="Times New Roman" panose="02020603050405020304" pitchFamily="18" charset="0"/>
              </a:rPr>
              <a:t>F.SG </a:t>
            </a:r>
            <a:r>
              <a:rPr lang="en-US" sz="2000" dirty="0">
                <a:latin typeface="+mn-lt"/>
                <a:cs typeface="Times New Roman" panose="02020603050405020304" pitchFamily="18" charset="0"/>
              </a:rPr>
              <a:t>aunt of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‘Mary’s uncle and Pedro’s uncle/*aunt’</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b. </a:t>
            </a:r>
            <a:r>
              <a:rPr lang="en-US" sz="2000" dirty="0">
                <a:latin typeface="+mn-lt"/>
              </a:rPr>
              <a:t>la             </a:t>
            </a:r>
            <a:r>
              <a:rPr lang="en-US" sz="2000" dirty="0" err="1">
                <a:solidFill>
                  <a:srgbClr val="FF0000"/>
                </a:solidFill>
                <a:latin typeface="+mn-lt"/>
              </a:rPr>
              <a:t>t</a:t>
            </a:r>
            <a:r>
              <a:rPr lang="en-US" sz="2000" dirty="0" err="1">
                <a:solidFill>
                  <a:srgbClr val="FF0000"/>
                </a:solidFill>
                <a:latin typeface="+mn-lt"/>
                <a:cs typeface="Times New Roman" panose="02020603050405020304" pitchFamily="18" charset="0"/>
              </a:rPr>
              <a:t>ía</a:t>
            </a:r>
            <a:r>
              <a:rPr lang="en-US" sz="2000" dirty="0">
                <a:latin typeface="+mn-lt"/>
                <a:cs typeface="Times New Roman" panose="02020603050405020304" pitchFamily="18" charset="0"/>
              </a:rPr>
              <a:t>    de María y      la          [</a:t>
            </a:r>
            <a:r>
              <a:rPr lang="en-US" sz="2000" dirty="0" err="1">
                <a:solidFill>
                  <a:srgbClr val="FF0000"/>
                </a:solidFill>
                <a:highlight>
                  <a:srgbClr val="C0C0C0"/>
                </a:highlight>
                <a:latin typeface="+mn-lt"/>
              </a:rPr>
              <a:t>t</a:t>
            </a:r>
            <a:r>
              <a:rPr lang="en-US" sz="2000" dirty="0" err="1">
                <a:solidFill>
                  <a:srgbClr val="FF0000"/>
                </a:solidFill>
                <a:highlight>
                  <a:srgbClr val="C0C0C0"/>
                </a:highlight>
                <a:latin typeface="+mn-lt"/>
                <a:cs typeface="Times New Roman" panose="02020603050405020304" pitchFamily="18" charset="0"/>
              </a:rPr>
              <a:t>ía</a:t>
            </a:r>
            <a:r>
              <a:rPr lang="en-US" sz="2000" dirty="0">
                <a:latin typeface="+mn-lt"/>
                <a:cs typeface="Times New Roman" panose="02020603050405020304" pitchFamily="18" charset="0"/>
              </a:rPr>
              <a:t>]/*</a:t>
            </a:r>
            <a:r>
              <a:rPr lang="en-US" sz="2000" dirty="0" err="1">
                <a:latin typeface="+mn-lt"/>
                <a:cs typeface="Times New Roman" panose="02020603050405020304" pitchFamily="18" charset="0"/>
              </a:rPr>
              <a:t>el</a:t>
            </a:r>
            <a:r>
              <a:rPr lang="en-US" sz="2000" dirty="0">
                <a:latin typeface="+mn-lt"/>
                <a:cs typeface="Times New Roman" panose="02020603050405020304" pitchFamily="18" charset="0"/>
              </a:rPr>
              <a:t>            [</a:t>
            </a:r>
            <a:r>
              <a:rPr lang="en-US" sz="2000" dirty="0" err="1">
                <a:solidFill>
                  <a:srgbClr val="FF0000"/>
                </a:solidFill>
                <a:highlight>
                  <a:srgbClr val="C0C0C0"/>
                </a:highlight>
                <a:latin typeface="+mn-lt"/>
              </a:rPr>
              <a:t>t</a:t>
            </a:r>
            <a:r>
              <a:rPr lang="en-US" sz="2000" dirty="0" err="1">
                <a:solidFill>
                  <a:srgbClr val="FF0000"/>
                </a:solidFill>
                <a:highlight>
                  <a:srgbClr val="C0C0C0"/>
                </a:highlight>
                <a:latin typeface="+mn-lt"/>
                <a:cs typeface="Times New Roman" panose="02020603050405020304" pitchFamily="18" charset="0"/>
              </a:rPr>
              <a:t>ío</a:t>
            </a:r>
            <a:r>
              <a:rPr lang="en-US" sz="2000" dirty="0">
                <a:latin typeface="+mn-lt"/>
                <a:cs typeface="Times New Roman" panose="02020603050405020304" pitchFamily="18" charset="0"/>
              </a:rPr>
              <a:t>]    de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the.</a:t>
            </a:r>
            <a:r>
              <a:rPr lang="en-US" sz="1800" dirty="0">
                <a:latin typeface="+mn-lt"/>
                <a:cs typeface="Times New Roman" panose="02020603050405020304" pitchFamily="18" charset="0"/>
              </a:rPr>
              <a:t>F.SG  </a:t>
            </a:r>
            <a:r>
              <a:rPr lang="en-US" sz="2000" dirty="0">
                <a:latin typeface="+mn-lt"/>
                <a:cs typeface="Times New Roman" panose="02020603050405020304" pitchFamily="18" charset="0"/>
              </a:rPr>
              <a:t>aunt of  Maria and the.</a:t>
            </a:r>
            <a:r>
              <a:rPr lang="en-US" sz="1800" dirty="0">
                <a:latin typeface="+mn-lt"/>
                <a:cs typeface="Times New Roman" panose="02020603050405020304" pitchFamily="18" charset="0"/>
              </a:rPr>
              <a:t>F.SG </a:t>
            </a:r>
            <a:r>
              <a:rPr lang="en-US" sz="2000" dirty="0">
                <a:latin typeface="+mn-lt"/>
                <a:cs typeface="Times New Roman" panose="02020603050405020304" pitchFamily="18" charset="0"/>
              </a:rPr>
              <a:t>aunt the.</a:t>
            </a:r>
            <a:r>
              <a:rPr lang="en-US" sz="1800" dirty="0">
                <a:latin typeface="+mn-lt"/>
                <a:cs typeface="Times New Roman" panose="02020603050405020304" pitchFamily="18" charset="0"/>
              </a:rPr>
              <a:t>M.SG </a:t>
            </a:r>
            <a:r>
              <a:rPr lang="en-US" sz="2000" dirty="0">
                <a:latin typeface="+mn-lt"/>
                <a:cs typeface="Times New Roman" panose="02020603050405020304" pitchFamily="18" charset="0"/>
              </a:rPr>
              <a:t>uncle of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‘Mary’s aunt and Pedro’s aunt/*uncle’</a:t>
            </a:r>
            <a:br>
              <a:rPr lang="en-US" sz="2000" dirty="0">
                <a:latin typeface="+mn-lt"/>
                <a:cs typeface="Times New Roman" panose="02020603050405020304" pitchFamily="18" charset="0"/>
              </a:rPr>
            </a:br>
            <a:br>
              <a:rPr lang="en-US" sz="2000" dirty="0">
                <a:latin typeface="+mn-lt"/>
                <a:cs typeface="Times New Roman" panose="02020603050405020304" pitchFamily="18" charset="0"/>
              </a:rPr>
            </a:br>
            <a:r>
              <a:rPr lang="en-US" sz="2000">
                <a:latin typeface="+mn-lt"/>
                <a:cs typeface="Times New Roman" panose="02020603050405020304" pitchFamily="18" charset="0"/>
              </a:rPr>
              <a:t>(32) </a:t>
            </a:r>
            <a:r>
              <a:rPr lang="en-US" sz="2000" dirty="0">
                <a:latin typeface="+mn-lt"/>
                <a:cs typeface="Times New Roman" panose="02020603050405020304" pitchFamily="18" charset="0"/>
              </a:rPr>
              <a:t>a. </a:t>
            </a:r>
            <a:r>
              <a:rPr lang="en-US" sz="2000" dirty="0" err="1">
                <a:latin typeface="+mn-lt"/>
                <a:cs typeface="Times New Roman" panose="02020603050405020304" pitchFamily="18" charset="0"/>
              </a:rPr>
              <a:t>el</a:t>
            </a:r>
            <a:r>
              <a:rPr lang="en-US" sz="2000" dirty="0">
                <a:latin typeface="+mn-lt"/>
                <a:cs typeface="Times New Roman" panose="02020603050405020304" pitchFamily="18" charset="0"/>
              </a:rPr>
              <a:t>               </a:t>
            </a:r>
            <a:r>
              <a:rPr lang="en-US" sz="2000" dirty="0" err="1">
                <a:latin typeface="+mn-lt"/>
                <a:cs typeface="Times New Roman" panose="02020603050405020304" pitchFamily="18" charset="0"/>
              </a:rPr>
              <a:t>casamiento</a:t>
            </a:r>
            <a:r>
              <a:rPr lang="en-US" sz="2000" dirty="0">
                <a:latin typeface="+mn-lt"/>
                <a:cs typeface="Times New Roman" panose="02020603050405020304" pitchFamily="18" charset="0"/>
              </a:rPr>
              <a:t> de Juan y     </a:t>
            </a:r>
            <a:r>
              <a:rPr lang="en-US" sz="2000" dirty="0" err="1">
                <a:latin typeface="+mn-lt"/>
                <a:cs typeface="Times New Roman" panose="02020603050405020304" pitchFamily="18" charset="0"/>
              </a:rPr>
              <a:t>el</a:t>
            </a:r>
            <a:r>
              <a:rPr lang="en-US" sz="2000" dirty="0">
                <a:latin typeface="+mn-lt"/>
                <a:cs typeface="Times New Roman" panose="02020603050405020304" pitchFamily="18" charset="0"/>
              </a:rPr>
              <a:t>             [</a:t>
            </a:r>
            <a:r>
              <a:rPr lang="en-US" sz="2000" dirty="0" err="1">
                <a:highlight>
                  <a:srgbClr val="C0C0C0"/>
                </a:highlight>
                <a:latin typeface="+mn-lt"/>
                <a:cs typeface="Times New Roman" panose="02020603050405020304" pitchFamily="18" charset="0"/>
              </a:rPr>
              <a:t>casamiento</a:t>
            </a:r>
            <a:r>
              <a:rPr lang="en-US" sz="2000" dirty="0">
                <a:latin typeface="+mn-lt"/>
                <a:cs typeface="Times New Roman" panose="02020603050405020304" pitchFamily="18" charset="0"/>
              </a:rPr>
              <a:t>]/*la            [</a:t>
            </a:r>
            <a:r>
              <a:rPr lang="en-US" sz="2000" dirty="0">
                <a:highlight>
                  <a:srgbClr val="C0C0C0"/>
                </a:highlight>
                <a:latin typeface="+mn-lt"/>
                <a:cs typeface="Times New Roman" panose="02020603050405020304" pitchFamily="18" charset="0"/>
              </a:rPr>
              <a:t>boda</a:t>
            </a:r>
            <a:r>
              <a:rPr lang="en-US" sz="2000" dirty="0">
                <a:latin typeface="+mn-lt"/>
                <a:cs typeface="Times New Roman" panose="02020603050405020304" pitchFamily="18" charset="0"/>
              </a:rPr>
              <a:t>]    de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the.</a:t>
            </a:r>
            <a:r>
              <a:rPr lang="en-US" sz="1800" dirty="0">
                <a:latin typeface="+mn-lt"/>
                <a:cs typeface="Times New Roman" panose="02020603050405020304" pitchFamily="18" charset="0"/>
              </a:rPr>
              <a:t>M.SG </a:t>
            </a:r>
            <a:r>
              <a:rPr lang="en-US" sz="2000" dirty="0">
                <a:latin typeface="+mn-lt"/>
                <a:cs typeface="Times New Roman" panose="02020603050405020304" pitchFamily="18" charset="0"/>
              </a:rPr>
              <a:t>marriage      of Juan and the.</a:t>
            </a:r>
            <a:r>
              <a:rPr lang="en-US" sz="1800" dirty="0">
                <a:latin typeface="+mn-lt"/>
                <a:cs typeface="Times New Roman" panose="02020603050405020304" pitchFamily="18" charset="0"/>
              </a:rPr>
              <a:t>M.SG </a:t>
            </a:r>
            <a:r>
              <a:rPr lang="en-US" sz="2000" dirty="0">
                <a:latin typeface="+mn-lt"/>
                <a:cs typeface="Times New Roman" panose="02020603050405020304" pitchFamily="18" charset="0"/>
              </a:rPr>
              <a:t>marriage           the.</a:t>
            </a:r>
            <a:r>
              <a:rPr lang="en-US" sz="1800" dirty="0">
                <a:latin typeface="+mn-lt"/>
                <a:cs typeface="Times New Roman" panose="02020603050405020304" pitchFamily="18" charset="0"/>
              </a:rPr>
              <a:t>F.SG </a:t>
            </a:r>
            <a:r>
              <a:rPr lang="en-US" sz="2000" dirty="0">
                <a:latin typeface="+mn-lt"/>
                <a:cs typeface="Times New Roman" panose="02020603050405020304" pitchFamily="18" charset="0"/>
              </a:rPr>
              <a:t>wedding of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‘Juan’s marriage and Pedro’s marriage/*wedding’  (</a:t>
            </a:r>
            <a:r>
              <a:rPr lang="en-US" sz="2000" b="1" dirty="0">
                <a:latin typeface="+mn-lt"/>
                <a:cs typeface="Times New Roman" panose="02020603050405020304" pitchFamily="18" charset="0"/>
              </a:rPr>
              <a:t>despite possible synonymy!</a:t>
            </a:r>
            <a:r>
              <a:rPr lang="en-US" sz="2000" dirty="0">
                <a:latin typeface="+mn-lt"/>
                <a:cs typeface="Times New Roman" panose="02020603050405020304" pitchFamily="18" charset="0"/>
              </a:rPr>
              <a:t>)</a:t>
            </a:r>
            <a:br>
              <a:rPr lang="en-US" sz="2000" dirty="0">
                <a:latin typeface="+mn-lt"/>
              </a:rPr>
            </a:br>
            <a:r>
              <a:rPr lang="en-US" sz="2000" dirty="0">
                <a:latin typeface="+mn-lt"/>
              </a:rPr>
              <a:t>        </a:t>
            </a:r>
            <a:r>
              <a:rPr lang="en-US" sz="2000" dirty="0">
                <a:latin typeface="+mn-lt"/>
                <a:cs typeface="Times New Roman" panose="02020603050405020304" pitchFamily="18" charset="0"/>
              </a:rPr>
              <a:t>b. la             boda       de Juan y     la            [</a:t>
            </a:r>
            <a:r>
              <a:rPr lang="en-US" sz="2000" dirty="0">
                <a:highlight>
                  <a:srgbClr val="C0C0C0"/>
                </a:highlight>
                <a:latin typeface="+mn-lt"/>
                <a:cs typeface="Times New Roman" panose="02020603050405020304" pitchFamily="18" charset="0"/>
              </a:rPr>
              <a:t>boda</a:t>
            </a:r>
            <a:r>
              <a:rPr lang="en-US" sz="2000" dirty="0">
                <a:latin typeface="+mn-lt"/>
                <a:cs typeface="Times New Roman" panose="02020603050405020304" pitchFamily="18" charset="0"/>
              </a:rPr>
              <a:t>]</a:t>
            </a:r>
            <a:r>
              <a:rPr lang="en-US" sz="2000" dirty="0">
                <a:cs typeface="Times New Roman" panose="02020603050405020304" pitchFamily="18" charset="0"/>
              </a:rPr>
              <a:t>/*</a:t>
            </a:r>
            <a:r>
              <a:rPr lang="en-US" sz="2000" dirty="0" err="1">
                <a:latin typeface="+mn-lt"/>
                <a:cs typeface="Times New Roman" panose="02020603050405020304" pitchFamily="18" charset="0"/>
              </a:rPr>
              <a:t>el</a:t>
            </a:r>
            <a:r>
              <a:rPr lang="en-US" sz="2000" dirty="0">
                <a:latin typeface="+mn-lt"/>
                <a:cs typeface="Times New Roman" panose="02020603050405020304" pitchFamily="18" charset="0"/>
              </a:rPr>
              <a:t>             [</a:t>
            </a:r>
            <a:r>
              <a:rPr lang="en-US" sz="2000" dirty="0" err="1">
                <a:highlight>
                  <a:srgbClr val="C0C0C0"/>
                </a:highlight>
                <a:latin typeface="+mn-lt"/>
                <a:cs typeface="Times New Roman" panose="02020603050405020304" pitchFamily="18" charset="0"/>
              </a:rPr>
              <a:t>casamiento</a:t>
            </a:r>
            <a:r>
              <a:rPr lang="en-US" sz="2000" dirty="0">
                <a:latin typeface="+mn-lt"/>
                <a:cs typeface="Times New Roman" panose="02020603050405020304" pitchFamily="18" charset="0"/>
              </a:rPr>
              <a:t>] de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the.</a:t>
            </a:r>
            <a:r>
              <a:rPr lang="en-US" sz="1800" dirty="0">
                <a:latin typeface="+mn-lt"/>
                <a:cs typeface="Times New Roman" panose="02020603050405020304" pitchFamily="18" charset="0"/>
              </a:rPr>
              <a:t>F.SG </a:t>
            </a:r>
            <a:r>
              <a:rPr lang="en-US" sz="2000" dirty="0">
                <a:latin typeface="+mn-lt"/>
                <a:cs typeface="Times New Roman" panose="02020603050405020304" pitchFamily="18" charset="0"/>
              </a:rPr>
              <a:t>wedding of  Juan and the.</a:t>
            </a:r>
            <a:r>
              <a:rPr lang="en-US" sz="1800" dirty="0">
                <a:latin typeface="+mn-lt"/>
                <a:cs typeface="Times New Roman" panose="02020603050405020304" pitchFamily="18" charset="0"/>
              </a:rPr>
              <a:t>F.SG </a:t>
            </a:r>
            <a:r>
              <a:rPr lang="en-US" sz="2000" dirty="0">
                <a:latin typeface="+mn-lt"/>
                <a:cs typeface="Times New Roman" panose="02020603050405020304" pitchFamily="18" charset="0"/>
              </a:rPr>
              <a:t>wedding the.</a:t>
            </a:r>
            <a:r>
              <a:rPr lang="en-US" sz="1800" dirty="0">
                <a:latin typeface="+mn-lt"/>
                <a:cs typeface="Times New Roman" panose="02020603050405020304" pitchFamily="18" charset="0"/>
              </a:rPr>
              <a:t>M.SG </a:t>
            </a:r>
            <a:r>
              <a:rPr lang="en-US" sz="2000" dirty="0">
                <a:latin typeface="+mn-lt"/>
                <a:cs typeface="Times New Roman" panose="02020603050405020304" pitchFamily="18" charset="0"/>
              </a:rPr>
              <a:t>marriage      of Pedro</a:t>
            </a:r>
            <a:br>
              <a:rPr lang="en-US" sz="2000" dirty="0">
                <a:latin typeface="+mn-lt"/>
                <a:cs typeface="Times New Roman" panose="02020603050405020304" pitchFamily="18" charset="0"/>
              </a:rPr>
            </a:br>
            <a:r>
              <a:rPr lang="en-US" sz="2000" dirty="0">
                <a:latin typeface="+mn-lt"/>
                <a:cs typeface="Times New Roman" panose="02020603050405020304" pitchFamily="18" charset="0"/>
              </a:rPr>
              <a:t>             ‘Juan’s marriage and Pedro’s marriage/*wedding’  (</a:t>
            </a:r>
            <a:r>
              <a:rPr lang="en-US" sz="2000" b="1" dirty="0">
                <a:latin typeface="+mn-lt"/>
                <a:cs typeface="Times New Roman" panose="02020603050405020304" pitchFamily="18" charset="0"/>
              </a:rPr>
              <a:t>despite possible synonymy!</a:t>
            </a:r>
            <a:r>
              <a:rPr lang="en-US" sz="2000" dirty="0">
                <a:latin typeface="+mn-lt"/>
                <a:cs typeface="Times New Roman" panose="02020603050405020304" pitchFamily="18" charset="0"/>
              </a:rPr>
              <a:t>)</a:t>
            </a:r>
            <a:br>
              <a:rPr lang="en-US" sz="2000" dirty="0">
                <a:latin typeface="+mn-lt"/>
              </a:rPr>
            </a:br>
            <a:br>
              <a:rPr lang="en-US" sz="2000" dirty="0">
                <a:latin typeface="+mn-lt"/>
              </a:rPr>
            </a:br>
            <a:r>
              <a:rPr lang="en-US" sz="2000" dirty="0">
                <a:latin typeface="+mn-lt"/>
              </a:rPr>
              <a:t>                                                                                                                           Spanish data and analysis by Saab (2019)</a:t>
            </a:r>
            <a:br>
              <a:rPr lang="en-US" sz="2000" dirty="0">
                <a:latin typeface="+mn-lt"/>
              </a:rPr>
            </a:br>
            <a:br>
              <a:rPr lang="en-US"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96D1FB20-C2B0-0E47-7D3E-5A39D96E472A}"/>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27</a:t>
            </a:fld>
            <a:endParaRPr lang="en-IL" dirty="0"/>
          </a:p>
        </p:txBody>
      </p:sp>
      <p:sp>
        <p:nvSpPr>
          <p:cNvPr id="9" name="Title 4">
            <a:extLst>
              <a:ext uri="{FF2B5EF4-FFF2-40B4-BE49-F238E27FC236}">
                <a16:creationId xmlns:a16="http://schemas.microsoft.com/office/drawing/2014/main" id="{E93F968D-4C57-A5A3-269B-6ACDBA080429}"/>
              </a:ext>
            </a:extLst>
          </p:cNvPr>
          <p:cNvSpPr txBox="1">
            <a:spLocks/>
          </p:cNvSpPr>
          <p:nvPr/>
        </p:nvSpPr>
        <p:spPr>
          <a:xfrm>
            <a:off x="183572" y="1101213"/>
            <a:ext cx="11927311" cy="58260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000"/>
              </a:lnSpc>
            </a:pPr>
            <a:endParaRPr lang="en-IL" sz="2000" b="1" dirty="0">
              <a:latin typeface="+mn-lt"/>
            </a:endParaRPr>
          </a:p>
        </p:txBody>
      </p:sp>
      <p:sp>
        <p:nvSpPr>
          <p:cNvPr id="2" name="Right Brace 1">
            <a:extLst>
              <a:ext uri="{FF2B5EF4-FFF2-40B4-BE49-F238E27FC236}">
                <a16:creationId xmlns:a16="http://schemas.microsoft.com/office/drawing/2014/main" id="{A5DFB54B-65B5-973A-E182-5D63C6FCAB92}"/>
              </a:ext>
            </a:extLst>
          </p:cNvPr>
          <p:cNvSpPr/>
          <p:nvPr/>
        </p:nvSpPr>
        <p:spPr>
          <a:xfrm>
            <a:off x="7991605" y="1252603"/>
            <a:ext cx="538620" cy="1979112"/>
          </a:xfrm>
          <a:prstGeom prst="rightBrace">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4" name="TextBox 3">
            <a:extLst>
              <a:ext uri="{FF2B5EF4-FFF2-40B4-BE49-F238E27FC236}">
                <a16:creationId xmlns:a16="http://schemas.microsoft.com/office/drawing/2014/main" id="{F3CAA31C-7032-333B-7651-FA2CA7FE13CC}"/>
              </a:ext>
            </a:extLst>
          </p:cNvPr>
          <p:cNvSpPr txBox="1"/>
          <p:nvPr/>
        </p:nvSpPr>
        <p:spPr>
          <a:xfrm>
            <a:off x="8566910" y="1953449"/>
            <a:ext cx="1753643" cy="726148"/>
          </a:xfrm>
          <a:prstGeom prst="rect">
            <a:avLst/>
          </a:prstGeom>
          <a:noFill/>
        </p:spPr>
        <p:txBody>
          <a:bodyPr wrap="square" rtlCol="0">
            <a:spAutoFit/>
          </a:bodyPr>
          <a:lstStyle/>
          <a:p>
            <a:r>
              <a:rPr lang="en-US" sz="2000" dirty="0">
                <a:solidFill>
                  <a:srgbClr val="00B0F0"/>
                </a:solidFill>
              </a:rPr>
              <a:t>Unrecoverable natural gender</a:t>
            </a:r>
            <a:endParaRPr lang="en-IL" sz="2000" dirty="0">
              <a:solidFill>
                <a:srgbClr val="00B0F0"/>
              </a:solidFill>
            </a:endParaRPr>
          </a:p>
        </p:txBody>
      </p:sp>
      <p:sp>
        <p:nvSpPr>
          <p:cNvPr id="6" name="Right Brace 5">
            <a:extLst>
              <a:ext uri="{FF2B5EF4-FFF2-40B4-BE49-F238E27FC236}">
                <a16:creationId xmlns:a16="http://schemas.microsoft.com/office/drawing/2014/main" id="{171E66B3-7A5A-0B1B-4476-02FDFA9398C0}"/>
              </a:ext>
            </a:extLst>
          </p:cNvPr>
          <p:cNvSpPr/>
          <p:nvPr/>
        </p:nvSpPr>
        <p:spPr>
          <a:xfrm>
            <a:off x="9922853" y="3695187"/>
            <a:ext cx="538620" cy="1979112"/>
          </a:xfrm>
          <a:prstGeom prst="rightBrace">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8" name="TextBox 7">
            <a:extLst>
              <a:ext uri="{FF2B5EF4-FFF2-40B4-BE49-F238E27FC236}">
                <a16:creationId xmlns:a16="http://schemas.microsoft.com/office/drawing/2014/main" id="{64B01401-A2A7-9E20-2404-AEFA3222ED37}"/>
              </a:ext>
            </a:extLst>
          </p:cNvPr>
          <p:cNvSpPr txBox="1"/>
          <p:nvPr/>
        </p:nvSpPr>
        <p:spPr>
          <a:xfrm>
            <a:off x="10477941" y="4014243"/>
            <a:ext cx="1714059" cy="1323439"/>
          </a:xfrm>
          <a:prstGeom prst="rect">
            <a:avLst/>
          </a:prstGeom>
          <a:noFill/>
        </p:spPr>
        <p:txBody>
          <a:bodyPr wrap="square" rtlCol="0">
            <a:spAutoFit/>
          </a:bodyPr>
          <a:lstStyle/>
          <a:p>
            <a:r>
              <a:rPr lang="en-US" sz="2000" dirty="0">
                <a:solidFill>
                  <a:srgbClr val="00B0F0"/>
                </a:solidFill>
              </a:rPr>
              <a:t>Unrecoverable grammatical (arbitrary)  gender</a:t>
            </a:r>
            <a:endParaRPr lang="en-IL" sz="2000" dirty="0">
              <a:solidFill>
                <a:srgbClr val="00B0F0"/>
              </a:solidFill>
            </a:endParaRPr>
          </a:p>
        </p:txBody>
      </p:sp>
    </p:spTree>
    <p:extLst>
      <p:ext uri="{BB962C8B-B14F-4D97-AF65-F5344CB8AC3E}">
        <p14:creationId xmlns:p14="http://schemas.microsoft.com/office/powerpoint/2010/main" val="3296128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2CCA5-E2BF-BD28-E22E-BC510987122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4E45FD7-CEE8-CD0A-CABB-C061329DA8A1}"/>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Number recoverability in NP-ellipsis	</a:t>
            </a:r>
            <a:endParaRPr lang="en-IL" b="1" dirty="0">
              <a:latin typeface="+mn-lt"/>
            </a:endParaRPr>
          </a:p>
        </p:txBody>
      </p:sp>
      <p:sp>
        <p:nvSpPr>
          <p:cNvPr id="5" name="Title 4">
            <a:extLst>
              <a:ext uri="{FF2B5EF4-FFF2-40B4-BE49-F238E27FC236}">
                <a16:creationId xmlns:a16="http://schemas.microsoft.com/office/drawing/2014/main" id="{DF753A56-999A-5173-59A3-2E35D6FDC342}"/>
              </a:ext>
            </a:extLst>
          </p:cNvPr>
          <p:cNvSpPr>
            <a:spLocks noGrp="1"/>
          </p:cNvSpPr>
          <p:nvPr>
            <p:ph type="title"/>
          </p:nvPr>
        </p:nvSpPr>
        <p:spPr>
          <a:xfrm>
            <a:off x="264689" y="1111846"/>
            <a:ext cx="11927311" cy="5590289"/>
          </a:xfrm>
        </p:spPr>
        <p:txBody>
          <a:bodyPr anchor="t" anchorCtr="0">
            <a:noAutofit/>
          </a:bodyPr>
          <a:lstStyle/>
          <a:p>
            <a:pPr>
              <a:lnSpc>
                <a:spcPts val="2800"/>
              </a:lnSpc>
            </a:pPr>
            <a:r>
              <a:rPr lang="en-US" sz="2000">
                <a:latin typeface="+mn-lt"/>
              </a:rPr>
              <a:t>(33) </a:t>
            </a:r>
            <a:r>
              <a:rPr lang="en-US" sz="2000" dirty="0">
                <a:latin typeface="+mn-lt"/>
              </a:rPr>
              <a:t>a. </a:t>
            </a:r>
            <a:r>
              <a:rPr lang="en-US" sz="2000" dirty="0" err="1">
                <a:latin typeface="+mn-lt"/>
              </a:rPr>
              <a:t>el</a:t>
            </a:r>
            <a:r>
              <a:rPr lang="en-US" sz="2000" dirty="0">
                <a:latin typeface="+mn-lt"/>
              </a:rPr>
              <a:t>             </a:t>
            </a:r>
            <a:r>
              <a:rPr lang="en-US" sz="2000" dirty="0" err="1">
                <a:solidFill>
                  <a:srgbClr val="FF0000"/>
                </a:solidFill>
                <a:latin typeface="+mn-lt"/>
              </a:rPr>
              <a:t>perro</a:t>
            </a:r>
            <a:r>
              <a:rPr lang="en-US" sz="2000" dirty="0">
                <a:latin typeface="+mn-lt"/>
              </a:rPr>
              <a:t> de Juan y      </a:t>
            </a:r>
            <a:r>
              <a:rPr lang="en-US" sz="2000" dirty="0" err="1">
                <a:latin typeface="+mn-lt"/>
              </a:rPr>
              <a:t>los</a:t>
            </a:r>
            <a:r>
              <a:rPr lang="en-US" sz="2000" dirty="0">
                <a:latin typeface="+mn-lt"/>
              </a:rPr>
              <a:t>           [</a:t>
            </a:r>
            <a:r>
              <a:rPr lang="en-US" sz="2000" dirty="0">
                <a:solidFill>
                  <a:srgbClr val="FF0000"/>
                </a:solidFill>
                <a:highlight>
                  <a:srgbClr val="C0C0C0"/>
                </a:highlight>
                <a:latin typeface="+mn-lt"/>
              </a:rPr>
              <a:t>perros</a:t>
            </a:r>
            <a:r>
              <a:rPr lang="en-US" sz="2000" dirty="0">
                <a:latin typeface="+mn-lt"/>
              </a:rPr>
              <a:t>] de Pedro</a:t>
            </a:r>
            <a:br>
              <a:rPr lang="en-US" sz="2000" dirty="0">
                <a:latin typeface="+mn-lt"/>
              </a:rPr>
            </a:br>
            <a:r>
              <a:rPr lang="en-US" sz="2000" dirty="0">
                <a:latin typeface="+mn-lt"/>
              </a:rPr>
              <a:t>            the.</a:t>
            </a:r>
            <a:r>
              <a:rPr lang="en-US" sz="1800" dirty="0">
                <a:latin typeface="+mn-lt"/>
              </a:rPr>
              <a:t>M.SG</a:t>
            </a:r>
            <a:r>
              <a:rPr lang="en-US" sz="2000" dirty="0">
                <a:latin typeface="+mn-lt"/>
              </a:rPr>
              <a:t> dog    of  Juan and the.</a:t>
            </a:r>
            <a:r>
              <a:rPr lang="en-US" sz="1800" dirty="0">
                <a:latin typeface="+mn-lt"/>
              </a:rPr>
              <a:t>M.PL</a:t>
            </a:r>
            <a:r>
              <a:rPr lang="en-US" sz="2000" dirty="0">
                <a:latin typeface="+mn-lt"/>
              </a:rPr>
              <a:t> dogs        of Pedro</a:t>
            </a:r>
            <a:br>
              <a:rPr lang="en-US" sz="2000" dirty="0">
                <a:latin typeface="+mn-lt"/>
              </a:rPr>
            </a:br>
            <a:r>
              <a:rPr lang="en-US" sz="2000" dirty="0">
                <a:latin typeface="+mn-lt"/>
              </a:rPr>
              <a:t>            </a:t>
            </a:r>
            <a:r>
              <a:rPr lang="en-US" sz="2000">
                <a:latin typeface="+mn-lt"/>
              </a:rPr>
              <a:t>‘Juan’s </a:t>
            </a:r>
            <a:r>
              <a:rPr lang="en-US" sz="2000" dirty="0">
                <a:latin typeface="+mn-lt"/>
              </a:rPr>
              <a:t>dog and Pedro’s dogs.’</a:t>
            </a:r>
            <a:br>
              <a:rPr lang="en-US" sz="2000" dirty="0">
                <a:latin typeface="+mn-lt"/>
              </a:rPr>
            </a:br>
            <a:r>
              <a:rPr lang="en-US" sz="2000" dirty="0">
                <a:latin typeface="+mn-lt"/>
              </a:rPr>
              <a:t>       b. </a:t>
            </a:r>
            <a:r>
              <a:rPr lang="en-US" sz="2000" dirty="0" err="1">
                <a:latin typeface="+mn-lt"/>
              </a:rPr>
              <a:t>los</a:t>
            </a:r>
            <a:r>
              <a:rPr lang="en-US" sz="2000" dirty="0">
                <a:latin typeface="+mn-lt"/>
              </a:rPr>
              <a:t>            </a:t>
            </a:r>
            <a:r>
              <a:rPr lang="en-US" sz="2000" dirty="0">
                <a:solidFill>
                  <a:srgbClr val="FF0000"/>
                </a:solidFill>
                <a:latin typeface="+mn-lt"/>
              </a:rPr>
              <a:t>perros</a:t>
            </a:r>
            <a:r>
              <a:rPr lang="en-US" sz="2000" dirty="0">
                <a:latin typeface="+mn-lt"/>
              </a:rPr>
              <a:t> de Juan y     </a:t>
            </a:r>
            <a:r>
              <a:rPr lang="en-US" sz="2000" dirty="0" err="1">
                <a:latin typeface="+mn-lt"/>
              </a:rPr>
              <a:t>el</a:t>
            </a:r>
            <a:r>
              <a:rPr lang="en-US" sz="2000" dirty="0">
                <a:latin typeface="+mn-lt"/>
              </a:rPr>
              <a:t>              [</a:t>
            </a:r>
            <a:r>
              <a:rPr lang="en-US" sz="2000" dirty="0" err="1">
                <a:solidFill>
                  <a:srgbClr val="FF0000"/>
                </a:solidFill>
                <a:highlight>
                  <a:srgbClr val="C0C0C0"/>
                </a:highlight>
                <a:latin typeface="+mn-lt"/>
              </a:rPr>
              <a:t>perro</a:t>
            </a:r>
            <a:r>
              <a:rPr lang="en-US" sz="2000" dirty="0">
                <a:latin typeface="+mn-lt"/>
              </a:rPr>
              <a:t>]     de Pedro</a:t>
            </a:r>
            <a:br>
              <a:rPr lang="en-US" sz="2000" dirty="0">
                <a:latin typeface="+mn-lt"/>
              </a:rPr>
            </a:br>
            <a:r>
              <a:rPr lang="en-US" sz="2000" dirty="0">
                <a:latin typeface="+mn-lt"/>
              </a:rPr>
              <a:t>            the.</a:t>
            </a:r>
            <a:r>
              <a:rPr lang="en-US" sz="1800" dirty="0">
                <a:latin typeface="+mn-lt"/>
              </a:rPr>
              <a:t>M.PL</a:t>
            </a:r>
            <a:r>
              <a:rPr lang="en-US" sz="2000" dirty="0">
                <a:latin typeface="+mn-lt"/>
              </a:rPr>
              <a:t> dogs     of Juan and the.</a:t>
            </a:r>
            <a:r>
              <a:rPr lang="en-US" sz="1800" dirty="0">
                <a:latin typeface="+mn-lt"/>
              </a:rPr>
              <a:t>M.SG</a:t>
            </a:r>
            <a:r>
              <a:rPr lang="en-US" sz="2000" dirty="0">
                <a:latin typeface="+mn-lt"/>
              </a:rPr>
              <a:t> dog           of Pedro</a:t>
            </a:r>
            <a:br>
              <a:rPr lang="en-US" sz="2000" dirty="0">
                <a:latin typeface="+mn-lt"/>
              </a:rPr>
            </a:br>
            <a:r>
              <a:rPr lang="en-US" sz="2000" dirty="0">
                <a:latin typeface="+mn-lt"/>
              </a:rPr>
              <a:t>            </a:t>
            </a:r>
            <a:r>
              <a:rPr lang="en-US" sz="2000">
                <a:latin typeface="+mn-lt"/>
              </a:rPr>
              <a:t>‘Juan’s </a:t>
            </a:r>
            <a:r>
              <a:rPr lang="en-US" sz="2000" dirty="0">
                <a:latin typeface="+mn-lt"/>
              </a:rPr>
              <a:t>dogs and Pedro’s dog.’</a:t>
            </a:r>
            <a:br>
              <a:rPr lang="en-US" sz="2000" dirty="0">
                <a:latin typeface="+mn-lt"/>
              </a:rPr>
            </a:br>
            <a:br>
              <a:rPr lang="en-US" sz="2000" dirty="0">
                <a:latin typeface="+mn-lt"/>
              </a:rPr>
            </a:br>
            <a:r>
              <a:rPr lang="en-US" sz="2000">
                <a:latin typeface="+mn-lt"/>
              </a:rPr>
              <a:t>(34) </a:t>
            </a:r>
            <a:r>
              <a:rPr lang="en-US" sz="2000" dirty="0">
                <a:latin typeface="+mn-lt"/>
              </a:rPr>
              <a:t>a. Beth’s </a:t>
            </a:r>
            <a:r>
              <a:rPr lang="en-US" sz="2000" dirty="0">
                <a:solidFill>
                  <a:srgbClr val="FF0000"/>
                </a:solidFill>
                <a:latin typeface="+mn-lt"/>
              </a:rPr>
              <a:t>wedding</a:t>
            </a:r>
            <a:r>
              <a:rPr lang="en-US" sz="2000" dirty="0">
                <a:latin typeface="+mn-lt"/>
              </a:rPr>
              <a:t> was in Bond Chapel, and Rachel’s [</a:t>
            </a:r>
            <a:r>
              <a:rPr lang="en-US" sz="2000" dirty="0">
                <a:solidFill>
                  <a:srgbClr val="FF0000"/>
                </a:solidFill>
                <a:highlight>
                  <a:srgbClr val="C0C0C0"/>
                </a:highlight>
                <a:latin typeface="+mn-lt"/>
              </a:rPr>
              <a:t>wedding</a:t>
            </a:r>
            <a:r>
              <a:rPr lang="en-US" sz="2000" dirty="0">
                <a:latin typeface="+mn-lt"/>
              </a:rPr>
              <a:t>] was in Rockefeller chapel.</a:t>
            </a:r>
            <a:br>
              <a:rPr lang="en-US" sz="2000" dirty="0">
                <a:latin typeface="+mn-lt"/>
              </a:rPr>
            </a:br>
            <a:r>
              <a:rPr lang="en-US" sz="2000" dirty="0">
                <a:latin typeface="+mn-lt"/>
              </a:rPr>
              <a:t>        b. Beth’s </a:t>
            </a:r>
            <a:r>
              <a:rPr lang="en-US" sz="2000" dirty="0">
                <a:solidFill>
                  <a:srgbClr val="FF0000"/>
                </a:solidFill>
                <a:latin typeface="+mn-lt"/>
              </a:rPr>
              <a:t>nuptials </a:t>
            </a:r>
            <a:r>
              <a:rPr lang="en-US" sz="2000" dirty="0">
                <a:latin typeface="+mn-lt"/>
              </a:rPr>
              <a:t>were in Bond Chapel, and Rachel’s [</a:t>
            </a:r>
            <a:r>
              <a:rPr lang="en-US" sz="2000" dirty="0">
                <a:solidFill>
                  <a:srgbClr val="FF0000"/>
                </a:solidFill>
                <a:highlight>
                  <a:srgbClr val="C0C0C0"/>
                </a:highlight>
                <a:latin typeface="+mn-lt"/>
              </a:rPr>
              <a:t>nuptials</a:t>
            </a:r>
            <a:r>
              <a:rPr lang="en-US" sz="2000" dirty="0">
                <a:latin typeface="+mn-lt"/>
              </a:rPr>
              <a:t>] were in Rockefeller chapel.</a:t>
            </a:r>
            <a:br>
              <a:rPr lang="en-US" sz="2000" dirty="0">
                <a:latin typeface="+mn-lt"/>
              </a:rPr>
            </a:br>
            <a:r>
              <a:rPr lang="en-US" sz="2000" dirty="0">
                <a:latin typeface="+mn-lt"/>
              </a:rPr>
              <a:t>        c. * Beth’s </a:t>
            </a:r>
            <a:r>
              <a:rPr lang="en-US" sz="2000" dirty="0">
                <a:solidFill>
                  <a:srgbClr val="FF0000"/>
                </a:solidFill>
                <a:latin typeface="+mn-lt"/>
              </a:rPr>
              <a:t>wedding</a:t>
            </a:r>
            <a:r>
              <a:rPr lang="en-US" sz="2000" dirty="0">
                <a:latin typeface="+mn-lt"/>
              </a:rPr>
              <a:t> was in Bond Chapel, and Rachel’s [</a:t>
            </a:r>
            <a:r>
              <a:rPr lang="en-US" sz="2000" dirty="0">
                <a:solidFill>
                  <a:srgbClr val="FF0000"/>
                </a:solidFill>
                <a:highlight>
                  <a:srgbClr val="C0C0C0"/>
                </a:highlight>
                <a:latin typeface="+mn-lt"/>
              </a:rPr>
              <a:t>nuptials</a:t>
            </a:r>
            <a:r>
              <a:rPr lang="en-US" sz="2000" dirty="0">
                <a:latin typeface="+mn-lt"/>
              </a:rPr>
              <a:t>] were in Rockefeller chapel.</a:t>
            </a:r>
            <a:br>
              <a:rPr lang="en-US" sz="2000" dirty="0">
                <a:latin typeface="+mn-lt"/>
              </a:rPr>
            </a:br>
            <a:r>
              <a:rPr lang="en-US" sz="2000" dirty="0">
                <a:latin typeface="+mn-lt"/>
              </a:rPr>
              <a:t>        d. * Beth’s </a:t>
            </a:r>
            <a:r>
              <a:rPr lang="en-US" sz="2000" dirty="0">
                <a:solidFill>
                  <a:srgbClr val="FF0000"/>
                </a:solidFill>
                <a:latin typeface="+mn-lt"/>
              </a:rPr>
              <a:t>nuptials </a:t>
            </a:r>
            <a:r>
              <a:rPr lang="en-US" sz="2000" dirty="0">
                <a:latin typeface="+mn-lt"/>
              </a:rPr>
              <a:t>were in Bond Chapel, and Rachel’s [</a:t>
            </a:r>
            <a:r>
              <a:rPr lang="en-US" sz="2000" dirty="0">
                <a:solidFill>
                  <a:srgbClr val="FF0000"/>
                </a:solidFill>
                <a:highlight>
                  <a:srgbClr val="C0C0C0"/>
                </a:highlight>
                <a:latin typeface="+mn-lt"/>
              </a:rPr>
              <a:t>wedding</a:t>
            </a:r>
            <a:r>
              <a:rPr lang="en-US" sz="2000" dirty="0">
                <a:latin typeface="+mn-lt"/>
              </a:rPr>
              <a:t>] was in Rockefeller chapel.</a:t>
            </a:r>
            <a:br>
              <a:rPr lang="en-US" sz="2000" dirty="0">
                <a:latin typeface="+mn-lt"/>
              </a:rPr>
            </a:br>
            <a:br>
              <a:rPr lang="en-US" sz="2000" dirty="0">
                <a:latin typeface="+mn-lt"/>
              </a:rPr>
            </a:br>
            <a:r>
              <a:rPr lang="en-US" sz="2000" b="1" dirty="0">
                <a:latin typeface="+mn-lt"/>
              </a:rPr>
              <a:t>Summarizing</a:t>
            </a:r>
            <a:r>
              <a:rPr lang="en-US" sz="2000" dirty="0">
                <a:latin typeface="+mn-lt"/>
              </a:rPr>
              <a:t>: Recoverability in NP ellipsis (and possibly in other ellipses) goes beyond semantic synonymy; </a:t>
            </a:r>
            <a:r>
              <a:rPr lang="en-US" sz="2000" b="1" dirty="0">
                <a:latin typeface="+mn-lt"/>
              </a:rPr>
              <a:t>inherent </a:t>
            </a:r>
            <a:r>
              <a:rPr lang="en-US" sz="2000" dirty="0">
                <a:latin typeface="+mn-lt"/>
              </a:rPr>
              <a:t>lexical-syntactic features must be identical between A and E. A structural account (incorporating Chomsky’s original insight) might locate inherent and inflectional features at different </a:t>
            </a:r>
            <a:r>
              <a:rPr lang="en-US" sz="2000" b="1" dirty="0">
                <a:latin typeface="+mn-lt"/>
              </a:rPr>
              <a:t>heights </a:t>
            </a:r>
            <a:r>
              <a:rPr lang="en-US" sz="2000" dirty="0">
                <a:latin typeface="+mn-lt"/>
              </a:rPr>
              <a:t>within DP.</a:t>
            </a: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br>
              <a:rPr lang="en-US" sz="2000" dirty="0">
                <a:latin typeface="+mn-lt"/>
              </a:rPr>
            </a:br>
            <a:r>
              <a:rPr lang="en-US" sz="2000" dirty="0">
                <a:latin typeface="+mn-lt"/>
              </a:rPr>
              <a:t>                                                                                                                           Spanish data and analysis by Saab (2019)</a:t>
            </a:r>
            <a:br>
              <a:rPr lang="en-US" sz="2000" dirty="0">
                <a:latin typeface="+mn-lt"/>
              </a:rPr>
            </a:br>
            <a:br>
              <a:rPr lang="en-US" sz="2000" dirty="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05B87587-826D-DAAE-CEA0-E213F47B8BE1}"/>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28</a:t>
            </a:fld>
            <a:endParaRPr lang="en-IL" dirty="0"/>
          </a:p>
        </p:txBody>
      </p:sp>
      <p:sp>
        <p:nvSpPr>
          <p:cNvPr id="9" name="Title 4">
            <a:extLst>
              <a:ext uri="{FF2B5EF4-FFF2-40B4-BE49-F238E27FC236}">
                <a16:creationId xmlns:a16="http://schemas.microsoft.com/office/drawing/2014/main" id="{2DED94E4-9388-9A8D-2A49-198DD6E3ECD3}"/>
              </a:ext>
            </a:extLst>
          </p:cNvPr>
          <p:cNvSpPr txBox="1">
            <a:spLocks/>
          </p:cNvSpPr>
          <p:nvPr/>
        </p:nvSpPr>
        <p:spPr>
          <a:xfrm>
            <a:off x="183572" y="1101213"/>
            <a:ext cx="11927311" cy="58260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000"/>
              </a:lnSpc>
            </a:pPr>
            <a:endParaRPr lang="en-IL" sz="2000" b="1" dirty="0">
              <a:latin typeface="+mn-lt"/>
            </a:endParaRPr>
          </a:p>
        </p:txBody>
      </p:sp>
      <p:sp>
        <p:nvSpPr>
          <p:cNvPr id="2" name="Right Brace 1">
            <a:extLst>
              <a:ext uri="{FF2B5EF4-FFF2-40B4-BE49-F238E27FC236}">
                <a16:creationId xmlns:a16="http://schemas.microsoft.com/office/drawing/2014/main" id="{8D144956-2E8E-8395-E27D-D464EA5ADE6A}"/>
              </a:ext>
            </a:extLst>
          </p:cNvPr>
          <p:cNvSpPr/>
          <p:nvPr/>
        </p:nvSpPr>
        <p:spPr>
          <a:xfrm>
            <a:off x="7991605" y="1252603"/>
            <a:ext cx="538620" cy="1979112"/>
          </a:xfrm>
          <a:prstGeom prst="rightBrace">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4" name="TextBox 3">
            <a:extLst>
              <a:ext uri="{FF2B5EF4-FFF2-40B4-BE49-F238E27FC236}">
                <a16:creationId xmlns:a16="http://schemas.microsoft.com/office/drawing/2014/main" id="{C25078FF-2B2F-12FC-141D-2DAFF77230B7}"/>
              </a:ext>
            </a:extLst>
          </p:cNvPr>
          <p:cNvSpPr txBox="1"/>
          <p:nvPr/>
        </p:nvSpPr>
        <p:spPr>
          <a:xfrm>
            <a:off x="8566910" y="1931934"/>
            <a:ext cx="2455994" cy="707886"/>
          </a:xfrm>
          <a:prstGeom prst="rect">
            <a:avLst/>
          </a:prstGeom>
          <a:noFill/>
        </p:spPr>
        <p:txBody>
          <a:bodyPr wrap="square" rtlCol="0">
            <a:spAutoFit/>
          </a:bodyPr>
          <a:lstStyle/>
          <a:p>
            <a:r>
              <a:rPr lang="en-US" sz="2000" dirty="0">
                <a:solidFill>
                  <a:srgbClr val="00B0F0"/>
                </a:solidFill>
              </a:rPr>
              <a:t>Recoverable interpretable number</a:t>
            </a:r>
            <a:endParaRPr lang="en-IL" sz="2000" dirty="0">
              <a:solidFill>
                <a:srgbClr val="00B0F0"/>
              </a:solidFill>
            </a:endParaRPr>
          </a:p>
        </p:txBody>
      </p:sp>
      <p:sp>
        <p:nvSpPr>
          <p:cNvPr id="6" name="Right Brace 5">
            <a:extLst>
              <a:ext uri="{FF2B5EF4-FFF2-40B4-BE49-F238E27FC236}">
                <a16:creationId xmlns:a16="http://schemas.microsoft.com/office/drawing/2014/main" id="{DF9DE8AB-A9E7-5323-74F5-10CAA74F1154}"/>
              </a:ext>
            </a:extLst>
          </p:cNvPr>
          <p:cNvSpPr/>
          <p:nvPr/>
        </p:nvSpPr>
        <p:spPr>
          <a:xfrm>
            <a:off x="10105733" y="3686406"/>
            <a:ext cx="538620" cy="1434234"/>
          </a:xfrm>
          <a:prstGeom prst="rightBrace">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8" name="TextBox 7">
            <a:extLst>
              <a:ext uri="{FF2B5EF4-FFF2-40B4-BE49-F238E27FC236}">
                <a16:creationId xmlns:a16="http://schemas.microsoft.com/office/drawing/2014/main" id="{E61D3454-02B2-DF7D-42CD-0D6E431B859E}"/>
              </a:ext>
            </a:extLst>
          </p:cNvPr>
          <p:cNvSpPr txBox="1"/>
          <p:nvPr/>
        </p:nvSpPr>
        <p:spPr>
          <a:xfrm>
            <a:off x="10612079" y="3715149"/>
            <a:ext cx="1714059" cy="1477328"/>
          </a:xfrm>
          <a:prstGeom prst="rect">
            <a:avLst/>
          </a:prstGeom>
          <a:noFill/>
        </p:spPr>
        <p:txBody>
          <a:bodyPr wrap="square" rtlCol="0">
            <a:spAutoFit/>
          </a:bodyPr>
          <a:lstStyle/>
          <a:p>
            <a:r>
              <a:rPr lang="en-US" dirty="0">
                <a:solidFill>
                  <a:srgbClr val="00B0F0"/>
                </a:solidFill>
              </a:rPr>
              <a:t>Unrecoverable uninterpretable (</a:t>
            </a:r>
            <a:r>
              <a:rPr lang="en-US" i="1" dirty="0" err="1">
                <a:solidFill>
                  <a:srgbClr val="00B0F0"/>
                </a:solidFill>
              </a:rPr>
              <a:t>pluralia</a:t>
            </a:r>
            <a:r>
              <a:rPr lang="en-US" i="1" dirty="0">
                <a:solidFill>
                  <a:srgbClr val="00B0F0"/>
                </a:solidFill>
              </a:rPr>
              <a:t> tantum</a:t>
            </a:r>
            <a:r>
              <a:rPr lang="en-US" dirty="0">
                <a:solidFill>
                  <a:srgbClr val="00B0F0"/>
                </a:solidFill>
              </a:rPr>
              <a:t>) number</a:t>
            </a:r>
            <a:endParaRPr lang="en-IL" dirty="0">
              <a:solidFill>
                <a:srgbClr val="00B0F0"/>
              </a:solidFill>
            </a:endParaRPr>
          </a:p>
        </p:txBody>
      </p:sp>
    </p:spTree>
    <p:extLst>
      <p:ext uri="{BB962C8B-B14F-4D97-AF65-F5344CB8AC3E}">
        <p14:creationId xmlns:p14="http://schemas.microsoft.com/office/powerpoint/2010/main" val="2323637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BFF23-1684-3C96-CB45-B85D3D9800E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05FD52C-3FBD-2FE0-783F-F1CF1F1A44CC}"/>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Syntactic identity under </a:t>
            </a:r>
            <a:r>
              <a:rPr lang="en-US" b="1" i="1" dirty="0" err="1">
                <a:latin typeface="+mn-lt"/>
              </a:rPr>
              <a:t>n</a:t>
            </a:r>
            <a:r>
              <a:rPr lang="en-US" b="1" dirty="0" err="1">
                <a:latin typeface="+mn-lt"/>
              </a:rPr>
              <a:t>P</a:t>
            </a:r>
            <a:r>
              <a:rPr lang="en-US" b="1" dirty="0">
                <a:latin typeface="+mn-lt"/>
              </a:rPr>
              <a:t>-ellipsis</a:t>
            </a:r>
            <a:endParaRPr lang="en-IL" b="1" dirty="0">
              <a:latin typeface="+mn-lt"/>
            </a:endParaRPr>
          </a:p>
        </p:txBody>
      </p:sp>
      <p:sp>
        <p:nvSpPr>
          <p:cNvPr id="7" name="Slide Number Placeholder 6">
            <a:extLst>
              <a:ext uri="{FF2B5EF4-FFF2-40B4-BE49-F238E27FC236}">
                <a16:creationId xmlns:a16="http://schemas.microsoft.com/office/drawing/2014/main" id="{37182257-E081-CB79-FD20-C0C004BDAF53}"/>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29</a:t>
            </a:fld>
            <a:endParaRPr lang="en-IL" dirty="0"/>
          </a:p>
        </p:txBody>
      </p:sp>
      <p:sp>
        <p:nvSpPr>
          <p:cNvPr id="2" name="Title 4">
            <a:extLst>
              <a:ext uri="{FF2B5EF4-FFF2-40B4-BE49-F238E27FC236}">
                <a16:creationId xmlns:a16="http://schemas.microsoft.com/office/drawing/2014/main" id="{E9858CFE-6C7F-6AB1-35FA-CC224CEFA944}"/>
              </a:ext>
            </a:extLst>
          </p:cNvPr>
          <p:cNvSpPr>
            <a:spLocks noGrp="1"/>
          </p:cNvSpPr>
          <p:nvPr>
            <p:ph type="title"/>
          </p:nvPr>
        </p:nvSpPr>
        <p:spPr>
          <a:xfrm>
            <a:off x="6096000" y="1075027"/>
            <a:ext cx="5911850" cy="5600410"/>
          </a:xfrm>
          <a:ln>
            <a:noFill/>
          </a:ln>
        </p:spPr>
        <p:txBody>
          <a:bodyPr anchor="t" anchorCtr="0">
            <a:noAutofit/>
          </a:bodyPr>
          <a:lstStyle/>
          <a:p>
            <a:pPr>
              <a:lnSpc>
                <a:spcPts val="2600"/>
              </a:lnSpc>
            </a:pPr>
            <a:r>
              <a:rPr lang="en-US" sz="2000" dirty="0">
                <a:latin typeface="+mn-lt"/>
              </a:rPr>
              <a:t>                      DP</a:t>
            </a:r>
            <a:br>
              <a:rPr lang="en-US" sz="2000" dirty="0">
                <a:latin typeface="+mn-lt"/>
              </a:rPr>
            </a:br>
            <a:r>
              <a:rPr lang="en-US" sz="2000" dirty="0">
                <a:latin typeface="+mn-lt"/>
              </a:rPr>
              <a:t>              </a:t>
            </a:r>
            <a:r>
              <a:rPr lang="en-US" sz="2000" dirty="0">
                <a:latin typeface="ArborWin" panose="00000400000000000000" pitchFamily="2" charset="0"/>
              </a:rPr>
              <a:t>3</a:t>
            </a:r>
            <a:br>
              <a:rPr lang="en-US" sz="2000" dirty="0">
                <a:latin typeface="ArborWin" panose="00000400000000000000" pitchFamily="2" charset="0"/>
              </a:rPr>
            </a:br>
            <a:r>
              <a:rPr lang="en-US" sz="2000" dirty="0">
                <a:latin typeface="ArborWin" panose="00000400000000000000" pitchFamily="2" charset="0"/>
              </a:rPr>
              <a:t>          </a:t>
            </a:r>
            <a:r>
              <a:rPr lang="en-US" sz="2000" dirty="0">
                <a:latin typeface="+mn-lt"/>
              </a:rPr>
              <a:t>D                 </a:t>
            </a:r>
            <a:r>
              <a:rPr lang="en-US" sz="2000" dirty="0" err="1">
                <a:latin typeface="+mn-lt"/>
              </a:rPr>
              <a:t>NumP</a:t>
            </a:r>
            <a:br>
              <a:rPr lang="en-US" sz="2000" dirty="0">
                <a:latin typeface="+mn-lt"/>
              </a:rPr>
            </a:br>
            <a:r>
              <a:rPr lang="en-US" sz="2000" dirty="0">
                <a:latin typeface="+mn-lt"/>
              </a:rPr>
              <a:t>	</a:t>
            </a:r>
            <a:r>
              <a:rPr lang="en-US" sz="2000" dirty="0">
                <a:latin typeface="ArborWin" panose="00000400000000000000" pitchFamily="2" charset="0"/>
              </a:rPr>
              <a:t>         3</a:t>
            </a:r>
            <a:br>
              <a:rPr lang="en-US" sz="2000" dirty="0">
                <a:latin typeface="ArborWin" panose="00000400000000000000" pitchFamily="2" charset="0"/>
              </a:rPr>
            </a:br>
            <a:r>
              <a:rPr lang="en-US" sz="2000" dirty="0">
                <a:latin typeface="+mn-lt"/>
              </a:rPr>
              <a:t>	Num</a:t>
            </a:r>
            <a:r>
              <a:rPr lang="en-US" sz="2000" baseline="-25000" dirty="0">
                <a:latin typeface="+mn-lt"/>
              </a:rPr>
              <a:t>[E]</a:t>
            </a:r>
            <a:r>
              <a:rPr lang="en-US" sz="2000" dirty="0">
                <a:latin typeface="+mn-lt"/>
              </a:rPr>
              <a:t>                 </a:t>
            </a:r>
            <a:r>
              <a:rPr lang="en-US" sz="2000" i="1" dirty="0" err="1">
                <a:latin typeface="+mn-lt"/>
              </a:rPr>
              <a:t>n</a:t>
            </a:r>
            <a:r>
              <a:rPr lang="en-US" sz="2000" dirty="0" err="1">
                <a:latin typeface="+mn-lt"/>
              </a:rPr>
              <a:t>P</a:t>
            </a:r>
            <a:br>
              <a:rPr lang="en-US" sz="2000" dirty="0">
                <a:latin typeface="+mn-lt"/>
              </a:rPr>
            </a:br>
            <a:r>
              <a:rPr lang="en-US" sz="2000" dirty="0">
                <a:latin typeface="+mn-lt"/>
              </a:rPr>
              <a:t>		</a:t>
            </a:r>
            <a:r>
              <a:rPr lang="en-US" sz="2000" dirty="0">
                <a:latin typeface="ArborWin" panose="00000400000000000000" pitchFamily="2" charset="0"/>
              </a:rPr>
              <a:t>     3</a:t>
            </a:r>
            <a:br>
              <a:rPr lang="en-US" sz="2000" dirty="0">
                <a:latin typeface="+mn-lt"/>
              </a:rPr>
            </a:br>
            <a:r>
              <a:rPr lang="en-US" sz="2000" dirty="0">
                <a:latin typeface="+mn-lt"/>
              </a:rPr>
              <a:t>		   </a:t>
            </a:r>
            <a:r>
              <a:rPr lang="en-US" sz="2000" i="1" dirty="0">
                <a:latin typeface="+mn-lt"/>
              </a:rPr>
              <a:t>n</a:t>
            </a:r>
            <a:r>
              <a:rPr lang="en-US" sz="2000" dirty="0">
                <a:latin typeface="+mn-lt"/>
              </a:rPr>
              <a:t>	        </a:t>
            </a:r>
            <a:r>
              <a:rPr lang="en-US" sz="2000" dirty="0">
                <a:latin typeface="+mn-lt"/>
                <a:sym typeface="Symbol" panose="05050102010706020507" pitchFamily="18" charset="2"/>
              </a:rPr>
              <a:t>P</a:t>
            </a:r>
            <a:br>
              <a:rPr lang="en-US" sz="2000" dirty="0">
                <a:latin typeface="+mn-lt"/>
                <a:sym typeface="Symbol" panose="05050102010706020507" pitchFamily="18" charset="2"/>
              </a:rPr>
            </a:br>
            <a:br>
              <a:rPr lang="en-US" sz="2000" dirty="0">
                <a:latin typeface="+mn-lt"/>
                <a:sym typeface="Symbol" panose="05050102010706020507" pitchFamily="18" charset="2"/>
              </a:rPr>
            </a:br>
            <a:br>
              <a:rPr lang="en-US" sz="2000" dirty="0">
                <a:latin typeface="+mn-lt"/>
                <a:sym typeface="Symbol" panose="05050102010706020507" pitchFamily="18" charset="2"/>
              </a:rPr>
            </a:br>
            <a:r>
              <a:rPr lang="en-US" sz="2000" dirty="0">
                <a:latin typeface="+mn-lt"/>
                <a:sym typeface="Symbol" panose="05050102010706020507" pitchFamily="18" charset="2"/>
              </a:rPr>
              <a:t>			</a:t>
            </a:r>
            <a:r>
              <a:rPr lang="en-US" sz="1600" b="1" dirty="0">
                <a:latin typeface="+mn-lt"/>
                <a:sym typeface="Symbol" panose="05050102010706020507" pitchFamily="18" charset="2"/>
              </a:rPr>
              <a:t>[gender] &amp; inherent [number]</a:t>
            </a:r>
            <a:br>
              <a:rPr lang="en-US" sz="2000" dirty="0">
                <a:latin typeface="+mn-lt"/>
                <a:sym typeface="Symbol" panose="05050102010706020507" pitchFamily="18" charset="2"/>
              </a:rPr>
            </a:br>
            <a:r>
              <a:rPr lang="en-US" sz="2000" dirty="0">
                <a:latin typeface="+mn-lt"/>
                <a:sym typeface="Symbol" panose="05050102010706020507" pitchFamily="18" charset="2"/>
              </a:rPr>
              <a:t>			</a:t>
            </a:r>
            <a:br>
              <a:rPr lang="en-US" sz="2000" dirty="0">
                <a:latin typeface="+mn-lt"/>
                <a:sym typeface="Symbol" panose="05050102010706020507" pitchFamily="18" charset="2"/>
              </a:rPr>
            </a:br>
            <a:r>
              <a:rPr lang="en-US" sz="2000" dirty="0">
                <a:latin typeface="+mn-lt"/>
                <a:sym typeface="Symbol" panose="05050102010706020507" pitchFamily="18" charset="2"/>
              </a:rPr>
              <a:t>			</a:t>
            </a:r>
            <a:r>
              <a:rPr lang="en-US" sz="1600" b="1" dirty="0">
                <a:latin typeface="+mn-lt"/>
                <a:sym typeface="Symbol" panose="05050102010706020507" pitchFamily="18" charset="2"/>
              </a:rPr>
              <a:t>inflectional [number]</a:t>
            </a:r>
            <a:br>
              <a:rPr lang="en-US" sz="2000" dirty="0">
                <a:latin typeface="+mn-lt"/>
                <a:sym typeface="Symbol" panose="05050102010706020507" pitchFamily="18" charset="2"/>
              </a:rPr>
            </a:br>
            <a:br>
              <a:rPr lang="en-US" sz="2000" dirty="0">
                <a:latin typeface="+mn-lt"/>
                <a:sym typeface="Symbol" panose="05050102010706020507" pitchFamily="18" charset="2"/>
              </a:rPr>
            </a:br>
            <a:r>
              <a:rPr lang="en-US" sz="2000" dirty="0">
                <a:latin typeface="+mn-lt"/>
                <a:sym typeface="Wingdings" panose="05000000000000000000" pitchFamily="2" charset="2"/>
              </a:rPr>
              <a:t> </a:t>
            </a:r>
            <a:r>
              <a:rPr lang="en-US" sz="2000" dirty="0">
                <a:latin typeface="+mn-lt"/>
                <a:sym typeface="Symbol" panose="05050102010706020507" pitchFamily="18" charset="2"/>
              </a:rPr>
              <a:t>Lexical-syntactic features </a:t>
            </a:r>
            <a:r>
              <a:rPr lang="en-US" sz="2000" b="1" dirty="0">
                <a:latin typeface="+mn-lt"/>
                <a:sym typeface="Symbol" panose="05050102010706020507" pitchFamily="18" charset="2"/>
              </a:rPr>
              <a:t>inside E </a:t>
            </a:r>
            <a:r>
              <a:rPr lang="en-US" sz="2000" dirty="0">
                <a:latin typeface="+mn-lt"/>
                <a:sym typeface="Symbol" panose="05050102010706020507" pitchFamily="18" charset="2"/>
              </a:rPr>
              <a:t>must be identical to those inside A; features </a:t>
            </a:r>
            <a:r>
              <a:rPr lang="en-US" sz="2000" b="1" dirty="0">
                <a:latin typeface="+mn-lt"/>
                <a:sym typeface="Symbol" panose="05050102010706020507" pitchFamily="18" charset="2"/>
              </a:rPr>
              <a:t>outside E </a:t>
            </a:r>
            <a:r>
              <a:rPr lang="en-US" sz="2000" dirty="0">
                <a:latin typeface="+mn-lt"/>
                <a:sym typeface="Symbol" panose="05050102010706020507" pitchFamily="18" charset="2"/>
              </a:rPr>
              <a:t>are not subject to Recoverability.</a:t>
            </a:r>
            <a:endParaRPr lang="en-IL" sz="2000" b="1" dirty="0">
              <a:latin typeface="+mn-lt"/>
            </a:endParaRPr>
          </a:p>
        </p:txBody>
      </p:sp>
      <p:sp>
        <p:nvSpPr>
          <p:cNvPr id="4" name="Title 4">
            <a:extLst>
              <a:ext uri="{FF2B5EF4-FFF2-40B4-BE49-F238E27FC236}">
                <a16:creationId xmlns:a16="http://schemas.microsoft.com/office/drawing/2014/main" id="{EA6256E9-CF59-16DE-865F-7D84083D6A1B}"/>
              </a:ext>
            </a:extLst>
          </p:cNvPr>
          <p:cNvSpPr txBox="1">
            <a:spLocks/>
          </p:cNvSpPr>
          <p:nvPr/>
        </p:nvSpPr>
        <p:spPr>
          <a:xfrm>
            <a:off x="183572" y="1101213"/>
            <a:ext cx="5566081" cy="5600922"/>
          </a:xfrm>
          <a:prstGeom prst="rect">
            <a:avLst/>
          </a:prstGeom>
          <a:ln>
            <a:noFill/>
          </a:ln>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600"/>
              </a:lnSpc>
            </a:pPr>
            <a:endParaRPr lang="en-US" sz="2000" b="1" dirty="0">
              <a:latin typeface="+mn-lt"/>
            </a:endParaRPr>
          </a:p>
          <a:p>
            <a:pPr>
              <a:lnSpc>
                <a:spcPts val="2600"/>
              </a:lnSpc>
            </a:pPr>
            <a:r>
              <a:rPr lang="en-US" sz="2000" b="1" dirty="0">
                <a:latin typeface="+mn-lt"/>
              </a:rPr>
              <a:t>Consequences of </a:t>
            </a:r>
            <a:r>
              <a:rPr lang="en-US" sz="2000" b="1" i="1" dirty="0" err="1">
                <a:latin typeface="+mn-lt"/>
              </a:rPr>
              <a:t>n</a:t>
            </a:r>
            <a:r>
              <a:rPr lang="en-US" sz="2000" b="1" dirty="0" err="1">
                <a:latin typeface="+mn-lt"/>
              </a:rPr>
              <a:t>P</a:t>
            </a:r>
            <a:r>
              <a:rPr lang="en-US" sz="2000" b="1" dirty="0">
                <a:latin typeface="+mn-lt"/>
              </a:rPr>
              <a:t>-ellipsis</a:t>
            </a:r>
            <a:endParaRPr lang="en-US" sz="2000" dirty="0">
              <a:latin typeface="+mn-lt"/>
            </a:endParaRPr>
          </a:p>
          <a:p>
            <a:pPr>
              <a:lnSpc>
                <a:spcPts val="2600"/>
              </a:lnSpc>
            </a:pPr>
            <a:r>
              <a:rPr lang="en-US" sz="2000" dirty="0">
                <a:solidFill>
                  <a:srgbClr val="FF0000"/>
                </a:solidFill>
                <a:latin typeface="+mn-lt"/>
              </a:rPr>
              <a:t>Agglutinative languages: </a:t>
            </a:r>
            <a:r>
              <a:rPr lang="en-US" sz="2000" dirty="0">
                <a:latin typeface="+mn-lt"/>
              </a:rPr>
              <a:t>Stranded Case &amp; Number affixes attach to Adj instead of N (which is missing) – Hungarian, Persian, Quechua, Turkish.</a:t>
            </a:r>
          </a:p>
          <a:p>
            <a:pPr>
              <a:lnSpc>
                <a:spcPts val="2600"/>
              </a:lnSpc>
            </a:pPr>
            <a:r>
              <a:rPr lang="en-US" sz="2000" dirty="0">
                <a:solidFill>
                  <a:srgbClr val="FF0000"/>
                </a:solidFill>
                <a:latin typeface="+mn-lt"/>
              </a:rPr>
              <a:t>Inflectional languages:</a:t>
            </a:r>
            <a:r>
              <a:rPr lang="en-US" sz="2000" dirty="0">
                <a:latin typeface="+mn-lt"/>
              </a:rPr>
              <a:t> Number is expressed on the stranded D – Spanish, German.</a:t>
            </a:r>
          </a:p>
          <a:p>
            <a:pPr>
              <a:lnSpc>
                <a:spcPts val="2600"/>
              </a:lnSpc>
            </a:pPr>
            <a:endParaRPr lang="en-US" sz="2000" dirty="0">
              <a:latin typeface="+mn-lt"/>
            </a:endParaRPr>
          </a:p>
          <a:p>
            <a:pPr>
              <a:lnSpc>
                <a:spcPts val="2600"/>
              </a:lnSpc>
            </a:pPr>
            <a:r>
              <a:rPr lang="en-US" sz="2000" b="1" dirty="0">
                <a:latin typeface="+mn-lt"/>
              </a:rPr>
              <a:t>Consequences of </a:t>
            </a:r>
            <a:r>
              <a:rPr lang="en-US" sz="2000" b="1" dirty="0" err="1">
                <a:latin typeface="+mn-lt"/>
              </a:rPr>
              <a:t>NumP</a:t>
            </a:r>
            <a:r>
              <a:rPr lang="en-US" sz="2000" b="1" dirty="0">
                <a:latin typeface="+mn-lt"/>
              </a:rPr>
              <a:t>-ellipsis</a:t>
            </a:r>
          </a:p>
          <a:p>
            <a:pPr>
              <a:lnSpc>
                <a:spcPts val="2600"/>
              </a:lnSpc>
            </a:pPr>
            <a:r>
              <a:rPr lang="en-US" sz="2000" dirty="0">
                <a:latin typeface="+mn-lt"/>
              </a:rPr>
              <a:t>Mismatch in inflectional number will be excluded; unclear whether this is attested.</a:t>
            </a:r>
          </a:p>
          <a:p>
            <a:pPr>
              <a:lnSpc>
                <a:spcPts val="2600"/>
              </a:lnSpc>
            </a:pPr>
            <a:endParaRPr lang="en-US" sz="2000" dirty="0">
              <a:latin typeface="+mn-lt"/>
            </a:endParaRPr>
          </a:p>
          <a:p>
            <a:pPr>
              <a:lnSpc>
                <a:spcPts val="2600"/>
              </a:lnSpc>
            </a:pPr>
            <a:r>
              <a:rPr lang="en-US" sz="2000" b="1" dirty="0">
                <a:latin typeface="+mn-lt"/>
              </a:rPr>
              <a:t>Consequences of </a:t>
            </a:r>
            <a:r>
              <a:rPr lang="en-US" sz="2000" b="1" dirty="0">
                <a:sym typeface="Symbol" panose="05050102010706020507" pitchFamily="18" charset="2"/>
              </a:rPr>
              <a:t></a:t>
            </a:r>
            <a:r>
              <a:rPr lang="en-US" sz="2000" b="1" dirty="0">
                <a:latin typeface="+mn-lt"/>
              </a:rPr>
              <a:t>P-ellipsis</a:t>
            </a:r>
          </a:p>
          <a:p>
            <a:pPr>
              <a:lnSpc>
                <a:spcPts val="2600"/>
              </a:lnSpc>
            </a:pPr>
            <a:r>
              <a:rPr lang="en-US" sz="2000" dirty="0">
                <a:latin typeface="+mn-lt"/>
              </a:rPr>
              <a:t>A stranded </a:t>
            </a:r>
            <a:r>
              <a:rPr lang="en-US" sz="2000" i="1" dirty="0">
                <a:latin typeface="+mn-lt"/>
              </a:rPr>
              <a:t>n </a:t>
            </a:r>
            <a:r>
              <a:rPr lang="en-US" sz="2000" dirty="0">
                <a:latin typeface="+mn-lt"/>
              </a:rPr>
              <a:t>will surface as a pro-form; English </a:t>
            </a:r>
            <a:r>
              <a:rPr lang="en-US" sz="2000" i="1" dirty="0">
                <a:latin typeface="+mn-lt"/>
              </a:rPr>
              <a:t>one</a:t>
            </a:r>
            <a:r>
              <a:rPr lang="en-US" sz="2000" dirty="0">
                <a:latin typeface="+mn-lt"/>
              </a:rPr>
              <a:t>, Afrikaans/Frisian </a:t>
            </a:r>
            <a:r>
              <a:rPr lang="en-US" sz="2000" i="1" dirty="0" err="1">
                <a:latin typeface="+mn-lt"/>
              </a:rPr>
              <a:t>een</a:t>
            </a:r>
            <a:r>
              <a:rPr lang="en-US" sz="2000" dirty="0">
                <a:latin typeface="+mn-lt"/>
              </a:rPr>
              <a:t>, Japanese </a:t>
            </a:r>
            <a:r>
              <a:rPr lang="en-US" sz="2000" i="1" dirty="0">
                <a:latin typeface="+mn-lt"/>
              </a:rPr>
              <a:t>to</a:t>
            </a:r>
            <a:r>
              <a:rPr lang="en-US" sz="2000" dirty="0">
                <a:latin typeface="+mn-lt"/>
              </a:rPr>
              <a:t>.</a:t>
            </a:r>
          </a:p>
          <a:p>
            <a:pPr>
              <a:lnSpc>
                <a:spcPts val="2600"/>
              </a:lnSpc>
            </a:pPr>
            <a:endParaRPr lang="en-US" sz="2000" dirty="0">
              <a:latin typeface="+mn-lt"/>
            </a:endParaRPr>
          </a:p>
        </p:txBody>
      </p:sp>
      <p:sp>
        <p:nvSpPr>
          <p:cNvPr id="13" name="Freeform: Shape 12">
            <a:extLst>
              <a:ext uri="{FF2B5EF4-FFF2-40B4-BE49-F238E27FC236}">
                <a16:creationId xmlns:a16="http://schemas.microsoft.com/office/drawing/2014/main" id="{F1DEDFB1-D294-1753-1DE9-033E4543D9AA}"/>
              </a:ext>
            </a:extLst>
          </p:cNvPr>
          <p:cNvSpPr/>
          <p:nvPr/>
        </p:nvSpPr>
        <p:spPr>
          <a:xfrm>
            <a:off x="7702475" y="2033195"/>
            <a:ext cx="2000923" cy="1570617"/>
          </a:xfrm>
          <a:custGeom>
            <a:avLst/>
            <a:gdLst>
              <a:gd name="csX0" fmla="*/ 0 w 2000923"/>
              <a:gd name="csY0" fmla="*/ 1570617 h 1570617"/>
              <a:gd name="csX1" fmla="*/ 193638 w 2000923"/>
              <a:gd name="csY1" fmla="*/ 892885 h 1570617"/>
              <a:gd name="csX2" fmla="*/ 688490 w 2000923"/>
              <a:gd name="csY2" fmla="*/ 408791 h 1570617"/>
              <a:gd name="csX3" fmla="*/ 1409252 w 2000923"/>
              <a:gd name="csY3" fmla="*/ 96819 h 1570617"/>
              <a:gd name="csX4" fmla="*/ 2000923 w 2000923"/>
              <a:gd name="csY4" fmla="*/ 0 h 1570617"/>
            </a:gdLst>
            <a:ahLst/>
            <a:cxnLst>
              <a:cxn ang="0">
                <a:pos x="csX0" y="csY0"/>
              </a:cxn>
              <a:cxn ang="0">
                <a:pos x="csX1" y="csY1"/>
              </a:cxn>
              <a:cxn ang="0">
                <a:pos x="csX2" y="csY2"/>
              </a:cxn>
              <a:cxn ang="0">
                <a:pos x="csX3" y="csY3"/>
              </a:cxn>
              <a:cxn ang="0">
                <a:pos x="csX4" y="csY4"/>
              </a:cxn>
            </a:cxnLst>
            <a:rect l="l" t="t" r="r" b="b"/>
            <a:pathLst>
              <a:path w="2000923" h="1570617">
                <a:moveTo>
                  <a:pt x="0" y="1570617"/>
                </a:moveTo>
                <a:cubicBezTo>
                  <a:pt x="39445" y="1328570"/>
                  <a:pt x="78890" y="1086523"/>
                  <a:pt x="193638" y="892885"/>
                </a:cubicBezTo>
                <a:cubicBezTo>
                  <a:pt x="308386" y="699247"/>
                  <a:pt x="485888" y="541469"/>
                  <a:pt x="688490" y="408791"/>
                </a:cubicBezTo>
                <a:cubicBezTo>
                  <a:pt x="891092" y="276113"/>
                  <a:pt x="1190513" y="164951"/>
                  <a:pt x="1409252" y="96819"/>
                </a:cubicBezTo>
                <a:cubicBezTo>
                  <a:pt x="1627991" y="28687"/>
                  <a:pt x="1814457" y="14343"/>
                  <a:pt x="2000923" y="0"/>
                </a:cubicBezTo>
              </a:path>
            </a:pathLst>
          </a:cu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TextBox 13">
            <a:extLst>
              <a:ext uri="{FF2B5EF4-FFF2-40B4-BE49-F238E27FC236}">
                <a16:creationId xmlns:a16="http://schemas.microsoft.com/office/drawing/2014/main" id="{E16EC94B-973E-A28F-E8AF-D9626219E737}"/>
              </a:ext>
            </a:extLst>
          </p:cNvPr>
          <p:cNvSpPr txBox="1"/>
          <p:nvPr/>
        </p:nvSpPr>
        <p:spPr>
          <a:xfrm>
            <a:off x="9714156" y="1801907"/>
            <a:ext cx="1333948" cy="400110"/>
          </a:xfrm>
          <a:prstGeom prst="rect">
            <a:avLst/>
          </a:prstGeom>
          <a:noFill/>
        </p:spPr>
        <p:txBody>
          <a:bodyPr wrap="square" rtlCol="0">
            <a:spAutoFit/>
          </a:bodyPr>
          <a:lstStyle/>
          <a:p>
            <a:r>
              <a:rPr lang="en-US" sz="2000" b="1" i="1" dirty="0" err="1">
                <a:solidFill>
                  <a:srgbClr val="00B0F0"/>
                </a:solidFill>
              </a:rPr>
              <a:t>n</a:t>
            </a:r>
            <a:r>
              <a:rPr lang="en-US" sz="2000" b="1" dirty="0" err="1">
                <a:solidFill>
                  <a:srgbClr val="00B0F0"/>
                </a:solidFill>
              </a:rPr>
              <a:t>P</a:t>
            </a:r>
            <a:r>
              <a:rPr lang="en-US" sz="2000" b="1" dirty="0">
                <a:solidFill>
                  <a:srgbClr val="00B0F0"/>
                </a:solidFill>
              </a:rPr>
              <a:t>-ellipsis</a:t>
            </a:r>
            <a:endParaRPr lang="en-IL" sz="2000" b="1" dirty="0">
              <a:solidFill>
                <a:srgbClr val="00B0F0"/>
              </a:solidFill>
            </a:endParaRPr>
          </a:p>
        </p:txBody>
      </p:sp>
      <p:cxnSp>
        <p:nvCxnSpPr>
          <p:cNvPr id="16" name="Straight Connector 15">
            <a:extLst>
              <a:ext uri="{FF2B5EF4-FFF2-40B4-BE49-F238E27FC236}">
                <a16:creationId xmlns:a16="http://schemas.microsoft.com/office/drawing/2014/main" id="{885FA5F6-2F3A-FDED-5FF3-358E040E01C9}"/>
              </a:ext>
            </a:extLst>
          </p:cNvPr>
          <p:cNvCxnSpPr>
            <a:cxnSpLocks/>
          </p:cNvCxnSpPr>
          <p:nvPr/>
        </p:nvCxnSpPr>
        <p:spPr>
          <a:xfrm>
            <a:off x="8240358" y="3506993"/>
            <a:ext cx="0" cy="76378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32D73CA-C28D-B473-52DB-01D936C5D5EC}"/>
              </a:ext>
            </a:extLst>
          </p:cNvPr>
          <p:cNvCxnSpPr>
            <a:cxnSpLocks/>
          </p:cNvCxnSpPr>
          <p:nvPr/>
        </p:nvCxnSpPr>
        <p:spPr>
          <a:xfrm>
            <a:off x="7327751" y="2777266"/>
            <a:ext cx="0" cy="2140767"/>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F26C2CB-8B83-5413-3201-5B18DD4B3DC1}"/>
              </a:ext>
            </a:extLst>
          </p:cNvPr>
          <p:cNvCxnSpPr/>
          <p:nvPr/>
        </p:nvCxnSpPr>
        <p:spPr>
          <a:xfrm>
            <a:off x="8240358" y="4270781"/>
            <a:ext cx="570155" cy="0"/>
          </a:xfrm>
          <a:prstGeom prst="line">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D591DC3-DC84-9FFE-8AD0-C500517D109B}"/>
              </a:ext>
            </a:extLst>
          </p:cNvPr>
          <p:cNvCxnSpPr>
            <a:cxnSpLocks/>
          </p:cNvCxnSpPr>
          <p:nvPr/>
        </p:nvCxnSpPr>
        <p:spPr>
          <a:xfrm>
            <a:off x="7327751" y="4918033"/>
            <a:ext cx="1482762" cy="0"/>
          </a:xfrm>
          <a:prstGeom prst="line">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937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Form-meaning mismatches I</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On the common view that PF is the interface of syntax to morpho-phonology, and LF is the interface to semantics-pragmatics, the grammar is </a:t>
            </a:r>
            <a:r>
              <a:rPr lang="en-US" sz="2000" b="1">
                <a:latin typeface="+mn-lt"/>
              </a:rPr>
              <a:t>modular</a:t>
            </a:r>
            <a:r>
              <a:rPr lang="en-US" sz="2000">
                <a:latin typeface="+mn-lt"/>
              </a:rPr>
              <a:t>. This modularity ensures </a:t>
            </a:r>
            <a:r>
              <a:rPr lang="en-US" sz="2000" dirty="0">
                <a:latin typeface="+mn-lt"/>
              </a:rPr>
              <a:t>that PF and LF do not directly “communicate</a:t>
            </a:r>
            <a:r>
              <a:rPr lang="en-US" sz="2000">
                <a:latin typeface="+mn-lt"/>
              </a:rPr>
              <a:t>”. </a:t>
            </a:r>
            <a:br>
              <a:rPr lang="en-US" sz="2000">
                <a:latin typeface="+mn-lt"/>
              </a:rPr>
            </a:br>
            <a:br>
              <a:rPr lang="en-US" sz="2000">
                <a:latin typeface="+mn-lt"/>
              </a:rPr>
            </a:br>
            <a:r>
              <a:rPr lang="en-US" sz="2000">
                <a:latin typeface="+mn-lt"/>
                <a:sym typeface="Wingdings" panose="05000000000000000000" pitchFamily="2" charset="2"/>
              </a:rPr>
              <a:t> </a:t>
            </a:r>
            <a:r>
              <a:rPr lang="en-US" sz="2000">
                <a:latin typeface="+mn-lt"/>
              </a:rPr>
              <a:t>The </a:t>
            </a:r>
            <a:r>
              <a:rPr lang="en-US" sz="2000" dirty="0">
                <a:latin typeface="+mn-lt"/>
              </a:rPr>
              <a:t>existence of form-meaning mismatches is inevitable, despite its cost </a:t>
            </a:r>
            <a:r>
              <a:rPr lang="en-US" sz="2000">
                <a:latin typeface="+mn-lt"/>
              </a:rPr>
              <a:t>in functionality, because no grammatical mechanism can guarantee a full match between separate modules.  </a:t>
            </a:r>
            <a:br>
              <a:rPr lang="en-US" sz="2000" b="1" dirty="0">
                <a:latin typeface="+mn-lt"/>
              </a:rPr>
            </a:br>
            <a:br>
              <a:rPr lang="en-US" sz="2000" b="1" dirty="0">
                <a:latin typeface="+mn-lt"/>
              </a:rPr>
            </a:br>
            <a:r>
              <a:rPr lang="en-US" sz="2000" b="1" dirty="0">
                <a:latin typeface="+mn-lt"/>
              </a:rPr>
              <a:t>Uninterpreted form (more form than meaning)</a:t>
            </a:r>
            <a:br>
              <a:rPr lang="en-US" sz="2000" b="1" dirty="0">
                <a:latin typeface="+mn-lt"/>
              </a:rPr>
            </a:br>
            <a:r>
              <a:rPr lang="en-US" sz="2000" dirty="0">
                <a:latin typeface="+mn-lt"/>
              </a:rPr>
              <a:t>(1) a. </a:t>
            </a:r>
            <a:r>
              <a:rPr lang="en-US" sz="2000" dirty="0">
                <a:solidFill>
                  <a:srgbClr val="FF0000"/>
                </a:solidFill>
                <a:latin typeface="+mn-lt"/>
              </a:rPr>
              <a:t>There </a:t>
            </a:r>
            <a:r>
              <a:rPr lang="en-US" sz="2000" dirty="0">
                <a:latin typeface="+mn-lt"/>
              </a:rPr>
              <a:t>is going to be a problem.					</a:t>
            </a:r>
            <a:r>
              <a:rPr lang="en-US" sz="2000" i="1" dirty="0">
                <a:latin typeface="+mn-lt"/>
              </a:rPr>
              <a:t>Expletive</a:t>
            </a:r>
            <a:br>
              <a:rPr lang="en-US" sz="2000" dirty="0">
                <a:latin typeface="+mn-lt"/>
              </a:rPr>
            </a:br>
            <a:r>
              <a:rPr lang="en-US" sz="2000" dirty="0">
                <a:latin typeface="+mn-lt"/>
              </a:rPr>
              <a:t>     b. He examined the patient / the examination </a:t>
            </a:r>
            <a:r>
              <a:rPr lang="en-US" sz="2000" dirty="0">
                <a:solidFill>
                  <a:srgbClr val="FF0000"/>
                </a:solidFill>
                <a:latin typeface="+mn-lt"/>
              </a:rPr>
              <a:t>of</a:t>
            </a:r>
            <a:r>
              <a:rPr lang="en-US" sz="2000" dirty="0">
                <a:latin typeface="+mn-lt"/>
              </a:rPr>
              <a:t> the patient 		</a:t>
            </a:r>
            <a:r>
              <a:rPr lang="en-US" sz="2000" i="1" dirty="0">
                <a:latin typeface="+mn-lt"/>
              </a:rPr>
              <a:t>Dummy prepositions</a:t>
            </a:r>
            <a:br>
              <a:rPr lang="en-US" sz="2000" dirty="0">
                <a:latin typeface="+mn-lt"/>
              </a:rPr>
            </a:br>
            <a:r>
              <a:rPr lang="en-US" sz="2000" dirty="0">
                <a:latin typeface="+mn-lt"/>
              </a:rPr>
              <a:t>     c. Hanako-</a:t>
            </a:r>
            <a:r>
              <a:rPr lang="en-US" sz="2000" dirty="0">
                <a:solidFill>
                  <a:srgbClr val="FF0000"/>
                </a:solidFill>
                <a:latin typeface="+mn-lt"/>
              </a:rPr>
              <a:t>ga</a:t>
            </a:r>
            <a:r>
              <a:rPr lang="en-US" sz="2000" dirty="0">
                <a:latin typeface="+mn-lt"/>
              </a:rPr>
              <a:t>      </a:t>
            </a:r>
            <a:r>
              <a:rPr lang="en-US" sz="2000" dirty="0" err="1">
                <a:latin typeface="+mn-lt"/>
              </a:rPr>
              <a:t>ringo</a:t>
            </a:r>
            <a:r>
              <a:rPr lang="en-US" sz="2000" dirty="0">
                <a:latin typeface="+mn-lt"/>
              </a:rPr>
              <a:t>-</a:t>
            </a:r>
            <a:r>
              <a:rPr lang="en-US" sz="2000" dirty="0">
                <a:solidFill>
                  <a:srgbClr val="FF0000"/>
                </a:solidFill>
                <a:latin typeface="+mn-lt"/>
              </a:rPr>
              <a:t>o</a:t>
            </a:r>
            <a:r>
              <a:rPr lang="en-US" sz="2000" dirty="0">
                <a:latin typeface="+mn-lt"/>
              </a:rPr>
              <a:t>      </a:t>
            </a:r>
            <a:r>
              <a:rPr lang="en-US" sz="2000" dirty="0" err="1">
                <a:latin typeface="+mn-lt"/>
              </a:rPr>
              <a:t>tabe</a:t>
            </a:r>
            <a:r>
              <a:rPr lang="en-US" sz="2000" dirty="0">
                <a:latin typeface="+mn-lt"/>
              </a:rPr>
              <a:t>-ta.					</a:t>
            </a:r>
            <a:r>
              <a:rPr lang="en-US" sz="2000" i="1" dirty="0">
                <a:latin typeface="+mn-lt"/>
              </a:rPr>
              <a:t>Case particles (Japanese)</a:t>
            </a:r>
            <a:r>
              <a:rPr lang="en-US" sz="2000" dirty="0">
                <a:latin typeface="+mn-lt"/>
              </a:rPr>
              <a:t>	</a:t>
            </a:r>
            <a:br>
              <a:rPr lang="en-US" sz="2000" dirty="0">
                <a:latin typeface="+mn-lt"/>
              </a:rPr>
            </a:br>
            <a:r>
              <a:rPr lang="en-US" sz="2000" dirty="0">
                <a:latin typeface="+mn-lt"/>
              </a:rPr>
              <a:t>         Hanako-</a:t>
            </a:r>
            <a:r>
              <a:rPr lang="en-US" sz="1800" dirty="0">
                <a:latin typeface="+mn-lt"/>
              </a:rPr>
              <a:t>NOM</a:t>
            </a:r>
            <a:r>
              <a:rPr lang="en-US" sz="2000" dirty="0">
                <a:latin typeface="+mn-lt"/>
              </a:rPr>
              <a:t> apple-</a:t>
            </a:r>
            <a:r>
              <a:rPr lang="en-US" sz="1800" dirty="0">
                <a:latin typeface="+mn-lt"/>
              </a:rPr>
              <a:t>ACC</a:t>
            </a:r>
            <a:r>
              <a:rPr lang="en-US" sz="2000" dirty="0">
                <a:latin typeface="+mn-lt"/>
              </a:rPr>
              <a:t> ate-</a:t>
            </a:r>
            <a:r>
              <a:rPr lang="en-US" sz="1800" dirty="0">
                <a:latin typeface="+mn-lt"/>
              </a:rPr>
              <a:t>PST</a:t>
            </a:r>
            <a:br>
              <a:rPr lang="en-US" sz="2000" dirty="0">
                <a:latin typeface="+mn-lt"/>
              </a:rPr>
            </a:br>
            <a:r>
              <a:rPr lang="en-US" sz="2000" dirty="0">
                <a:latin typeface="+mn-lt"/>
              </a:rPr>
              <a:t>         ‘Hanako ate an apple.’ 	</a:t>
            </a:r>
            <a:r>
              <a:rPr lang="en-US" sz="2000">
                <a:latin typeface="+mn-lt"/>
              </a:rPr>
              <a:t>	</a:t>
            </a:r>
            <a:endParaRPr lang="en-IL" sz="20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a:t>
            </a:fld>
            <a:endParaRPr lang="en-IL" dirty="0"/>
          </a:p>
        </p:txBody>
      </p:sp>
    </p:spTree>
    <p:extLst>
      <p:ext uri="{BB962C8B-B14F-4D97-AF65-F5344CB8AC3E}">
        <p14:creationId xmlns:p14="http://schemas.microsoft.com/office/powerpoint/2010/main" val="643673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Identity: Syntax, semantics or both?	</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826060"/>
          </a:xfrm>
        </p:spPr>
        <p:txBody>
          <a:bodyPr anchor="t" anchorCtr="0">
            <a:noAutofit/>
          </a:bodyPr>
          <a:lstStyle/>
          <a:p>
            <a:pPr>
              <a:lnSpc>
                <a:spcPts val="3000"/>
              </a:lnSpc>
            </a:pPr>
            <a:r>
              <a:rPr lang="en-US" sz="2000" b="1" dirty="0">
                <a:latin typeface="+mn-lt"/>
              </a:rPr>
              <a:t>Semantic </a:t>
            </a:r>
            <a:r>
              <a:rPr lang="en-US" sz="2000" b="1" dirty="0" err="1">
                <a:latin typeface="+mn-lt"/>
              </a:rPr>
              <a:t>RoD</a:t>
            </a:r>
            <a:br>
              <a:rPr lang="en-US" sz="2000" b="1" dirty="0">
                <a:latin typeface="+mn-lt"/>
              </a:rPr>
            </a:br>
            <a:r>
              <a:rPr lang="en-US" sz="2000" dirty="0">
                <a:latin typeface="+mn-lt"/>
              </a:rPr>
              <a:t>E must have a salient A and be e-given. </a:t>
            </a:r>
            <a:br>
              <a:rPr lang="en-US" sz="2000" dirty="0">
                <a:latin typeface="+mn-lt"/>
              </a:rPr>
            </a:br>
            <a:r>
              <a:rPr lang="en-US" sz="2000" dirty="0">
                <a:latin typeface="+mn-lt"/>
                <a:sym typeface="Wingdings" panose="05000000000000000000" pitchFamily="2" charset="2"/>
              </a:rPr>
              <a:t> Inflectional features are uninterpretable, hence invisible to </a:t>
            </a:r>
            <a:r>
              <a:rPr lang="en-US" sz="2000" dirty="0" err="1">
                <a:latin typeface="+mn-lt"/>
                <a:sym typeface="Wingdings" panose="05000000000000000000" pitchFamily="2" charset="2"/>
              </a:rPr>
              <a:t>RoD</a:t>
            </a:r>
            <a:r>
              <a:rPr lang="en-US" sz="2000" dirty="0">
                <a:latin typeface="+mn-lt"/>
                <a:sym typeface="Wingdings" panose="05000000000000000000" pitchFamily="2" charset="2"/>
              </a:rPr>
              <a:t>.</a:t>
            </a:r>
            <a:br>
              <a:rPr lang="en-US" sz="2000" dirty="0">
                <a:latin typeface="+mn-lt"/>
                <a:sym typeface="Wingdings" panose="05000000000000000000" pitchFamily="2" charset="2"/>
              </a:rPr>
            </a:br>
            <a:r>
              <a:rPr lang="en-US" sz="2000" dirty="0">
                <a:latin typeface="+mn-lt"/>
              </a:rPr>
              <a:t> </a:t>
            </a:r>
            <a:br>
              <a:rPr lang="en-US" sz="2000" dirty="0">
                <a:latin typeface="+mn-lt"/>
              </a:rPr>
            </a:br>
            <a:r>
              <a:rPr lang="en-US" sz="2000" b="1" dirty="0">
                <a:latin typeface="+mn-lt"/>
              </a:rPr>
              <a:t>Syntactic </a:t>
            </a:r>
            <a:r>
              <a:rPr lang="en-US" sz="2000" b="1" dirty="0" err="1">
                <a:latin typeface="+mn-lt"/>
              </a:rPr>
              <a:t>RoD</a:t>
            </a:r>
            <a:br>
              <a:rPr lang="en-US" sz="2000" dirty="0">
                <a:latin typeface="+mn-lt"/>
              </a:rPr>
            </a:br>
            <a:r>
              <a:rPr lang="en-US" sz="2000" dirty="0">
                <a:latin typeface="+mn-lt"/>
              </a:rPr>
              <a:t>E must have a syntactically identical, salient A.</a:t>
            </a:r>
            <a:br>
              <a:rPr lang="en-US" sz="2000" dirty="0">
                <a:latin typeface="+mn-lt"/>
              </a:rPr>
            </a:br>
            <a:r>
              <a:rPr lang="en-US" sz="2000" dirty="0">
                <a:latin typeface="+mn-lt"/>
                <a:sym typeface="Wingdings" panose="05000000000000000000" pitchFamily="2" charset="2"/>
              </a:rPr>
              <a:t> Inflectional features are specified outside the ellipsis site,</a:t>
            </a:r>
            <a:br>
              <a:rPr lang="en-US" sz="2000" dirty="0">
                <a:latin typeface="+mn-lt"/>
                <a:sym typeface="Wingdings" panose="05000000000000000000" pitchFamily="2" charset="2"/>
              </a:rPr>
            </a:br>
            <a:r>
              <a:rPr lang="en-US" sz="2000" dirty="0">
                <a:latin typeface="+mn-lt"/>
                <a:sym typeface="Wingdings" panose="05000000000000000000" pitchFamily="2" charset="2"/>
              </a:rPr>
              <a:t>     or: Ellipsis bleeds valuation at PF (hence, a mismatch does not</a:t>
            </a:r>
            <a:br>
              <a:rPr lang="en-US" sz="2000" dirty="0">
                <a:latin typeface="+mn-lt"/>
                <a:sym typeface="Wingdings" panose="05000000000000000000" pitchFamily="2" charset="2"/>
              </a:rPr>
            </a:br>
            <a:r>
              <a:rPr lang="en-US" sz="2000" dirty="0">
                <a:latin typeface="+mn-lt"/>
                <a:sym typeface="Wingdings" panose="05000000000000000000" pitchFamily="2" charset="2"/>
              </a:rPr>
              <a:t>     even arise)  </a:t>
            </a:r>
            <a:br>
              <a:rPr lang="en-US" sz="2000" dirty="0">
                <a:latin typeface="+mn-lt"/>
              </a:rPr>
            </a:br>
            <a:br>
              <a:rPr lang="en-US" sz="2000" dirty="0">
                <a:latin typeface="+mn-lt"/>
                <a:sym typeface="Wingdings" panose="05000000000000000000" pitchFamily="2" charset="2"/>
              </a:rPr>
            </a:br>
            <a:r>
              <a:rPr lang="en-US" sz="2000" b="1" dirty="0">
                <a:latin typeface="+mn-lt"/>
                <a:sym typeface="Wingdings" panose="05000000000000000000" pitchFamily="2" charset="2"/>
              </a:rPr>
              <a:t>Distinguishing scenarios: </a:t>
            </a:r>
            <a:r>
              <a:rPr lang="en-US" sz="2000" dirty="0">
                <a:latin typeface="+mn-lt"/>
                <a:sym typeface="Wingdings" panose="05000000000000000000" pitchFamily="2" charset="2"/>
              </a:rPr>
              <a:t>[… Antecedent …] … [… ellipsis…]</a:t>
            </a:r>
            <a:br>
              <a:rPr lang="en-US" sz="2000" dirty="0">
                <a:latin typeface="+mn-lt"/>
                <a:sym typeface="Wingdings" panose="05000000000000000000" pitchFamily="2" charset="2"/>
              </a:rPr>
            </a:br>
            <a:r>
              <a:rPr lang="en-US" sz="2000" dirty="0">
                <a:latin typeface="+mn-lt"/>
                <a:sym typeface="Wingdings" panose="05000000000000000000" pitchFamily="2" charset="2"/>
              </a:rPr>
              <a:t>(A) Different syntax, identical semantics  ellipsis  </a:t>
            </a:r>
            <a:r>
              <a:rPr lang="en-US" sz="2000" b="1" dirty="0">
                <a:latin typeface="+mn-lt"/>
                <a:sym typeface="Wingdings" panose="05000000000000000000" pitchFamily="2" charset="2"/>
              </a:rPr>
              <a:t>Semantic</a:t>
            </a:r>
            <a:r>
              <a:rPr lang="en-US" sz="2000" dirty="0">
                <a:latin typeface="+mn-lt"/>
                <a:sym typeface="Wingdings" panose="05000000000000000000" pitchFamily="2" charset="2"/>
              </a:rPr>
              <a:t> identity condition</a:t>
            </a:r>
            <a:br>
              <a:rPr lang="en-US" sz="2000" dirty="0">
                <a:latin typeface="+mn-lt"/>
                <a:sym typeface="Wingdings" panose="05000000000000000000" pitchFamily="2" charset="2"/>
              </a:rPr>
            </a:br>
            <a:r>
              <a:rPr lang="en-US" sz="2000" dirty="0">
                <a:latin typeface="+mn-lt"/>
                <a:sym typeface="Wingdings" panose="05000000000000000000" pitchFamily="2" charset="2"/>
              </a:rPr>
              <a:t>(B) Different syntax, identical semantics  *ellipsis  </a:t>
            </a:r>
            <a:r>
              <a:rPr lang="en-US" sz="2000" b="1" dirty="0">
                <a:latin typeface="+mn-lt"/>
                <a:sym typeface="Wingdings" panose="05000000000000000000" pitchFamily="2" charset="2"/>
              </a:rPr>
              <a:t>Syntactic</a:t>
            </a:r>
            <a:r>
              <a:rPr lang="en-US" sz="2000" dirty="0">
                <a:latin typeface="+mn-lt"/>
                <a:sym typeface="Wingdings" panose="05000000000000000000" pitchFamily="2" charset="2"/>
              </a:rPr>
              <a:t> identity condition</a:t>
            </a:r>
            <a:br>
              <a:rPr lang="en-US" sz="2000" dirty="0">
                <a:latin typeface="+mn-lt"/>
                <a:sym typeface="Wingdings" panose="05000000000000000000" pitchFamily="2" charset="2"/>
              </a:rPr>
            </a:br>
            <a:br>
              <a:rPr lang="en-US" sz="2000" dirty="0">
                <a:latin typeface="+mn-lt"/>
                <a:sym typeface="Wingdings" panose="05000000000000000000" pitchFamily="2" charset="2"/>
              </a:rPr>
            </a:br>
            <a:r>
              <a:rPr lang="en-US" sz="2000" dirty="0">
                <a:latin typeface="+mn-lt"/>
                <a:sym typeface="Wingdings" panose="05000000000000000000" pitchFamily="2" charset="2"/>
              </a:rPr>
              <a:t>(A) might fall under syntactic identity if the syntactic analysis is abstract enough to be identical!</a:t>
            </a:r>
            <a:br>
              <a:rPr lang="en-US" sz="2000" dirty="0">
                <a:latin typeface="+mn-lt"/>
                <a:sym typeface="Wingdings" panose="05000000000000000000" pitchFamily="2" charset="2"/>
              </a:rPr>
            </a:br>
            <a:br>
              <a:rPr lang="en-US" sz="2000" dirty="0">
                <a:latin typeface="+mn-lt"/>
                <a:sym typeface="Wingdings" panose="05000000000000000000" pitchFamily="2" charset="2"/>
              </a:rPr>
            </a:br>
            <a:endParaRPr lang="en-IL" sz="2000" b="1"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30</a:t>
            </a:fld>
            <a:endParaRPr lang="en-IL" dirty="0"/>
          </a:p>
        </p:txBody>
      </p:sp>
      <p:sp>
        <p:nvSpPr>
          <p:cNvPr id="2" name="TextBox 1">
            <a:extLst>
              <a:ext uri="{FF2B5EF4-FFF2-40B4-BE49-F238E27FC236}">
                <a16:creationId xmlns:a16="http://schemas.microsoft.com/office/drawing/2014/main" id="{ECDF42CA-E79C-1A4C-95BB-8EFCFB438858}"/>
              </a:ext>
            </a:extLst>
          </p:cNvPr>
          <p:cNvSpPr txBox="1"/>
          <p:nvPr/>
        </p:nvSpPr>
        <p:spPr>
          <a:xfrm>
            <a:off x="7561020" y="1101213"/>
            <a:ext cx="4338226" cy="4093428"/>
          </a:xfrm>
          <a:prstGeom prst="rect">
            <a:avLst/>
          </a:prstGeom>
          <a:noFill/>
          <a:ln>
            <a:solidFill>
              <a:srgbClr val="00B0F0"/>
            </a:solidFill>
          </a:ln>
        </p:spPr>
        <p:txBody>
          <a:bodyPr wrap="square" rtlCol="0">
            <a:spAutoFit/>
          </a:bodyPr>
          <a:lstStyle/>
          <a:p>
            <a:r>
              <a:rPr lang="en-US" sz="2000"/>
              <a:t>(35) </a:t>
            </a:r>
            <a:r>
              <a:rPr lang="en-US" sz="2000" dirty="0"/>
              <a:t>I became a </a:t>
            </a:r>
            <a:r>
              <a:rPr lang="en-US" sz="2000" dirty="0">
                <a:solidFill>
                  <a:srgbClr val="FF0000"/>
                </a:solidFill>
              </a:rPr>
              <a:t>lawyer</a:t>
            </a:r>
            <a:r>
              <a:rPr lang="en-US" sz="2000" dirty="0"/>
              <a:t> because my </a:t>
            </a:r>
            <a:br>
              <a:rPr lang="en-US" sz="2000" dirty="0"/>
            </a:br>
            <a:r>
              <a:rPr lang="en-US" sz="2000" dirty="0"/>
              <a:t>        parents were [</a:t>
            </a:r>
            <a:r>
              <a:rPr lang="en-US" sz="2000" dirty="0">
                <a:solidFill>
                  <a:srgbClr val="FF0000"/>
                </a:solidFill>
                <a:highlight>
                  <a:srgbClr val="C0C0C0"/>
                </a:highlight>
              </a:rPr>
              <a:t>lawyers</a:t>
            </a:r>
            <a:r>
              <a:rPr lang="en-US" sz="2000" dirty="0">
                <a:highlight>
                  <a:srgbClr val="C0C0C0"/>
                </a:highlight>
              </a:rPr>
              <a:t>/*a lawyer</a:t>
            </a:r>
            <a:r>
              <a:rPr lang="en-US" sz="2000" dirty="0"/>
              <a:t>].</a:t>
            </a:r>
          </a:p>
          <a:p>
            <a:endParaRPr lang="en-US" sz="2000" dirty="0"/>
          </a:p>
          <a:p>
            <a:r>
              <a:rPr lang="en-US" sz="2000" u="sng" dirty="0"/>
              <a:t>Syntactic solution A</a:t>
            </a:r>
          </a:p>
          <a:p>
            <a:endParaRPr lang="en-US" sz="2000" u="sng" dirty="0"/>
          </a:p>
          <a:p>
            <a:r>
              <a:rPr lang="en-US" sz="2000" dirty="0"/>
              <a:t>… T</a:t>
            </a:r>
            <a:r>
              <a:rPr lang="en-US" sz="2000" baseline="-25000" dirty="0"/>
              <a:t>[</a:t>
            </a:r>
            <a:r>
              <a:rPr lang="en-US" sz="2000" baseline="-25000" dirty="0" err="1"/>
              <a:t>Num:Pl</a:t>
            </a:r>
            <a:r>
              <a:rPr lang="en-US" sz="2000" baseline="-25000" dirty="0"/>
              <a:t>]</a:t>
            </a:r>
            <a:r>
              <a:rPr lang="en-US" sz="2000" dirty="0"/>
              <a:t> … [</a:t>
            </a:r>
            <a:r>
              <a:rPr lang="en-US" sz="2000" dirty="0" err="1">
                <a:highlight>
                  <a:srgbClr val="C0C0C0"/>
                </a:highlight>
              </a:rPr>
              <a:t>t</a:t>
            </a:r>
            <a:r>
              <a:rPr lang="en-US" sz="2000" baseline="-25000" dirty="0" err="1">
                <a:highlight>
                  <a:srgbClr val="C0C0C0"/>
                </a:highlight>
              </a:rPr>
              <a:t>Aux</a:t>
            </a:r>
            <a:r>
              <a:rPr lang="en-US" sz="2000" dirty="0">
                <a:highlight>
                  <a:srgbClr val="C0C0C0"/>
                </a:highlight>
              </a:rPr>
              <a:t> [</a:t>
            </a:r>
            <a:r>
              <a:rPr lang="en-US" sz="2000" baseline="-25000" dirty="0">
                <a:highlight>
                  <a:srgbClr val="C0C0C0"/>
                </a:highlight>
              </a:rPr>
              <a:t>DP</a:t>
            </a:r>
            <a:r>
              <a:rPr lang="en-US" sz="2000" dirty="0">
                <a:highlight>
                  <a:srgbClr val="C0C0C0"/>
                </a:highlight>
              </a:rPr>
              <a:t> D </a:t>
            </a:r>
            <a:r>
              <a:rPr lang="en-US" sz="2000" baseline="-25000" dirty="0">
                <a:highlight>
                  <a:srgbClr val="C0C0C0"/>
                </a:highlight>
              </a:rPr>
              <a:t>[Num:__]</a:t>
            </a:r>
            <a:r>
              <a:rPr lang="en-US" sz="2000" dirty="0">
                <a:highlight>
                  <a:srgbClr val="C0C0C0"/>
                </a:highlight>
              </a:rPr>
              <a:t> …</a:t>
            </a:r>
            <a:r>
              <a:rPr lang="en-US" sz="2000" dirty="0"/>
              <a:t>]]</a:t>
            </a:r>
          </a:p>
          <a:p>
            <a:endParaRPr lang="en-US" sz="2000" dirty="0"/>
          </a:p>
          <a:p>
            <a:r>
              <a:rPr lang="en-US" sz="2000" u="sng" dirty="0"/>
              <a:t>Syntactic solution B</a:t>
            </a:r>
          </a:p>
          <a:p>
            <a:endParaRPr lang="en-US" sz="2000" u="sng" dirty="0"/>
          </a:p>
          <a:p>
            <a:r>
              <a:rPr lang="en-US" sz="2000" dirty="0"/>
              <a:t>[</a:t>
            </a:r>
            <a:r>
              <a:rPr lang="en-US" sz="2000" baseline="-25000" dirty="0"/>
              <a:t>DP</a:t>
            </a:r>
            <a:r>
              <a:rPr lang="en-US" sz="2000" dirty="0"/>
              <a:t> D </a:t>
            </a:r>
            <a:r>
              <a:rPr lang="en-US" sz="2000" baseline="-25000" dirty="0"/>
              <a:t>[</a:t>
            </a:r>
            <a:r>
              <a:rPr lang="en-US" sz="2000" baseline="-25000" dirty="0" err="1"/>
              <a:t>Num:Sg</a:t>
            </a:r>
            <a:r>
              <a:rPr lang="en-US" sz="2000" baseline="-25000" dirty="0"/>
              <a:t>]</a:t>
            </a:r>
            <a:r>
              <a:rPr lang="en-US" sz="2000" dirty="0"/>
              <a:t> …] … [</a:t>
            </a:r>
            <a:r>
              <a:rPr lang="en-US" sz="2000" dirty="0" err="1">
                <a:highlight>
                  <a:srgbClr val="C0C0C0"/>
                </a:highlight>
              </a:rPr>
              <a:t>t</a:t>
            </a:r>
            <a:r>
              <a:rPr lang="en-US" sz="2000" baseline="-25000" dirty="0" err="1">
                <a:highlight>
                  <a:srgbClr val="C0C0C0"/>
                </a:highlight>
              </a:rPr>
              <a:t>Aux</a:t>
            </a:r>
            <a:r>
              <a:rPr lang="en-US" sz="2000" dirty="0">
                <a:highlight>
                  <a:srgbClr val="C0C0C0"/>
                </a:highlight>
              </a:rPr>
              <a:t> [</a:t>
            </a:r>
            <a:r>
              <a:rPr lang="en-US" sz="2000" baseline="-25000" dirty="0">
                <a:highlight>
                  <a:srgbClr val="C0C0C0"/>
                </a:highlight>
              </a:rPr>
              <a:t>DP</a:t>
            </a:r>
            <a:r>
              <a:rPr lang="en-US" sz="2000" dirty="0">
                <a:highlight>
                  <a:srgbClr val="C0C0C0"/>
                </a:highlight>
              </a:rPr>
              <a:t> D </a:t>
            </a:r>
            <a:r>
              <a:rPr lang="en-US" sz="2000" baseline="-25000" dirty="0">
                <a:highlight>
                  <a:srgbClr val="C0C0C0"/>
                </a:highlight>
              </a:rPr>
              <a:t>[Num:__]</a:t>
            </a:r>
            <a:r>
              <a:rPr lang="en-US" sz="2000" dirty="0">
                <a:highlight>
                  <a:srgbClr val="C0C0C0"/>
                </a:highlight>
              </a:rPr>
              <a:t> …</a:t>
            </a:r>
            <a:r>
              <a:rPr lang="en-US" sz="2000" dirty="0"/>
              <a:t>]]</a:t>
            </a:r>
            <a:br>
              <a:rPr lang="en-US" sz="2000" dirty="0"/>
            </a:br>
            <a:br>
              <a:rPr lang="en-US" sz="2000" dirty="0"/>
            </a:br>
            <a:br>
              <a:rPr lang="en-US" sz="2000" dirty="0"/>
            </a:br>
            <a:r>
              <a:rPr lang="en-US" sz="2000" dirty="0"/>
              <a:t>            </a:t>
            </a:r>
            <a:r>
              <a:rPr lang="en-US" sz="2000" b="1" dirty="0"/>
              <a:t>A   </a:t>
            </a:r>
            <a:r>
              <a:rPr lang="en-US" sz="2000" b="1" dirty="0" err="1"/>
              <a:t>nondistinct</a:t>
            </a:r>
            <a:r>
              <a:rPr lang="en-US" sz="2000" b="1" dirty="0"/>
              <a:t> from   E</a:t>
            </a:r>
            <a:endParaRPr lang="en-US" sz="2000" dirty="0"/>
          </a:p>
        </p:txBody>
      </p:sp>
      <p:sp>
        <p:nvSpPr>
          <p:cNvPr id="4" name="Freeform: Shape 3">
            <a:extLst>
              <a:ext uri="{FF2B5EF4-FFF2-40B4-BE49-F238E27FC236}">
                <a16:creationId xmlns:a16="http://schemas.microsoft.com/office/drawing/2014/main" id="{0C909A55-F27D-E656-1BB6-1F006C8609A0}"/>
              </a:ext>
            </a:extLst>
          </p:cNvPr>
          <p:cNvSpPr/>
          <p:nvPr/>
        </p:nvSpPr>
        <p:spPr>
          <a:xfrm>
            <a:off x="8337176" y="2506461"/>
            <a:ext cx="2130015" cy="290526"/>
          </a:xfrm>
          <a:custGeom>
            <a:avLst/>
            <a:gdLst>
              <a:gd name="csX0" fmla="*/ 0 w 2130015"/>
              <a:gd name="csY0" fmla="*/ 269010 h 290526"/>
              <a:gd name="csX1" fmla="*/ 968189 w 2130015"/>
              <a:gd name="csY1" fmla="*/ 69 h 290526"/>
              <a:gd name="csX2" fmla="*/ 2130015 w 2130015"/>
              <a:gd name="csY2" fmla="*/ 290526 h 290526"/>
            </a:gdLst>
            <a:ahLst/>
            <a:cxnLst>
              <a:cxn ang="0">
                <a:pos x="csX0" y="csY0"/>
              </a:cxn>
              <a:cxn ang="0">
                <a:pos x="csX1" y="csY1"/>
              </a:cxn>
              <a:cxn ang="0">
                <a:pos x="csX2" y="csY2"/>
              </a:cxn>
            </a:cxnLst>
            <a:rect l="l" t="t" r="r" b="b"/>
            <a:pathLst>
              <a:path w="2130015" h="290526">
                <a:moveTo>
                  <a:pt x="0" y="269010"/>
                </a:moveTo>
                <a:cubicBezTo>
                  <a:pt x="306593" y="132746"/>
                  <a:pt x="613187" y="-3517"/>
                  <a:pt x="968189" y="69"/>
                </a:cubicBezTo>
                <a:cubicBezTo>
                  <a:pt x="1323191" y="3655"/>
                  <a:pt x="1726603" y="147090"/>
                  <a:pt x="2130015" y="290526"/>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Left Brace 5">
            <a:extLst>
              <a:ext uri="{FF2B5EF4-FFF2-40B4-BE49-F238E27FC236}">
                <a16:creationId xmlns:a16="http://schemas.microsoft.com/office/drawing/2014/main" id="{BD9B53F1-361E-4494-197D-F1799ED31EAD}"/>
              </a:ext>
            </a:extLst>
          </p:cNvPr>
          <p:cNvSpPr/>
          <p:nvPr/>
        </p:nvSpPr>
        <p:spPr>
          <a:xfrm rot="16200000">
            <a:off x="8213409" y="3871332"/>
            <a:ext cx="452342" cy="1331130"/>
          </a:xfrm>
          <a:prstGeom prst="leftBrace">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
        <p:nvSpPr>
          <p:cNvPr id="8" name="Left Brace 7">
            <a:extLst>
              <a:ext uri="{FF2B5EF4-FFF2-40B4-BE49-F238E27FC236}">
                <a16:creationId xmlns:a16="http://schemas.microsoft.com/office/drawing/2014/main" id="{9AEFAD66-0C84-74A3-B909-77D990C97220}"/>
              </a:ext>
            </a:extLst>
          </p:cNvPr>
          <p:cNvSpPr/>
          <p:nvPr/>
        </p:nvSpPr>
        <p:spPr>
          <a:xfrm rot="16200000">
            <a:off x="10405317" y="3871332"/>
            <a:ext cx="452341" cy="1331130"/>
          </a:xfrm>
          <a:prstGeom prst="leftBrace">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Tree>
    <p:extLst>
      <p:ext uri="{BB962C8B-B14F-4D97-AF65-F5344CB8AC3E}">
        <p14:creationId xmlns:p14="http://schemas.microsoft.com/office/powerpoint/2010/main" val="3462865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Strict-sloppy ambiguities	</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5791100" cy="5826060"/>
          </a:xfrm>
        </p:spPr>
        <p:txBody>
          <a:bodyPr anchor="t" anchorCtr="0">
            <a:noAutofit/>
          </a:bodyPr>
          <a:lstStyle/>
          <a:p>
            <a:pPr>
              <a:lnSpc>
                <a:spcPts val="3000"/>
              </a:lnSpc>
            </a:pPr>
            <a:r>
              <a:rPr lang="en-US" sz="2000" b="1" dirty="0">
                <a:latin typeface="+mn-lt"/>
              </a:rPr>
              <a:t>Strict/sloppy ambiguities</a:t>
            </a:r>
            <a:br>
              <a:rPr lang="en-US" sz="2000" dirty="0">
                <a:latin typeface="+mn-lt"/>
              </a:rPr>
            </a:br>
            <a:r>
              <a:rPr lang="en-US" sz="2000">
                <a:latin typeface="+mn-lt"/>
              </a:rPr>
              <a:t>(36) </a:t>
            </a:r>
            <a:r>
              <a:rPr lang="en-US" sz="2000" dirty="0">
                <a:latin typeface="+mn-lt"/>
              </a:rPr>
              <a:t>a. Paul likes his dog and Mary does too.</a:t>
            </a:r>
            <a:br>
              <a:rPr lang="en-US" sz="2000" dirty="0">
                <a:latin typeface="+mn-lt"/>
              </a:rPr>
            </a:br>
            <a:r>
              <a:rPr lang="en-US" sz="2000" dirty="0">
                <a:latin typeface="+mn-lt"/>
              </a:rPr>
              <a:t>        b. </a:t>
            </a:r>
            <a:r>
              <a:rPr lang="en-US" sz="2000" b="1" dirty="0">
                <a:latin typeface="+mn-lt"/>
              </a:rPr>
              <a:t>Strict</a:t>
            </a:r>
            <a:r>
              <a:rPr lang="en-US" sz="2000" dirty="0">
                <a:latin typeface="+mn-lt"/>
              </a:rPr>
              <a:t>: Paul</a:t>
            </a:r>
            <a:r>
              <a:rPr lang="en-US" sz="2000" baseline="-25000" dirty="0">
                <a:latin typeface="+mn-lt"/>
              </a:rPr>
              <a:t>i</a:t>
            </a:r>
            <a:r>
              <a:rPr lang="en-US" sz="2000" dirty="0">
                <a:latin typeface="+mn-lt"/>
              </a:rPr>
              <a:t> like </a:t>
            </a:r>
            <a:r>
              <a:rPr lang="en-US" sz="2000" dirty="0" err="1">
                <a:latin typeface="+mn-lt"/>
              </a:rPr>
              <a:t>his</a:t>
            </a:r>
            <a:r>
              <a:rPr lang="en-US" sz="2000" baseline="-25000" dirty="0" err="1">
                <a:latin typeface="+mn-lt"/>
              </a:rPr>
              <a:t>i</a:t>
            </a:r>
            <a:r>
              <a:rPr lang="en-US" sz="2000" baseline="-25000" dirty="0">
                <a:latin typeface="+mn-lt"/>
              </a:rPr>
              <a:t>/k</a:t>
            </a:r>
            <a:r>
              <a:rPr lang="en-US" sz="2000" dirty="0">
                <a:latin typeface="+mn-lt"/>
              </a:rPr>
              <a:t> dog and </a:t>
            </a:r>
            <a:br>
              <a:rPr lang="en-US" sz="2000" dirty="0">
                <a:latin typeface="+mn-lt"/>
              </a:rPr>
            </a:br>
            <a:r>
              <a:rPr lang="en-US" sz="2000" dirty="0">
                <a:latin typeface="+mn-lt"/>
              </a:rPr>
              <a:t>                         Mary likes </a:t>
            </a:r>
            <a:r>
              <a:rPr lang="en-US" sz="2000" dirty="0" err="1">
                <a:latin typeface="+mn-lt"/>
              </a:rPr>
              <a:t>his</a:t>
            </a:r>
            <a:r>
              <a:rPr lang="en-US" sz="2000" baseline="-25000" dirty="0" err="1">
                <a:latin typeface="+mn-lt"/>
              </a:rPr>
              <a:t>i</a:t>
            </a:r>
            <a:r>
              <a:rPr lang="en-US" sz="2000" baseline="-25000" dirty="0">
                <a:latin typeface="+mn-lt"/>
              </a:rPr>
              <a:t>/k</a:t>
            </a:r>
            <a:r>
              <a:rPr lang="en-US" sz="2000" dirty="0">
                <a:latin typeface="+mn-lt"/>
              </a:rPr>
              <a:t> dog too.</a:t>
            </a:r>
            <a:br>
              <a:rPr lang="en-US" sz="2000" dirty="0">
                <a:latin typeface="+mn-lt"/>
              </a:rPr>
            </a:br>
            <a:r>
              <a:rPr lang="en-US" sz="2000" dirty="0">
                <a:latin typeface="+mn-lt"/>
              </a:rPr>
              <a:t>        c. </a:t>
            </a:r>
            <a:r>
              <a:rPr lang="en-US" sz="2000" b="1" dirty="0">
                <a:latin typeface="+mn-lt"/>
              </a:rPr>
              <a:t>Sloppy</a:t>
            </a:r>
            <a:r>
              <a:rPr lang="en-US" sz="2000" dirty="0">
                <a:latin typeface="+mn-lt"/>
              </a:rPr>
              <a:t>: Paul</a:t>
            </a:r>
            <a:r>
              <a:rPr lang="en-US" sz="2000" baseline="-25000" dirty="0">
                <a:latin typeface="+mn-lt"/>
              </a:rPr>
              <a:t>i</a:t>
            </a:r>
            <a:r>
              <a:rPr lang="en-US" sz="2000" dirty="0">
                <a:latin typeface="+mn-lt"/>
              </a:rPr>
              <a:t> like </a:t>
            </a:r>
            <a:r>
              <a:rPr lang="en-US" sz="2000" dirty="0" err="1">
                <a:latin typeface="+mn-lt"/>
              </a:rPr>
              <a:t>his</a:t>
            </a:r>
            <a:r>
              <a:rPr lang="en-US" sz="2000" baseline="-25000" dirty="0" err="1">
                <a:latin typeface="+mn-lt"/>
              </a:rPr>
              <a:t>i</a:t>
            </a:r>
            <a:r>
              <a:rPr lang="en-US" sz="2000" dirty="0">
                <a:latin typeface="+mn-lt"/>
              </a:rPr>
              <a:t> dog and </a:t>
            </a:r>
            <a:br>
              <a:rPr lang="en-US" sz="2000" dirty="0">
                <a:latin typeface="+mn-lt"/>
              </a:rPr>
            </a:br>
            <a:r>
              <a:rPr lang="en-US" sz="2000" dirty="0">
                <a:latin typeface="+mn-lt"/>
              </a:rPr>
              <a:t>                          Mary likes </a:t>
            </a:r>
            <a:r>
              <a:rPr lang="en-US" sz="2000" dirty="0" err="1">
                <a:latin typeface="+mn-lt"/>
              </a:rPr>
              <a:t>her</a:t>
            </a:r>
            <a:r>
              <a:rPr lang="en-US" sz="2000" baseline="-25000" dirty="0" err="1">
                <a:latin typeface="+mn-lt"/>
              </a:rPr>
              <a:t>i</a:t>
            </a:r>
            <a:r>
              <a:rPr lang="en-US" sz="2000" baseline="-25000" dirty="0">
                <a:latin typeface="+mn-lt"/>
              </a:rPr>
              <a:t> </a:t>
            </a:r>
            <a:r>
              <a:rPr lang="en-US" sz="2000" dirty="0">
                <a:latin typeface="+mn-lt"/>
              </a:rPr>
              <a:t>dog too. </a:t>
            </a:r>
            <a:br>
              <a:rPr lang="en-US" sz="2000" dirty="0">
                <a:latin typeface="+mn-lt"/>
              </a:rPr>
            </a:br>
            <a:r>
              <a:rPr lang="en-US" sz="2000" dirty="0">
                <a:latin typeface="+mn-lt"/>
              </a:rPr>
              <a:t>            [Note – the </a:t>
            </a:r>
            <a:r>
              <a:rPr lang="en-US" sz="2000" dirty="0">
                <a:latin typeface="+mn-lt"/>
                <a:sym typeface="Symbol" panose="05050102010706020507" pitchFamily="18" charset="2"/>
              </a:rPr>
              <a:t>-mismatch is ignored]</a:t>
            </a:r>
            <a:br>
              <a:rPr lang="en-US" sz="2000" dirty="0">
                <a:latin typeface="+mn-lt"/>
                <a:sym typeface="Symbol" panose="05050102010706020507" pitchFamily="18" charset="2"/>
              </a:rPr>
            </a:br>
            <a:br>
              <a:rPr lang="en-US" sz="2000" dirty="0">
                <a:latin typeface="+mn-lt"/>
                <a:sym typeface="Symbol" panose="05050102010706020507" pitchFamily="18" charset="2"/>
              </a:rPr>
            </a:br>
            <a:r>
              <a:rPr lang="en-US" sz="2000" b="1" dirty="0">
                <a:latin typeface="+mn-lt"/>
                <a:sym typeface="Symbol" panose="05050102010706020507" pitchFamily="18" charset="2"/>
              </a:rPr>
              <a:t>VP-denotation on the strict reading</a:t>
            </a:r>
            <a:r>
              <a:rPr lang="en-US" sz="2000" dirty="0">
                <a:latin typeface="+mn-lt"/>
                <a:sym typeface="Symbol" panose="05050102010706020507" pitchFamily="18" charset="2"/>
              </a:rPr>
              <a:t>:</a:t>
            </a:r>
            <a:br>
              <a:rPr lang="en-US" sz="2000" dirty="0">
                <a:latin typeface="+mn-lt"/>
                <a:sym typeface="Symbol" panose="05050102010706020507" pitchFamily="18" charset="2"/>
              </a:rPr>
            </a:br>
            <a:r>
              <a:rPr lang="en-US" sz="2000" dirty="0">
                <a:latin typeface="+mn-lt"/>
                <a:sym typeface="Symbol" panose="05050102010706020507" pitchFamily="18" charset="2"/>
              </a:rPr>
              <a:t></a:t>
            </a:r>
            <a:r>
              <a:rPr lang="en-US" sz="2000" dirty="0" err="1">
                <a:latin typeface="+mn-lt"/>
                <a:sym typeface="Symbol" panose="05050102010706020507" pitchFamily="18" charset="2"/>
              </a:rPr>
              <a:t>x.x</a:t>
            </a:r>
            <a:r>
              <a:rPr lang="en-US" sz="2000" dirty="0">
                <a:latin typeface="+mn-lt"/>
                <a:sym typeface="Symbol" panose="05050102010706020507" pitchFamily="18" charset="2"/>
              </a:rPr>
              <a:t> likes p’s dog		</a:t>
            </a:r>
            <a:br>
              <a:rPr lang="en-US" sz="2000" dirty="0">
                <a:latin typeface="+mn-lt"/>
                <a:sym typeface="Symbol" panose="05050102010706020507" pitchFamily="18" charset="2"/>
              </a:rPr>
            </a:br>
            <a:r>
              <a:rPr lang="en-US" sz="2000" b="1" dirty="0">
                <a:latin typeface="+mn-lt"/>
                <a:sym typeface="Symbol" panose="05050102010706020507" pitchFamily="18" charset="2"/>
              </a:rPr>
              <a:t>VP-denotation on the sloppy reading</a:t>
            </a:r>
            <a:r>
              <a:rPr lang="en-US" sz="2000" dirty="0">
                <a:latin typeface="+mn-lt"/>
                <a:sym typeface="Symbol" panose="05050102010706020507" pitchFamily="18" charset="2"/>
              </a:rPr>
              <a:t>:</a:t>
            </a:r>
            <a:br>
              <a:rPr lang="en-US" sz="2000" dirty="0">
                <a:latin typeface="+mn-lt"/>
                <a:sym typeface="Symbol" panose="05050102010706020507" pitchFamily="18" charset="2"/>
              </a:rPr>
            </a:br>
            <a:r>
              <a:rPr lang="en-US" sz="2000" dirty="0">
                <a:latin typeface="+mn-lt"/>
                <a:sym typeface="Symbol" panose="05050102010706020507" pitchFamily="18" charset="2"/>
              </a:rPr>
              <a:t></a:t>
            </a:r>
            <a:r>
              <a:rPr lang="en-US" sz="2000" dirty="0" err="1">
                <a:latin typeface="+mn-lt"/>
                <a:sym typeface="Symbol" panose="05050102010706020507" pitchFamily="18" charset="2"/>
              </a:rPr>
              <a:t>x.x</a:t>
            </a:r>
            <a:r>
              <a:rPr lang="en-US" sz="2000" dirty="0">
                <a:latin typeface="+mn-lt"/>
                <a:sym typeface="Symbol" panose="05050102010706020507" pitchFamily="18" charset="2"/>
              </a:rPr>
              <a:t> likes x’s dog</a:t>
            </a:r>
            <a:br>
              <a:rPr lang="en-US" sz="2000" dirty="0">
                <a:latin typeface="+mn-lt"/>
                <a:sym typeface="Symbol" panose="05050102010706020507" pitchFamily="18" charset="2"/>
              </a:rPr>
            </a:br>
            <a:r>
              <a:rPr lang="en-US" sz="2000" dirty="0">
                <a:latin typeface="+mn-lt"/>
                <a:sym typeface="Symbol" panose="05050102010706020507" pitchFamily="18" charset="2"/>
              </a:rPr>
              <a:t>Both can count for semantic or syntactic identity (assuming they are distinguishable at LF)</a:t>
            </a:r>
            <a:endParaRPr lang="en-IL" sz="2000" b="1"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31</a:t>
            </a:fld>
            <a:endParaRPr lang="en-IL" dirty="0"/>
          </a:p>
        </p:txBody>
      </p:sp>
      <p:sp>
        <p:nvSpPr>
          <p:cNvPr id="2" name="Title 4">
            <a:extLst>
              <a:ext uri="{FF2B5EF4-FFF2-40B4-BE49-F238E27FC236}">
                <a16:creationId xmlns:a16="http://schemas.microsoft.com/office/drawing/2014/main" id="{53FC9B8F-4821-9DDE-FA0F-726776FD118D}"/>
              </a:ext>
            </a:extLst>
          </p:cNvPr>
          <p:cNvSpPr txBox="1">
            <a:spLocks/>
          </p:cNvSpPr>
          <p:nvPr/>
        </p:nvSpPr>
        <p:spPr>
          <a:xfrm>
            <a:off x="6457025" y="1067564"/>
            <a:ext cx="5551403" cy="58260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000"/>
              </a:lnSpc>
            </a:pPr>
            <a:r>
              <a:rPr lang="en-US" sz="2000" dirty="0">
                <a:latin typeface="+mn-lt"/>
              </a:rPr>
              <a:t>Elements that must be bound variables only allow the sloppy reading under ellipsis.</a:t>
            </a:r>
          </a:p>
          <a:p>
            <a:pPr>
              <a:lnSpc>
                <a:spcPts val="3000"/>
              </a:lnSpc>
            </a:pPr>
            <a:endParaRPr lang="en-US" sz="2000" dirty="0">
              <a:latin typeface="+mn-lt"/>
            </a:endParaRPr>
          </a:p>
          <a:p>
            <a:pPr>
              <a:lnSpc>
                <a:spcPts val="3000"/>
              </a:lnSpc>
            </a:pPr>
            <a:r>
              <a:rPr lang="en-US" sz="2000" b="1" dirty="0">
                <a:latin typeface="+mn-lt"/>
              </a:rPr>
              <a:t>Locally bound reflexives</a:t>
            </a:r>
            <a:endParaRPr lang="en-US" sz="2000" dirty="0">
              <a:latin typeface="+mn-lt"/>
            </a:endParaRPr>
          </a:p>
          <a:p>
            <a:pPr>
              <a:lnSpc>
                <a:spcPts val="3000"/>
              </a:lnSpc>
            </a:pPr>
            <a:r>
              <a:rPr lang="en-GB" sz="2000" dirty="0">
                <a:latin typeface="+mn-lt"/>
              </a:rPr>
              <a:t>(37) a. Paul likes himself and Mary does too.</a:t>
            </a:r>
          </a:p>
          <a:p>
            <a:pPr>
              <a:lnSpc>
                <a:spcPts val="3000"/>
              </a:lnSpc>
            </a:pPr>
            <a:r>
              <a:rPr lang="en-GB" sz="2000" dirty="0">
                <a:latin typeface="+mn-lt"/>
              </a:rPr>
              <a:t>        b. </a:t>
            </a:r>
            <a:r>
              <a:rPr lang="en-GB" sz="2000" b="1" dirty="0">
                <a:latin typeface="+mn-lt"/>
              </a:rPr>
              <a:t>Sloppy</a:t>
            </a:r>
            <a:r>
              <a:rPr lang="en-GB" sz="2000" dirty="0">
                <a:latin typeface="+mn-lt"/>
              </a:rPr>
              <a:t>: Paul</a:t>
            </a:r>
            <a:r>
              <a:rPr lang="en-GB" sz="2000" baseline="-25000" dirty="0">
                <a:latin typeface="+mn-lt"/>
              </a:rPr>
              <a:t>i</a:t>
            </a:r>
            <a:r>
              <a:rPr lang="en-GB" sz="2000" dirty="0">
                <a:latin typeface="+mn-lt"/>
              </a:rPr>
              <a:t> likes </a:t>
            </a:r>
            <a:r>
              <a:rPr lang="en-GB" sz="2000" dirty="0" err="1">
                <a:latin typeface="+mn-lt"/>
              </a:rPr>
              <a:t>himself</a:t>
            </a:r>
            <a:r>
              <a:rPr lang="en-GB" sz="2000" baseline="-25000" dirty="0" err="1">
                <a:latin typeface="+mn-lt"/>
              </a:rPr>
              <a:t>i</a:t>
            </a:r>
            <a:r>
              <a:rPr lang="en-GB" sz="2000" dirty="0">
                <a:latin typeface="+mn-lt"/>
              </a:rPr>
              <a:t> and </a:t>
            </a:r>
            <a:br>
              <a:rPr lang="en-GB" sz="2000" dirty="0">
                <a:latin typeface="+mn-lt"/>
              </a:rPr>
            </a:br>
            <a:r>
              <a:rPr lang="en-GB" sz="2000" dirty="0">
                <a:latin typeface="+mn-lt"/>
              </a:rPr>
              <a:t>                           Mary</a:t>
            </a:r>
            <a:r>
              <a:rPr lang="en-GB" sz="2000" baseline="-25000" dirty="0">
                <a:latin typeface="+mn-lt"/>
              </a:rPr>
              <a:t>j</a:t>
            </a:r>
            <a:r>
              <a:rPr lang="en-GB" sz="2000" dirty="0">
                <a:latin typeface="+mn-lt"/>
              </a:rPr>
              <a:t> likes </a:t>
            </a:r>
            <a:r>
              <a:rPr lang="en-GB" sz="2000" dirty="0" err="1">
                <a:latin typeface="+mn-lt"/>
              </a:rPr>
              <a:t>herself</a:t>
            </a:r>
            <a:r>
              <a:rPr lang="en-GB" sz="2000" baseline="-25000" dirty="0" err="1">
                <a:latin typeface="+mn-lt"/>
              </a:rPr>
              <a:t>j</a:t>
            </a:r>
            <a:r>
              <a:rPr lang="en-GB" sz="2000" dirty="0">
                <a:latin typeface="+mn-lt"/>
              </a:rPr>
              <a:t> too.</a:t>
            </a:r>
          </a:p>
          <a:p>
            <a:pPr>
              <a:lnSpc>
                <a:spcPts val="3000"/>
              </a:lnSpc>
            </a:pPr>
            <a:r>
              <a:rPr lang="en-GB" sz="2000" dirty="0">
                <a:latin typeface="+mn-lt"/>
              </a:rPr>
              <a:t>        c. </a:t>
            </a:r>
            <a:r>
              <a:rPr lang="en-GB" sz="2000" b="1" dirty="0">
                <a:latin typeface="+mn-lt"/>
              </a:rPr>
              <a:t>* Strict</a:t>
            </a:r>
            <a:r>
              <a:rPr lang="en-GB" sz="2000" dirty="0">
                <a:latin typeface="+mn-lt"/>
              </a:rPr>
              <a:t>: Paul</a:t>
            </a:r>
            <a:r>
              <a:rPr lang="en-GB" sz="2000" baseline="-25000" dirty="0">
                <a:latin typeface="+mn-lt"/>
              </a:rPr>
              <a:t>i</a:t>
            </a:r>
            <a:r>
              <a:rPr lang="en-GB" sz="2000" dirty="0">
                <a:latin typeface="+mn-lt"/>
              </a:rPr>
              <a:t> likes </a:t>
            </a:r>
            <a:r>
              <a:rPr lang="en-GB" sz="2000" dirty="0" err="1">
                <a:latin typeface="+mn-lt"/>
              </a:rPr>
              <a:t>himself</a:t>
            </a:r>
            <a:r>
              <a:rPr lang="en-GB" sz="2000" baseline="-25000" dirty="0" err="1">
                <a:latin typeface="+mn-lt"/>
              </a:rPr>
              <a:t>i</a:t>
            </a:r>
            <a:r>
              <a:rPr lang="en-GB" sz="2000" dirty="0">
                <a:latin typeface="+mn-lt"/>
              </a:rPr>
              <a:t> and </a:t>
            </a:r>
            <a:br>
              <a:rPr lang="en-GB" sz="2000" dirty="0">
                <a:latin typeface="+mn-lt"/>
              </a:rPr>
            </a:br>
            <a:r>
              <a:rPr lang="en-GB" sz="2000" dirty="0">
                <a:latin typeface="+mn-lt"/>
              </a:rPr>
              <a:t>                           Mary likes him</a:t>
            </a:r>
            <a:r>
              <a:rPr lang="en-GB" sz="2000" baseline="-25000" dirty="0">
                <a:latin typeface="+mn-lt"/>
              </a:rPr>
              <a:t>i</a:t>
            </a:r>
            <a:r>
              <a:rPr lang="en-GB" sz="2000" dirty="0">
                <a:latin typeface="+mn-lt"/>
              </a:rPr>
              <a:t> too.  </a:t>
            </a:r>
          </a:p>
          <a:p>
            <a:pPr>
              <a:lnSpc>
                <a:spcPts val="3000"/>
              </a:lnSpc>
            </a:pPr>
            <a:endParaRPr lang="en-GB" sz="2000" dirty="0">
              <a:latin typeface="+mn-lt"/>
            </a:endParaRPr>
          </a:p>
          <a:p>
            <a:pPr>
              <a:lnSpc>
                <a:spcPts val="3000"/>
              </a:lnSpc>
            </a:pPr>
            <a:r>
              <a:rPr lang="en-GB" sz="2000" b="1" dirty="0">
                <a:latin typeface="+mn-lt"/>
              </a:rPr>
              <a:t>Obligatory control PRO</a:t>
            </a:r>
          </a:p>
          <a:p>
            <a:pPr>
              <a:lnSpc>
                <a:spcPts val="3000"/>
              </a:lnSpc>
            </a:pPr>
            <a:r>
              <a:rPr lang="en-GB" sz="2000" dirty="0">
                <a:latin typeface="+mn-lt"/>
              </a:rPr>
              <a:t>(38) a. Paul hopes to win and Mary does too.</a:t>
            </a:r>
          </a:p>
          <a:p>
            <a:pPr>
              <a:lnSpc>
                <a:spcPts val="3000"/>
              </a:lnSpc>
            </a:pPr>
            <a:r>
              <a:rPr lang="en-GB" sz="2000" dirty="0">
                <a:latin typeface="+mn-lt"/>
                <a:sym typeface="Wingdings" panose="05000000000000000000" pitchFamily="2" charset="2"/>
              </a:rPr>
              <a:t>   </a:t>
            </a:r>
            <a:r>
              <a:rPr lang="en-GB" sz="2000" dirty="0">
                <a:latin typeface="+mn-lt"/>
              </a:rPr>
              <a:t> b. Paul hopes that he himself would win and </a:t>
            </a:r>
          </a:p>
          <a:p>
            <a:pPr>
              <a:lnSpc>
                <a:spcPts val="3000"/>
              </a:lnSpc>
            </a:pPr>
            <a:r>
              <a:rPr lang="en-GB" sz="2000" dirty="0">
                <a:latin typeface="+mn-lt"/>
              </a:rPr>
              <a:t>             Mary hopes that she herself/*he himself  </a:t>
            </a:r>
            <a:br>
              <a:rPr lang="en-GB" sz="2000" dirty="0">
                <a:latin typeface="+mn-lt"/>
              </a:rPr>
            </a:br>
            <a:r>
              <a:rPr lang="en-GB" sz="2000" dirty="0">
                <a:latin typeface="+mn-lt"/>
              </a:rPr>
              <a:t>             would win. </a:t>
            </a:r>
            <a:endParaRPr lang="en-IL" sz="2000" dirty="0">
              <a:latin typeface="+mn-lt"/>
            </a:endParaRPr>
          </a:p>
        </p:txBody>
      </p:sp>
    </p:spTree>
    <p:extLst>
      <p:ext uri="{BB962C8B-B14F-4D97-AF65-F5344CB8AC3E}">
        <p14:creationId xmlns:p14="http://schemas.microsoft.com/office/powerpoint/2010/main" val="4262046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Semantic identity (?): “Vehicle change”</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826060"/>
          </a:xfrm>
        </p:spPr>
        <p:txBody>
          <a:bodyPr anchor="t" anchorCtr="0">
            <a:noAutofit/>
          </a:bodyPr>
          <a:lstStyle/>
          <a:p>
            <a:pPr algn="l">
              <a:lnSpc>
                <a:spcPts val="2600"/>
              </a:lnSpc>
            </a:pPr>
            <a:r>
              <a:rPr lang="en-US" sz="1800" dirty="0">
                <a:latin typeface="+mn-lt"/>
              </a:rPr>
              <a:t>(39) a. </a:t>
            </a:r>
            <a:r>
              <a:rPr lang="en-GB" sz="1800" b="0" i="0" u="none" strike="noStrike" baseline="0" dirty="0">
                <a:latin typeface="+mn-lt"/>
              </a:rPr>
              <a:t>They arrested Alex</a:t>
            </a:r>
            <a:r>
              <a:rPr lang="en-GB" sz="1800" b="0" i="0" u="none" strike="noStrike" baseline="-25000" dirty="0">
                <a:latin typeface="+mn-lt"/>
              </a:rPr>
              <a:t>i</a:t>
            </a:r>
            <a:r>
              <a:rPr lang="en-GB" sz="1800" b="0" i="0" u="none" strike="noStrike" baseline="0" dirty="0">
                <a:latin typeface="+mn-lt"/>
              </a:rPr>
              <a:t>, even though </a:t>
            </a:r>
            <a:r>
              <a:rPr lang="en-GB" sz="1800" b="0" i="0" u="none" strike="noStrike" baseline="0" dirty="0" err="1">
                <a:latin typeface="+mn-lt"/>
              </a:rPr>
              <a:t>he</a:t>
            </a:r>
            <a:r>
              <a:rPr lang="en-GB" sz="1800" b="0" i="0" u="none" strike="noStrike" baseline="-25000" dirty="0" err="1">
                <a:latin typeface="+mn-lt"/>
              </a:rPr>
              <a:t>i</a:t>
            </a:r>
            <a:r>
              <a:rPr lang="en-GB" sz="1800" b="0" i="0" u="none" strike="noStrike" baseline="0" dirty="0">
                <a:latin typeface="+mn-lt"/>
              </a:rPr>
              <a:t> thought they wouldn’t ___.</a:t>
            </a:r>
            <a:br>
              <a:rPr lang="en-GB" sz="1800" b="0" i="0" u="none" strike="noStrike" baseline="0" dirty="0">
                <a:latin typeface="+mn-lt"/>
              </a:rPr>
            </a:br>
            <a:r>
              <a:rPr lang="en-GB" sz="1800" b="0" i="0" u="none" strike="noStrike" baseline="0" dirty="0">
                <a:latin typeface="+mn-lt"/>
              </a:rPr>
              <a:t>        b. * </a:t>
            </a:r>
            <a:r>
              <a:rPr lang="en-GB" sz="1800" dirty="0">
                <a:latin typeface="+mn-lt"/>
              </a:rPr>
              <a:t>T</a:t>
            </a:r>
            <a:r>
              <a:rPr lang="en-GB" sz="1800" b="0" i="0" u="none" strike="noStrike" baseline="0" dirty="0">
                <a:latin typeface="+mn-lt"/>
              </a:rPr>
              <a:t>hey [arrested Alex</a:t>
            </a:r>
            <a:r>
              <a:rPr lang="en-GB" sz="1800" b="0" i="0" u="none" strike="noStrike" baseline="-25000" dirty="0">
                <a:latin typeface="+mn-lt"/>
              </a:rPr>
              <a:t>i</a:t>
            </a:r>
            <a:r>
              <a:rPr lang="en-GB" sz="1800" dirty="0">
                <a:latin typeface="+mn-lt"/>
              </a:rPr>
              <a:t>],</a:t>
            </a:r>
            <a:r>
              <a:rPr lang="en-GB" sz="1800" b="0" i="0" u="none" strike="noStrike" baseline="0" dirty="0">
                <a:latin typeface="+mn-lt"/>
              </a:rPr>
              <a:t> even though </a:t>
            </a:r>
            <a:r>
              <a:rPr lang="en-GB" sz="1800" b="0" i="0" u="none" strike="noStrike" baseline="0" dirty="0" err="1">
                <a:latin typeface="+mn-lt"/>
              </a:rPr>
              <a:t>he</a:t>
            </a:r>
            <a:r>
              <a:rPr lang="en-GB" sz="1800" b="0" i="0" u="none" strike="noStrike" baseline="-25000" dirty="0" err="1">
                <a:latin typeface="+mn-lt"/>
              </a:rPr>
              <a:t>i</a:t>
            </a:r>
            <a:r>
              <a:rPr lang="en-GB" sz="1800" b="0" i="0" u="none" strike="noStrike" baseline="0" dirty="0">
                <a:latin typeface="+mn-lt"/>
              </a:rPr>
              <a:t> thought they wouldn’t [</a:t>
            </a:r>
            <a:r>
              <a:rPr lang="en-GB" sz="1800" b="0" i="0" u="none" strike="noStrike" baseline="-25000" dirty="0">
                <a:latin typeface="+mn-lt"/>
              </a:rPr>
              <a:t>VP</a:t>
            </a:r>
            <a:r>
              <a:rPr lang="en-GB" sz="1800" b="0" i="0" u="none" strike="noStrike" baseline="0" dirty="0">
                <a:latin typeface="+mn-lt"/>
              </a:rPr>
              <a:t> arrest Alex</a:t>
            </a:r>
            <a:r>
              <a:rPr lang="en-GB" sz="1800" b="0" i="0" u="none" strike="noStrike" baseline="-25000" dirty="0">
                <a:latin typeface="+mn-lt"/>
              </a:rPr>
              <a:t>i</a:t>
            </a:r>
            <a:r>
              <a:rPr lang="en-GB" sz="1800" dirty="0">
                <a:latin typeface="+mn-lt"/>
              </a:rPr>
              <a:t>].</a:t>
            </a:r>
            <a:br>
              <a:rPr lang="en-GB" sz="1800" dirty="0">
                <a:latin typeface="+mn-lt"/>
              </a:rPr>
            </a:br>
            <a:br>
              <a:rPr lang="en-GB" sz="1800" dirty="0">
                <a:latin typeface="+mn-lt"/>
              </a:rPr>
            </a:br>
            <a:r>
              <a:rPr lang="en-GB" sz="1800" dirty="0">
                <a:latin typeface="+mn-lt"/>
              </a:rPr>
              <a:t>If the missing VP in (a) is a copy of the antecedent, the R-expression </a:t>
            </a:r>
            <a:r>
              <a:rPr lang="en-GB" sz="1800" i="1" dirty="0">
                <a:latin typeface="+mn-lt"/>
              </a:rPr>
              <a:t>Alex</a:t>
            </a:r>
            <a:r>
              <a:rPr lang="en-GB" sz="1800" dirty="0">
                <a:latin typeface="+mn-lt"/>
              </a:rPr>
              <a:t> should violate binding condition C. </a:t>
            </a:r>
            <a:br>
              <a:rPr lang="en-GB" sz="1800" dirty="0">
                <a:latin typeface="+mn-lt"/>
              </a:rPr>
            </a:br>
            <a:r>
              <a:rPr lang="en-GB" sz="1800" b="1" dirty="0">
                <a:latin typeface="+mn-lt"/>
              </a:rPr>
              <a:t>Proposal</a:t>
            </a:r>
            <a:r>
              <a:rPr lang="en-GB" sz="1800" dirty="0">
                <a:latin typeface="+mn-lt"/>
              </a:rPr>
              <a:t>: Under referential identity, R-expressions and pronouns are interchangeable in ellipsis.</a:t>
            </a:r>
            <a:br>
              <a:rPr lang="en-GB" sz="1800" dirty="0">
                <a:latin typeface="+mn-lt"/>
              </a:rPr>
            </a:br>
            <a:br>
              <a:rPr lang="en-GB" sz="1800" dirty="0">
                <a:latin typeface="+mn-lt"/>
              </a:rPr>
            </a:br>
            <a:r>
              <a:rPr lang="en-GB" sz="1800" b="0" i="0" u="none" strike="noStrike" baseline="0" dirty="0">
                <a:latin typeface="+mn-lt"/>
              </a:rPr>
              <a:t>(</a:t>
            </a:r>
            <a:r>
              <a:rPr lang="en-GB" sz="1800" dirty="0">
                <a:latin typeface="+mn-lt"/>
              </a:rPr>
              <a:t>40</a:t>
            </a:r>
            <a:r>
              <a:rPr lang="en-GB" sz="1800" b="0" i="0" u="none" strike="noStrike" baseline="0" dirty="0">
                <a:latin typeface="+mn-lt"/>
              </a:rPr>
              <a:t>) </a:t>
            </a:r>
            <a:r>
              <a:rPr lang="en-GB" sz="1800" b="0" i="1" u="none" strike="noStrike" baseline="0" dirty="0">
                <a:latin typeface="+mn-lt"/>
              </a:rPr>
              <a:t>VP-ellipsis with vehicle change</a:t>
            </a:r>
            <a:r>
              <a:rPr lang="en-GB" sz="1800" b="0" i="0" u="none" strike="noStrike" baseline="0" dirty="0">
                <a:latin typeface="+mn-lt"/>
              </a:rPr>
              <a:t> </a:t>
            </a:r>
            <a:br>
              <a:rPr lang="en-GB" sz="1800" b="0" i="0" u="none" strike="noStrike" baseline="0" dirty="0">
                <a:latin typeface="+mn-lt"/>
              </a:rPr>
            </a:br>
            <a:r>
              <a:rPr lang="en-GB" sz="1800" b="0" i="0" u="none" strike="noStrike" baseline="0" dirty="0">
                <a:latin typeface="+mn-lt"/>
              </a:rPr>
              <a:t>        </a:t>
            </a:r>
            <a:r>
              <a:rPr lang="en-GB" sz="1800" dirty="0">
                <a:latin typeface="+mn-lt"/>
              </a:rPr>
              <a:t>T</a:t>
            </a:r>
            <a:r>
              <a:rPr lang="en-GB" sz="1800" b="0" i="0" u="none" strike="noStrike" baseline="0" dirty="0">
                <a:latin typeface="+mn-lt"/>
              </a:rPr>
              <a:t>hey [arrested </a:t>
            </a:r>
            <a:r>
              <a:rPr lang="en-GB" sz="1800" b="0" i="0" u="none" strike="noStrike" baseline="0" dirty="0">
                <a:solidFill>
                  <a:srgbClr val="0000FF"/>
                </a:solidFill>
                <a:latin typeface="+mn-lt"/>
              </a:rPr>
              <a:t>Alex</a:t>
            </a:r>
            <a:r>
              <a:rPr lang="en-GB" sz="1800" b="0" i="0" u="none" strike="noStrike" baseline="-25000" dirty="0">
                <a:solidFill>
                  <a:srgbClr val="0000FF"/>
                </a:solidFill>
                <a:latin typeface="+mn-lt"/>
              </a:rPr>
              <a:t>i</a:t>
            </a:r>
            <a:r>
              <a:rPr lang="en-GB" sz="1800" dirty="0">
                <a:latin typeface="+mn-lt"/>
              </a:rPr>
              <a:t>],</a:t>
            </a:r>
            <a:r>
              <a:rPr lang="en-GB" sz="1800" b="0" i="0" u="none" strike="noStrike" baseline="0" dirty="0">
                <a:latin typeface="+mn-lt"/>
              </a:rPr>
              <a:t> even though he</a:t>
            </a:r>
            <a:r>
              <a:rPr lang="en-GB" sz="1800" b="0" i="0" u="none" strike="noStrike" baseline="-25000" dirty="0">
                <a:latin typeface="+mn-lt"/>
              </a:rPr>
              <a:t>i</a:t>
            </a:r>
            <a:r>
              <a:rPr lang="en-GB" sz="1800" b="0" i="0" u="none" strike="noStrike" baseline="0" dirty="0">
                <a:latin typeface="+mn-lt"/>
              </a:rPr>
              <a:t> thought they wouldn’t [</a:t>
            </a:r>
            <a:r>
              <a:rPr lang="en-GB" sz="1800" b="0" i="0" u="none" strike="noStrike" baseline="-25000" dirty="0">
                <a:latin typeface="+mn-lt"/>
              </a:rPr>
              <a:t>VP</a:t>
            </a:r>
            <a:r>
              <a:rPr lang="en-GB" sz="1800" b="0" i="0" u="none" strike="noStrike" baseline="0" dirty="0">
                <a:latin typeface="+mn-lt"/>
              </a:rPr>
              <a:t> arrest </a:t>
            </a:r>
            <a:r>
              <a:rPr lang="en-GB" sz="1800" b="0" i="0" u="none" strike="noStrike" baseline="0" dirty="0">
                <a:solidFill>
                  <a:srgbClr val="0000FF"/>
                </a:solidFill>
                <a:latin typeface="+mn-lt"/>
              </a:rPr>
              <a:t>him</a:t>
            </a:r>
            <a:r>
              <a:rPr lang="en-GB" sz="1800" b="0" i="0" u="none" strike="noStrike" baseline="-25000" dirty="0">
                <a:latin typeface="+mn-lt"/>
              </a:rPr>
              <a:t>i</a:t>
            </a:r>
            <a:r>
              <a:rPr lang="en-GB" sz="1800" dirty="0">
                <a:latin typeface="+mn-lt"/>
              </a:rPr>
              <a:t>].</a:t>
            </a:r>
            <a:br>
              <a:rPr lang="en-GB" sz="1800" dirty="0">
                <a:latin typeface="+mn-lt"/>
              </a:rPr>
            </a:br>
            <a:br>
              <a:rPr lang="en-GB" sz="1800" dirty="0">
                <a:latin typeface="+mn-lt"/>
              </a:rPr>
            </a:br>
            <a:r>
              <a:rPr lang="en-US" sz="1800" dirty="0">
                <a:latin typeface="+mn-lt"/>
                <a:sym typeface="Wingdings" panose="05000000000000000000" pitchFamily="2" charset="2"/>
              </a:rPr>
              <a:t>Different syntax, identical semantics  ellipsis  </a:t>
            </a:r>
            <a:r>
              <a:rPr lang="en-US" sz="1800" b="1" dirty="0">
                <a:latin typeface="+mn-lt"/>
                <a:sym typeface="Wingdings" panose="05000000000000000000" pitchFamily="2" charset="2"/>
              </a:rPr>
              <a:t>Semantic</a:t>
            </a:r>
            <a:r>
              <a:rPr lang="en-US" sz="1800" dirty="0">
                <a:latin typeface="+mn-lt"/>
                <a:sym typeface="Wingdings" panose="05000000000000000000" pitchFamily="2" charset="2"/>
              </a:rPr>
              <a:t> identity condition</a:t>
            </a:r>
            <a:br>
              <a:rPr lang="en-US" sz="1800" dirty="0">
                <a:latin typeface="+mn-lt"/>
                <a:sym typeface="Wingdings" panose="05000000000000000000" pitchFamily="2" charset="2"/>
              </a:rPr>
            </a:br>
            <a:br>
              <a:rPr lang="en-US" sz="1800" dirty="0">
                <a:latin typeface="+mn-lt"/>
                <a:sym typeface="Wingdings" panose="05000000000000000000" pitchFamily="2" charset="2"/>
              </a:rPr>
            </a:br>
            <a:r>
              <a:rPr lang="en-US" sz="1800" b="1" dirty="0">
                <a:latin typeface="+mn-lt"/>
                <a:sym typeface="Wingdings" panose="05000000000000000000" pitchFamily="2" charset="2"/>
              </a:rPr>
              <a:t>Problem</a:t>
            </a:r>
            <a:r>
              <a:rPr lang="en-US" sz="1800" dirty="0">
                <a:latin typeface="+mn-lt"/>
                <a:sym typeface="Wingdings" panose="05000000000000000000" pitchFamily="2" charset="2"/>
              </a:rPr>
              <a:t>: Referential identity predicts no asymmetries in vehicle change, but in fact, the change can only lead to a pronoun.</a:t>
            </a:r>
            <a:br>
              <a:rPr lang="en-US" sz="1800" dirty="0">
                <a:latin typeface="+mn-lt"/>
                <a:sym typeface="Wingdings" panose="05000000000000000000" pitchFamily="2" charset="2"/>
              </a:rPr>
            </a:br>
            <a:r>
              <a:rPr lang="en-US" sz="1800" dirty="0">
                <a:latin typeface="+mn-lt"/>
                <a:sym typeface="Wingdings" panose="05000000000000000000" pitchFamily="2" charset="2"/>
              </a:rPr>
              <a:t>(41) </a:t>
            </a:r>
            <a:r>
              <a:rPr lang="en-GB" sz="1800" dirty="0">
                <a:latin typeface="+mn-lt"/>
              </a:rPr>
              <a:t>a. Every </a:t>
            </a:r>
            <a:r>
              <a:rPr lang="en-GB" sz="1800" dirty="0" err="1">
                <a:latin typeface="+mn-lt"/>
              </a:rPr>
              <a:t>boy</a:t>
            </a:r>
            <a:r>
              <a:rPr lang="en-GB" sz="1800" baseline="-25000" dirty="0" err="1">
                <a:latin typeface="+mn-lt"/>
              </a:rPr>
              <a:t>i</a:t>
            </a:r>
            <a:r>
              <a:rPr lang="en-GB" sz="1800" dirty="0">
                <a:latin typeface="+mn-lt"/>
              </a:rPr>
              <a:t> praised </a:t>
            </a:r>
            <a:r>
              <a:rPr lang="en-GB" sz="1800" dirty="0" err="1">
                <a:latin typeface="+mn-lt"/>
              </a:rPr>
              <a:t>himself</a:t>
            </a:r>
            <a:r>
              <a:rPr lang="en-GB" sz="1800" baseline="-25000" dirty="0" err="1">
                <a:latin typeface="+mn-lt"/>
              </a:rPr>
              <a:t>i</a:t>
            </a:r>
            <a:r>
              <a:rPr lang="en-GB" sz="1800" dirty="0">
                <a:latin typeface="+mn-lt"/>
              </a:rPr>
              <a:t> and every </a:t>
            </a:r>
            <a:r>
              <a:rPr lang="en-GB" sz="1800" dirty="0" err="1">
                <a:latin typeface="+mn-lt"/>
              </a:rPr>
              <a:t>boy’s</a:t>
            </a:r>
            <a:r>
              <a:rPr lang="en-GB" sz="1800" baseline="-25000" dirty="0" err="1">
                <a:latin typeface="+mn-lt"/>
              </a:rPr>
              <a:t>i</a:t>
            </a:r>
            <a:r>
              <a:rPr lang="en-GB" sz="1800" dirty="0">
                <a:latin typeface="+mn-lt"/>
              </a:rPr>
              <a:t> mother did [</a:t>
            </a:r>
            <a:r>
              <a:rPr lang="en-GB" sz="1800" strike="sngStrike" dirty="0">
                <a:latin typeface="+mn-lt"/>
              </a:rPr>
              <a:t>praise him</a:t>
            </a:r>
            <a:r>
              <a:rPr lang="en-GB" sz="1800" baseline="-25000" dirty="0">
                <a:latin typeface="+mn-lt"/>
              </a:rPr>
              <a:t>i</a:t>
            </a:r>
            <a:r>
              <a:rPr lang="en-GB" sz="1800" dirty="0">
                <a:latin typeface="+mn-lt"/>
              </a:rPr>
              <a:t>], too. </a:t>
            </a:r>
            <a:br>
              <a:rPr lang="en-GB" sz="1800" dirty="0">
                <a:latin typeface="+mn-lt"/>
              </a:rPr>
            </a:br>
            <a:r>
              <a:rPr lang="en-GB" sz="1800" dirty="0">
                <a:latin typeface="+mn-lt"/>
              </a:rPr>
              <a:t>       b. *Every </a:t>
            </a:r>
            <a:r>
              <a:rPr lang="en-GB" sz="1800" dirty="0" err="1">
                <a:latin typeface="+mn-lt"/>
              </a:rPr>
              <a:t>boy’s</a:t>
            </a:r>
            <a:r>
              <a:rPr lang="en-GB" sz="1800" baseline="-25000" dirty="0" err="1">
                <a:latin typeface="+mn-lt"/>
              </a:rPr>
              <a:t>i</a:t>
            </a:r>
            <a:r>
              <a:rPr lang="en-GB" sz="1800" dirty="0">
                <a:latin typeface="+mn-lt"/>
              </a:rPr>
              <a:t> mother praised him</a:t>
            </a:r>
            <a:r>
              <a:rPr lang="en-GB" sz="1800" baseline="-25000" dirty="0">
                <a:latin typeface="+mn-lt"/>
              </a:rPr>
              <a:t>i</a:t>
            </a:r>
            <a:r>
              <a:rPr lang="en-GB" sz="1800" dirty="0">
                <a:latin typeface="+mn-lt"/>
              </a:rPr>
              <a:t> and every </a:t>
            </a:r>
            <a:r>
              <a:rPr lang="en-GB" sz="1800" dirty="0" err="1">
                <a:latin typeface="+mn-lt"/>
              </a:rPr>
              <a:t>boy</a:t>
            </a:r>
            <a:r>
              <a:rPr lang="en-GB" sz="1800" baseline="-25000" dirty="0" err="1">
                <a:latin typeface="+mn-lt"/>
              </a:rPr>
              <a:t>i</a:t>
            </a:r>
            <a:r>
              <a:rPr lang="en-GB" sz="1800" dirty="0">
                <a:latin typeface="+mn-lt"/>
              </a:rPr>
              <a:t> did [</a:t>
            </a:r>
            <a:r>
              <a:rPr lang="en-GB" sz="1800" strike="sngStrike" dirty="0">
                <a:latin typeface="+mn-lt"/>
              </a:rPr>
              <a:t>praise </a:t>
            </a:r>
            <a:r>
              <a:rPr lang="en-GB" sz="1800" strike="sngStrike" dirty="0" err="1">
                <a:latin typeface="+mn-lt"/>
              </a:rPr>
              <a:t>himself</a:t>
            </a:r>
            <a:r>
              <a:rPr lang="en-GB" sz="1800" baseline="-25000" dirty="0" err="1">
                <a:latin typeface="+mn-lt"/>
              </a:rPr>
              <a:t>i</a:t>
            </a:r>
            <a:r>
              <a:rPr lang="en-GB" sz="1800" dirty="0">
                <a:latin typeface="+mn-lt"/>
              </a:rPr>
              <a:t>], too. </a:t>
            </a:r>
            <a:br>
              <a:rPr lang="en-US" sz="1800" dirty="0">
                <a:latin typeface="+mn-lt"/>
                <a:sym typeface="Wingdings" panose="05000000000000000000" pitchFamily="2" charset="2"/>
              </a:rPr>
            </a:br>
            <a:br>
              <a:rPr lang="en-US" sz="1800" dirty="0">
                <a:latin typeface="+mn-lt"/>
                <a:sym typeface="Wingdings" panose="05000000000000000000" pitchFamily="2" charset="2"/>
              </a:rPr>
            </a:br>
            <a:r>
              <a:rPr lang="en-US" sz="1800" b="1" dirty="0">
                <a:latin typeface="+mn-lt"/>
                <a:sym typeface="Wingdings" panose="05000000000000000000" pitchFamily="2" charset="2"/>
              </a:rPr>
              <a:t>Intuition</a:t>
            </a:r>
            <a:r>
              <a:rPr lang="en-US" sz="1800" dirty="0">
                <a:latin typeface="+mn-lt"/>
                <a:sym typeface="Wingdings" panose="05000000000000000000" pitchFamily="2" charset="2"/>
              </a:rPr>
              <a:t>: DPs and reflexives “contain” pronouns (the least specified items); ellipsis requires a subset relation </a:t>
            </a:r>
            <a:br>
              <a:rPr lang="en-US" sz="1800" dirty="0">
                <a:latin typeface="+mn-lt"/>
                <a:sym typeface="Wingdings" panose="05000000000000000000" pitchFamily="2" charset="2"/>
              </a:rPr>
            </a:br>
            <a:r>
              <a:rPr lang="en-US" sz="1800" dirty="0">
                <a:latin typeface="+mn-lt"/>
                <a:sym typeface="Wingdings" panose="05000000000000000000" pitchFamily="2" charset="2"/>
              </a:rPr>
              <a:t> A </a:t>
            </a:r>
            <a:r>
              <a:rPr lang="en-US" sz="1800" b="1" dirty="0">
                <a:latin typeface="+mn-lt"/>
                <a:sym typeface="Wingdings" panose="05000000000000000000" pitchFamily="2" charset="2"/>
              </a:rPr>
              <a:t>syntactic</a:t>
            </a:r>
            <a:r>
              <a:rPr lang="en-US" sz="1800" dirty="0">
                <a:latin typeface="+mn-lt"/>
                <a:sym typeface="Wingdings" panose="05000000000000000000" pitchFamily="2" charset="2"/>
              </a:rPr>
              <a:t> condition, weaker than “identity”.</a:t>
            </a:r>
            <a:endParaRPr lang="en-IL" sz="18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32</a:t>
            </a:fld>
            <a:endParaRPr lang="en-IL" dirty="0"/>
          </a:p>
        </p:txBody>
      </p:sp>
    </p:spTree>
    <p:extLst>
      <p:ext uri="{BB962C8B-B14F-4D97-AF65-F5344CB8AC3E}">
        <p14:creationId xmlns:p14="http://schemas.microsoft.com/office/powerpoint/2010/main" val="2911928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Voice mismatches and identity	</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826060"/>
          </a:xfrm>
        </p:spPr>
        <p:txBody>
          <a:bodyPr anchor="t" anchorCtr="0">
            <a:noAutofit/>
          </a:bodyPr>
          <a:lstStyle/>
          <a:p>
            <a:pPr>
              <a:lnSpc>
                <a:spcPts val="2600"/>
              </a:lnSpc>
            </a:pPr>
            <a:r>
              <a:rPr lang="en-US" sz="1800" dirty="0">
                <a:latin typeface="+mn-lt"/>
              </a:rPr>
              <a:t>VP-ellipsis tolerates active-passive (Voice) mismatches (note that traces are ignored; more below). So it appears:</a:t>
            </a:r>
            <a:br>
              <a:rPr lang="en-US" sz="1800" dirty="0">
                <a:latin typeface="+mn-lt"/>
              </a:rPr>
            </a:br>
            <a:r>
              <a:rPr lang="en-US" sz="1800" dirty="0">
                <a:latin typeface="+mn-lt"/>
                <a:sym typeface="Wingdings" panose="05000000000000000000" pitchFamily="2" charset="2"/>
              </a:rPr>
              <a:t>Different syntax, identical semantics  ellipsis  </a:t>
            </a:r>
            <a:r>
              <a:rPr lang="en-US" sz="1800" b="1" dirty="0">
                <a:latin typeface="+mn-lt"/>
                <a:sym typeface="Wingdings" panose="05000000000000000000" pitchFamily="2" charset="2"/>
              </a:rPr>
              <a:t>Semantic</a:t>
            </a:r>
            <a:r>
              <a:rPr lang="en-US" sz="1800" dirty="0">
                <a:latin typeface="+mn-lt"/>
                <a:sym typeface="Wingdings" panose="05000000000000000000" pitchFamily="2" charset="2"/>
              </a:rPr>
              <a:t> identity condition</a:t>
            </a:r>
            <a:br>
              <a:rPr lang="en-US" sz="1800" dirty="0">
                <a:latin typeface="+mn-lt"/>
                <a:sym typeface="Wingdings" panose="05000000000000000000" pitchFamily="2" charset="2"/>
              </a:rPr>
            </a:br>
            <a:br>
              <a:rPr lang="en-US" sz="1800">
                <a:latin typeface="+mn-lt"/>
                <a:sym typeface="Wingdings" panose="05000000000000000000" pitchFamily="2" charset="2"/>
              </a:rPr>
            </a:br>
            <a:r>
              <a:rPr lang="en-US" sz="1800">
                <a:latin typeface="+mn-lt"/>
                <a:sym typeface="Wingdings" panose="05000000000000000000" pitchFamily="2" charset="2"/>
              </a:rPr>
              <a:t>(42) </a:t>
            </a:r>
            <a:r>
              <a:rPr lang="en-US" sz="1800" dirty="0">
                <a:effectLst/>
                <a:latin typeface="+mn-lt"/>
                <a:ea typeface="Times-Roman"/>
                <a:cs typeface="Times New Roman" panose="02020603050405020304" pitchFamily="18" charset="0"/>
              </a:rPr>
              <a:t>a. The </a:t>
            </a:r>
            <a:r>
              <a:rPr lang="en-US" sz="1800" dirty="0" err="1">
                <a:effectLst/>
                <a:latin typeface="+mn-lt"/>
                <a:ea typeface="Times-Roman"/>
                <a:cs typeface="Times New Roman" panose="02020603050405020304" pitchFamily="18" charset="0"/>
              </a:rPr>
              <a:t>system</a:t>
            </a:r>
            <a:r>
              <a:rPr lang="en-US" sz="1800" baseline="-25000" dirty="0" err="1">
                <a:effectLst/>
                <a:latin typeface="+mn-lt"/>
                <a:ea typeface="Times-Roman"/>
                <a:cs typeface="Times New Roman" panose="02020603050405020304" pitchFamily="18" charset="0"/>
              </a:rPr>
              <a:t>i</a:t>
            </a:r>
            <a:r>
              <a:rPr lang="en-US" sz="1800" dirty="0">
                <a:effectLst/>
                <a:latin typeface="+mn-lt"/>
                <a:ea typeface="Times-Roman"/>
                <a:cs typeface="Times New Roman" panose="02020603050405020304" pitchFamily="18" charset="0"/>
              </a:rPr>
              <a:t> can be [used </a:t>
            </a:r>
            <a:r>
              <a:rPr lang="en-US" sz="1800" dirty="0" err="1">
                <a:effectLst/>
                <a:latin typeface="+mn-lt"/>
                <a:ea typeface="Times-Roman"/>
                <a:cs typeface="Times New Roman" panose="02020603050405020304" pitchFamily="18" charset="0"/>
              </a:rPr>
              <a:t>t</a:t>
            </a:r>
            <a:r>
              <a:rPr lang="en-US" sz="1800" baseline="-25000" dirty="0" err="1">
                <a:effectLst/>
                <a:latin typeface="+mn-lt"/>
                <a:ea typeface="Times-Roman"/>
                <a:cs typeface="Times New Roman" panose="02020603050405020304" pitchFamily="18" charset="0"/>
              </a:rPr>
              <a:t>i</a:t>
            </a:r>
            <a:r>
              <a:rPr lang="en-US" sz="1800" dirty="0">
                <a:effectLst/>
                <a:latin typeface="+mn-lt"/>
                <a:ea typeface="Times-Roman"/>
                <a:cs typeface="Times New Roman" panose="02020603050405020304" pitchFamily="18" charset="0"/>
              </a:rPr>
              <a:t>] by anyone who wants to [</a:t>
            </a:r>
            <a:r>
              <a:rPr lang="en-US" sz="1800" dirty="0">
                <a:effectLst/>
                <a:highlight>
                  <a:srgbClr val="C0C0C0"/>
                </a:highlight>
                <a:latin typeface="+mn-lt"/>
                <a:ea typeface="Times-Roman"/>
                <a:cs typeface="Times New Roman" panose="02020603050405020304" pitchFamily="18" charset="0"/>
              </a:rPr>
              <a:t>use the system</a:t>
            </a:r>
            <a:r>
              <a:rPr lang="en-US" sz="1800" dirty="0">
                <a:effectLst/>
                <a:latin typeface="+mn-lt"/>
                <a:ea typeface="Times-Roman"/>
                <a:cs typeface="Times New Roman" panose="02020603050405020304" pitchFamily="18" charset="0"/>
              </a:rPr>
              <a:t>].	</a:t>
            </a:r>
            <a:br>
              <a:rPr lang="en-US" sz="1800" dirty="0">
                <a:effectLst/>
                <a:latin typeface="+mn-lt"/>
                <a:ea typeface="Times-Roman"/>
                <a:cs typeface="Times New Roman" panose="02020603050405020304" pitchFamily="18" charset="0"/>
              </a:rPr>
            </a:br>
            <a:r>
              <a:rPr lang="en-US" sz="1800" dirty="0">
                <a:effectLst/>
                <a:latin typeface="+mn-lt"/>
                <a:ea typeface="Times-Roman"/>
                <a:cs typeface="Times New Roman" panose="02020603050405020304" pitchFamily="18" charset="0"/>
              </a:rPr>
              <a:t>        b. The janitor must [remove the trash] whenever it is apparent that it</a:t>
            </a:r>
            <a:r>
              <a:rPr lang="en-US" sz="1800" baseline="-25000" dirty="0">
                <a:effectLst/>
                <a:latin typeface="+mn-lt"/>
                <a:ea typeface="Times-Roman"/>
                <a:cs typeface="Times New Roman" panose="02020603050405020304" pitchFamily="18" charset="0"/>
              </a:rPr>
              <a:t>i</a:t>
            </a:r>
            <a:r>
              <a:rPr lang="en-US" sz="1800" dirty="0">
                <a:effectLst/>
                <a:latin typeface="+mn-lt"/>
                <a:ea typeface="Times-Roman"/>
                <a:cs typeface="Times New Roman" panose="02020603050405020304" pitchFamily="18" charset="0"/>
              </a:rPr>
              <a:t> should be [</a:t>
            </a:r>
            <a:r>
              <a:rPr lang="en-US" sz="1800" dirty="0">
                <a:effectLst/>
                <a:highlight>
                  <a:srgbClr val="C0C0C0"/>
                </a:highlight>
                <a:latin typeface="+mn-lt"/>
                <a:ea typeface="Times-Roman"/>
                <a:cs typeface="Times New Roman" panose="02020603050405020304" pitchFamily="18" charset="0"/>
              </a:rPr>
              <a:t>removed </a:t>
            </a:r>
            <a:r>
              <a:rPr lang="en-US" sz="1800" dirty="0" err="1">
                <a:effectLst/>
                <a:highlight>
                  <a:srgbClr val="C0C0C0"/>
                </a:highlight>
                <a:latin typeface="+mn-lt"/>
                <a:ea typeface="Times-Roman"/>
                <a:cs typeface="Times New Roman" panose="02020603050405020304" pitchFamily="18" charset="0"/>
              </a:rPr>
              <a:t>t</a:t>
            </a:r>
            <a:r>
              <a:rPr lang="en-US" sz="1800" baseline="-25000" dirty="0" err="1">
                <a:effectLst/>
                <a:highlight>
                  <a:srgbClr val="C0C0C0"/>
                </a:highlight>
                <a:latin typeface="+mn-lt"/>
                <a:ea typeface="Times-Roman"/>
                <a:cs typeface="Times New Roman" panose="02020603050405020304" pitchFamily="18" charset="0"/>
              </a:rPr>
              <a:t>i</a:t>
            </a:r>
            <a:r>
              <a:rPr lang="en-US" sz="1800" dirty="0">
                <a:effectLst/>
                <a:latin typeface="+mn-lt"/>
                <a:ea typeface="Times New Roman" panose="02020603050405020304" pitchFamily="18" charset="0"/>
                <a:cs typeface="Times New Roman" panose="02020603050405020304" pitchFamily="18" charset="0"/>
              </a:rPr>
              <a:t>].</a:t>
            </a:r>
            <a:br>
              <a:rPr lang="en-IL" sz="1800" dirty="0">
                <a:effectLst/>
                <a:latin typeface="+mn-lt"/>
                <a:ea typeface="Times New Roman" panose="02020603050405020304" pitchFamily="18" charset="0"/>
              </a:rPr>
            </a:br>
            <a:r>
              <a:rPr lang="en-US" sz="1800" dirty="0">
                <a:effectLst/>
                <a:latin typeface="+mn-lt"/>
                <a:ea typeface="Times New Roman" panose="02020603050405020304" pitchFamily="18" charset="0"/>
                <a:cs typeface="Times New Roman" panose="02020603050405020304" pitchFamily="18" charset="0"/>
              </a:rPr>
              <a:t> </a:t>
            </a:r>
            <a:br>
              <a:rPr lang="en-IL" sz="1800" dirty="0">
                <a:effectLst/>
                <a:latin typeface="+mn-lt"/>
                <a:ea typeface="Times New Roman" panose="02020603050405020304" pitchFamily="18" charset="0"/>
              </a:rPr>
            </a:br>
            <a:r>
              <a:rPr lang="en-US" sz="1800" dirty="0">
                <a:effectLst/>
                <a:latin typeface="+mn-lt"/>
                <a:ea typeface="Times New Roman" panose="02020603050405020304" pitchFamily="18" charset="0"/>
              </a:rPr>
              <a:t>But other types of predicate and clausal ellipsis resist this mismatch.</a:t>
            </a:r>
            <a:r>
              <a:rPr lang="en-US" sz="1800" dirty="0">
                <a:effectLst/>
                <a:latin typeface="+mn-lt"/>
                <a:ea typeface="Times New Roman" panose="02020603050405020304" pitchFamily="18" charset="0"/>
                <a:cs typeface="Times New Roman" panose="02020603050405020304" pitchFamily="18" charset="0"/>
              </a:rPr>
              <a:t>	</a:t>
            </a:r>
            <a:br>
              <a:rPr lang="en-IL" sz="1800" dirty="0">
                <a:effectLst/>
                <a:latin typeface="+mn-lt"/>
                <a:ea typeface="Times New Roman" panose="02020603050405020304" pitchFamily="18" charset="0"/>
              </a:rPr>
            </a:br>
            <a:r>
              <a:rPr lang="en-US" sz="1800" dirty="0">
                <a:effectLst/>
                <a:latin typeface="+mn-lt"/>
                <a:ea typeface="Times New Roman" panose="02020603050405020304" pitchFamily="18" charset="0"/>
                <a:cs typeface="Times New Roman" panose="02020603050405020304" pitchFamily="18" charset="0"/>
              </a:rPr>
              <a:t> </a:t>
            </a:r>
            <a:br>
              <a:rPr lang="en-IL" sz="1800">
                <a:effectLst/>
                <a:latin typeface="+mn-lt"/>
                <a:ea typeface="Times New Roman" panose="02020603050405020304" pitchFamily="18" charset="0"/>
              </a:rPr>
            </a:br>
            <a:r>
              <a:rPr lang="en-US" sz="1800">
                <a:effectLst/>
                <a:latin typeface="+mn-lt"/>
                <a:ea typeface="Times New Roman" panose="02020603050405020304" pitchFamily="18" charset="0"/>
              </a:rPr>
              <a:t>(</a:t>
            </a:r>
            <a:r>
              <a:rPr lang="en-US" sz="1800">
                <a:latin typeface="+mn-lt"/>
                <a:ea typeface="Times New Roman" panose="02020603050405020304" pitchFamily="18" charset="0"/>
              </a:rPr>
              <a:t>43</a:t>
            </a:r>
            <a:r>
              <a:rPr lang="en-US" sz="1800">
                <a:effectLst/>
                <a:latin typeface="+mn-lt"/>
                <a:ea typeface="Times New Roman" panose="02020603050405020304" pitchFamily="18" charset="0"/>
              </a:rPr>
              <a:t>)</a:t>
            </a:r>
            <a:r>
              <a:rPr lang="en-US" sz="1800">
                <a:effectLst/>
                <a:latin typeface="+mn-lt"/>
                <a:ea typeface="Times New Roman" panose="02020603050405020304" pitchFamily="18" charset="0"/>
                <a:cs typeface="Times New Roman" panose="02020603050405020304" pitchFamily="18" charset="0"/>
              </a:rPr>
              <a:t> </a:t>
            </a:r>
            <a:r>
              <a:rPr lang="en-US" sz="1800" i="1" dirty="0">
                <a:effectLst/>
                <a:latin typeface="+mn-lt"/>
                <a:ea typeface="Times-Roman"/>
                <a:cs typeface="Times New Roman" panose="02020603050405020304" pitchFamily="18" charset="0"/>
              </a:rPr>
              <a:t>Gapping 					</a:t>
            </a:r>
            <a:r>
              <a:rPr lang="en-US" sz="1800" dirty="0">
                <a:effectLst/>
                <a:latin typeface="+mn-lt"/>
                <a:ea typeface="Times New Roman" panose="02020603050405020304" pitchFamily="18" charset="0"/>
                <a:cs typeface="Times New Roman" panose="02020603050405020304" pitchFamily="18" charset="0"/>
              </a:rPr>
              <a:t> </a:t>
            </a:r>
            <a:br>
              <a:rPr lang="en-US" sz="1800" dirty="0">
                <a:effectLst/>
                <a:latin typeface="+mn-lt"/>
                <a:ea typeface="Times New Roman" panose="02020603050405020304" pitchFamily="18" charset="0"/>
                <a:cs typeface="Times New Roman" panose="02020603050405020304" pitchFamily="18" charset="0"/>
              </a:rPr>
            </a:br>
            <a:r>
              <a:rPr lang="en-US" sz="1800" dirty="0">
                <a:effectLst/>
                <a:latin typeface="+mn-lt"/>
                <a:ea typeface="Times New Roman" panose="02020603050405020304" pitchFamily="18" charset="0"/>
                <a:cs typeface="Times New Roman" panose="02020603050405020304" pitchFamily="18" charset="0"/>
              </a:rPr>
              <a:t>        </a:t>
            </a:r>
            <a:r>
              <a:rPr lang="en-US" sz="1800" dirty="0">
                <a:latin typeface="+mn-lt"/>
                <a:ea typeface="Times New Roman" panose="02020603050405020304" pitchFamily="18" charset="0"/>
                <a:cs typeface="Times New Roman" panose="02020603050405020304" pitchFamily="18" charset="0"/>
              </a:rPr>
              <a:t>a</a:t>
            </a:r>
            <a:r>
              <a:rPr lang="en-US" sz="1800" dirty="0">
                <a:effectLst/>
                <a:latin typeface="+mn-lt"/>
                <a:ea typeface="Times-Roman"/>
                <a:cs typeface="Times New Roman" panose="02020603050405020304" pitchFamily="18" charset="0"/>
              </a:rPr>
              <a:t>. * Some bring roses and lilies by others.		</a:t>
            </a:r>
            <a:r>
              <a:rPr lang="en-US" sz="1800" dirty="0">
                <a:effectLst/>
                <a:latin typeface="+mn-lt"/>
                <a:ea typeface="Times New Roman" panose="02020603050405020304" pitchFamily="18" charset="0"/>
                <a:cs typeface="Times New Roman" panose="02020603050405020304" pitchFamily="18" charset="0"/>
              </a:rPr>
              <a:t>       </a:t>
            </a:r>
            <a:r>
              <a:rPr lang="en-US" sz="1800" dirty="0">
                <a:effectLst/>
                <a:latin typeface="+mn-lt"/>
                <a:ea typeface="Times-Roman"/>
                <a:cs typeface="Times New Roman" panose="02020603050405020304" pitchFamily="18" charset="0"/>
              </a:rPr>
              <a:t>	</a:t>
            </a:r>
            <a:br>
              <a:rPr lang="en-US" sz="1800" dirty="0">
                <a:latin typeface="+mn-lt"/>
                <a:ea typeface="Times-Roman"/>
                <a:cs typeface="Times New Roman" panose="02020603050405020304" pitchFamily="18" charset="0"/>
              </a:rPr>
            </a:br>
            <a:r>
              <a:rPr lang="en-US" sz="1800" dirty="0">
                <a:latin typeface="+mn-lt"/>
                <a:ea typeface="Times New Roman" panose="02020603050405020304" pitchFamily="18" charset="0"/>
                <a:cs typeface="Times New Roman" panose="02020603050405020304" pitchFamily="18" charset="0"/>
              </a:rPr>
              <a:t>        b</a:t>
            </a:r>
            <a:r>
              <a:rPr lang="en-US" sz="1800" dirty="0">
                <a:effectLst/>
                <a:latin typeface="+mn-lt"/>
                <a:ea typeface="Times-Roman"/>
                <a:cs typeface="Times New Roman" panose="02020603050405020304" pitchFamily="18" charset="0"/>
              </a:rPr>
              <a:t>. *</a:t>
            </a:r>
            <a:r>
              <a:rPr lang="en-US" sz="1800" dirty="0">
                <a:latin typeface="+mn-lt"/>
                <a:ea typeface="Times-Roman"/>
                <a:cs typeface="Times New Roman" panose="02020603050405020304" pitchFamily="18" charset="0"/>
              </a:rPr>
              <a:t> </a:t>
            </a:r>
            <a:r>
              <a:rPr lang="en-US" sz="1800" dirty="0">
                <a:effectLst/>
                <a:latin typeface="+mn-lt"/>
                <a:ea typeface="Times-Roman"/>
                <a:cs typeface="Times New Roman" panose="02020603050405020304" pitchFamily="18" charset="0"/>
              </a:rPr>
              <a:t>Lilies are brought by some and others roses.	</a:t>
            </a:r>
            <a:br>
              <a:rPr lang="en-IL" sz="1800">
                <a:effectLst/>
                <a:latin typeface="+mn-lt"/>
                <a:ea typeface="Times New Roman" panose="02020603050405020304" pitchFamily="18" charset="0"/>
              </a:rPr>
            </a:br>
            <a:r>
              <a:rPr lang="en-US" sz="1800">
                <a:effectLst/>
                <a:latin typeface="+mn-lt"/>
                <a:ea typeface="Times New Roman" panose="02020603050405020304" pitchFamily="18" charset="0"/>
                <a:cs typeface="Times New Roman" panose="02020603050405020304" pitchFamily="18" charset="0"/>
              </a:rPr>
              <a:t>(</a:t>
            </a:r>
            <a:r>
              <a:rPr lang="en-US" sz="1800">
                <a:latin typeface="+mn-lt"/>
                <a:ea typeface="Times New Roman" panose="02020603050405020304" pitchFamily="18" charset="0"/>
                <a:cs typeface="Times New Roman" panose="02020603050405020304" pitchFamily="18" charset="0"/>
              </a:rPr>
              <a:t>44</a:t>
            </a:r>
            <a:r>
              <a:rPr lang="en-US" sz="1800">
                <a:effectLst/>
                <a:latin typeface="+mn-lt"/>
                <a:ea typeface="Times New Roman" panose="02020603050405020304" pitchFamily="18" charset="0"/>
                <a:cs typeface="Times New Roman" panose="02020603050405020304" pitchFamily="18" charset="0"/>
              </a:rPr>
              <a:t>) </a:t>
            </a:r>
            <a:r>
              <a:rPr lang="en-US" sz="1800" i="1" dirty="0">
                <a:effectLst/>
                <a:latin typeface="+mn-lt"/>
                <a:ea typeface="Times-Roman"/>
                <a:cs typeface="Times New Roman" panose="02020603050405020304" pitchFamily="18" charset="0"/>
              </a:rPr>
              <a:t>Pseudogapping</a:t>
            </a:r>
            <a:br>
              <a:rPr lang="en-US" sz="1800" i="1" dirty="0">
                <a:effectLst/>
                <a:latin typeface="+mn-lt"/>
                <a:ea typeface="Times-Roman"/>
                <a:cs typeface="Times New Roman" panose="02020603050405020304" pitchFamily="18" charset="0"/>
              </a:rPr>
            </a:br>
            <a:r>
              <a:rPr lang="en-US" sz="1800" i="1" dirty="0">
                <a:effectLst/>
                <a:latin typeface="+mn-lt"/>
                <a:ea typeface="Times-Roman"/>
                <a:cs typeface="Times New Roman" panose="02020603050405020304" pitchFamily="18" charset="0"/>
              </a:rPr>
              <a:t>        </a:t>
            </a:r>
            <a:r>
              <a:rPr lang="en-US" sz="1800" dirty="0">
                <a:effectLst/>
                <a:latin typeface="+mn-lt"/>
                <a:ea typeface="Times New Roman" panose="02020603050405020304" pitchFamily="18" charset="0"/>
                <a:cs typeface="Times New Roman" panose="02020603050405020304" pitchFamily="18" charset="0"/>
              </a:rPr>
              <a:t>a</a:t>
            </a:r>
            <a:r>
              <a:rPr lang="en-US" sz="1800" dirty="0">
                <a:effectLst/>
                <a:latin typeface="+mn-lt"/>
                <a:ea typeface="Times-Roman"/>
                <a:cs typeface="Times New Roman" panose="02020603050405020304" pitchFamily="18" charset="0"/>
              </a:rPr>
              <a:t>. * Some bring roses and lilies are by others. 				</a:t>
            </a:r>
            <a:br>
              <a:rPr lang="en-IL" sz="1800" dirty="0">
                <a:effectLst/>
                <a:latin typeface="+mn-lt"/>
                <a:ea typeface="Times New Roman" panose="02020603050405020304" pitchFamily="18" charset="0"/>
              </a:rPr>
            </a:br>
            <a:r>
              <a:rPr lang="en-US" sz="1800" dirty="0">
                <a:effectLst/>
                <a:latin typeface="+mn-lt"/>
                <a:ea typeface="Times New Roman" panose="02020603050405020304" pitchFamily="18" charset="0"/>
              </a:rPr>
              <a:t>        </a:t>
            </a:r>
            <a:r>
              <a:rPr lang="en-US" sz="1800" dirty="0">
                <a:latin typeface="+mn-lt"/>
                <a:ea typeface="Times New Roman" panose="02020603050405020304" pitchFamily="18" charset="0"/>
                <a:cs typeface="Times New Roman" panose="02020603050405020304" pitchFamily="18" charset="0"/>
              </a:rPr>
              <a:t>b</a:t>
            </a:r>
            <a:r>
              <a:rPr lang="en-US" sz="1800" dirty="0">
                <a:effectLst/>
                <a:latin typeface="+mn-lt"/>
                <a:ea typeface="Times-Roman"/>
                <a:cs typeface="Times New Roman" panose="02020603050405020304" pitchFamily="18" charset="0"/>
              </a:rPr>
              <a:t>. *</a:t>
            </a:r>
            <a:r>
              <a:rPr lang="en-US" sz="1800" dirty="0">
                <a:latin typeface="+mn-lt"/>
                <a:ea typeface="Times-Roman"/>
                <a:cs typeface="Times New Roman" panose="02020603050405020304" pitchFamily="18" charset="0"/>
              </a:rPr>
              <a:t> </a:t>
            </a:r>
            <a:r>
              <a:rPr lang="en-US" sz="1800" dirty="0">
                <a:effectLst/>
                <a:latin typeface="+mn-lt"/>
                <a:ea typeface="Times-Roman"/>
                <a:cs typeface="Times New Roman" panose="02020603050405020304" pitchFamily="18" charset="0"/>
              </a:rPr>
              <a:t>Lilies will be brought by some and others will roses.</a:t>
            </a:r>
            <a:br>
              <a:rPr lang="en-US" sz="1800">
                <a:effectLst/>
                <a:latin typeface="+mn-lt"/>
                <a:ea typeface="Times-Roman"/>
                <a:cs typeface="Times New Roman" panose="02020603050405020304" pitchFamily="18" charset="0"/>
              </a:rPr>
            </a:br>
            <a:r>
              <a:rPr lang="en-US" sz="1800">
                <a:latin typeface="+mn-lt"/>
                <a:ea typeface="Times New Roman" panose="02020603050405020304" pitchFamily="18" charset="0"/>
              </a:rPr>
              <a:t>(45) </a:t>
            </a:r>
            <a:r>
              <a:rPr lang="en-US" sz="1800" i="1" dirty="0">
                <a:effectLst/>
                <a:latin typeface="+mn-lt"/>
                <a:ea typeface="Times-Roman"/>
                <a:cs typeface="Times New Roman" panose="02020603050405020304" pitchFamily="18" charset="0"/>
              </a:rPr>
              <a:t>Sluicing </a:t>
            </a:r>
            <a:br>
              <a:rPr lang="en-US" sz="1800" i="1" dirty="0">
                <a:effectLst/>
                <a:latin typeface="+mn-lt"/>
                <a:ea typeface="Times-Roman"/>
                <a:cs typeface="Times New Roman" panose="02020603050405020304" pitchFamily="18" charset="0"/>
              </a:rPr>
            </a:br>
            <a:r>
              <a:rPr lang="en-US" sz="1800" i="1" dirty="0">
                <a:effectLst/>
                <a:latin typeface="+mn-lt"/>
                <a:ea typeface="Times-Roman"/>
                <a:cs typeface="Times New Roman" panose="02020603050405020304" pitchFamily="18" charset="0"/>
              </a:rPr>
              <a:t>        </a:t>
            </a:r>
            <a:r>
              <a:rPr lang="en-US" sz="1800" dirty="0">
                <a:latin typeface="+mn-lt"/>
                <a:ea typeface="Times New Roman" panose="02020603050405020304" pitchFamily="18" charset="0"/>
              </a:rPr>
              <a:t>a. </a:t>
            </a:r>
            <a:r>
              <a:rPr lang="en-US" sz="1800" dirty="0">
                <a:effectLst/>
                <a:latin typeface="+mn-lt"/>
                <a:ea typeface="Times-Roman"/>
                <a:cs typeface="Times New Roman" panose="02020603050405020304" pitchFamily="18" charset="0"/>
              </a:rPr>
              <a:t>*Joe was murdered, but we don’t know who.					</a:t>
            </a:r>
            <a:br>
              <a:rPr lang="en-IL" sz="1800" dirty="0">
                <a:effectLst/>
                <a:latin typeface="+mn-lt"/>
                <a:ea typeface="Times New Roman" panose="02020603050405020304" pitchFamily="18" charset="0"/>
              </a:rPr>
            </a:br>
            <a:r>
              <a:rPr lang="en-US" sz="1800" dirty="0">
                <a:latin typeface="+mn-lt"/>
                <a:ea typeface="Times New Roman" panose="02020603050405020304" pitchFamily="18" charset="0"/>
                <a:cs typeface="Times New Roman" panose="02020603050405020304" pitchFamily="18" charset="0"/>
              </a:rPr>
              <a:t>        b</a:t>
            </a:r>
            <a:r>
              <a:rPr lang="en-US" sz="1800" dirty="0">
                <a:effectLst/>
                <a:latin typeface="+mn-lt"/>
                <a:ea typeface="Times-Roman"/>
                <a:cs typeface="Times New Roman" panose="02020603050405020304" pitchFamily="18" charset="0"/>
              </a:rPr>
              <a:t>. *</a:t>
            </a:r>
            <a:r>
              <a:rPr lang="en-US" sz="1800" dirty="0">
                <a:latin typeface="+mn-lt"/>
                <a:ea typeface="Times-Roman"/>
                <a:cs typeface="Times New Roman" panose="02020603050405020304" pitchFamily="18" charset="0"/>
              </a:rPr>
              <a:t> </a:t>
            </a:r>
            <a:r>
              <a:rPr lang="en-US" sz="1800" dirty="0">
                <a:effectLst/>
                <a:latin typeface="+mn-lt"/>
                <a:ea typeface="Times-Roman"/>
                <a:cs typeface="Times New Roman" panose="02020603050405020304" pitchFamily="18" charset="0"/>
              </a:rPr>
              <a:t>Someone murdered Joe, but we don’t know by whom.</a:t>
            </a:r>
            <a:br>
              <a:rPr lang="en-IL" sz="1800" dirty="0">
                <a:effectLst/>
                <a:latin typeface="+mn-lt"/>
                <a:ea typeface="Times New Roman" panose="02020603050405020304" pitchFamily="18" charset="0"/>
              </a:rPr>
            </a:br>
            <a:br>
              <a:rPr lang="en-US" sz="1800" dirty="0">
                <a:effectLst/>
                <a:latin typeface="+mn-lt"/>
                <a:ea typeface="Times New Roman" panose="02020603050405020304" pitchFamily="18" charset="0"/>
              </a:rPr>
            </a:br>
            <a:endParaRPr lang="en-IL" sz="18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33</a:t>
            </a:fld>
            <a:endParaRPr lang="en-IL" dirty="0"/>
          </a:p>
        </p:txBody>
      </p:sp>
      <p:sp>
        <p:nvSpPr>
          <p:cNvPr id="2" name="Title 4">
            <a:extLst>
              <a:ext uri="{FF2B5EF4-FFF2-40B4-BE49-F238E27FC236}">
                <a16:creationId xmlns:a16="http://schemas.microsoft.com/office/drawing/2014/main" id="{0487D004-7CF3-7EFE-BFCA-B16A172D79AD}"/>
              </a:ext>
            </a:extLst>
          </p:cNvPr>
          <p:cNvSpPr txBox="1">
            <a:spLocks/>
          </p:cNvSpPr>
          <p:nvPr/>
        </p:nvSpPr>
        <p:spPr>
          <a:xfrm>
            <a:off x="7410450" y="3429001"/>
            <a:ext cx="4543424" cy="336399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600"/>
              </a:lnSpc>
            </a:pPr>
            <a:r>
              <a:rPr lang="en-US" sz="1800" b="1" dirty="0">
                <a:effectLst/>
                <a:latin typeface="+mn-lt"/>
                <a:ea typeface="Times New Roman" panose="02020603050405020304" pitchFamily="18" charset="0"/>
              </a:rPr>
              <a:t>Account</a:t>
            </a:r>
            <a:r>
              <a:rPr lang="en-US" sz="1800" dirty="0">
                <a:effectLst/>
                <a:latin typeface="+mn-lt"/>
                <a:ea typeface="Times New Roman" panose="02020603050405020304" pitchFamily="18" charset="0"/>
              </a:rPr>
              <a:t>: VP decomposes as: </a:t>
            </a:r>
            <a:br>
              <a:rPr lang="en-US" sz="1800" dirty="0">
                <a:effectLst/>
                <a:latin typeface="+mn-lt"/>
                <a:ea typeface="Times New Roman" panose="02020603050405020304" pitchFamily="18" charset="0"/>
              </a:rPr>
            </a:br>
            <a:r>
              <a:rPr lang="en-US" sz="1800" dirty="0">
                <a:effectLst/>
                <a:latin typeface="+mn-lt"/>
                <a:ea typeface="Times New Roman" panose="02020603050405020304" pitchFamily="18" charset="0"/>
              </a:rPr>
              <a:t>[</a:t>
            </a:r>
            <a:r>
              <a:rPr lang="en-US" sz="1800" baseline="-25000" dirty="0">
                <a:effectLst/>
                <a:latin typeface="+mn-lt"/>
                <a:ea typeface="Times New Roman" panose="02020603050405020304" pitchFamily="18" charset="0"/>
              </a:rPr>
              <a:t>VoiceP</a:t>
            </a:r>
            <a:r>
              <a:rPr lang="en-US" sz="1800" dirty="0">
                <a:latin typeface="+mn-lt"/>
              </a:rPr>
              <a:t> Ext. Arg. [Voice</a:t>
            </a:r>
            <a:r>
              <a:rPr lang="en-US" sz="1800" baseline="-25000" dirty="0">
                <a:latin typeface="+mn-lt"/>
              </a:rPr>
              <a:t>[</a:t>
            </a:r>
            <a:r>
              <a:rPr lang="en-US" sz="1800" baseline="-25000" dirty="0">
                <a:latin typeface="+mn-lt"/>
                <a:sym typeface="Symbol" panose="05050102010706020507" pitchFamily="18" charset="2"/>
              </a:rPr>
              <a:t>Active]</a:t>
            </a:r>
            <a:r>
              <a:rPr lang="en-US" sz="1800" dirty="0">
                <a:latin typeface="+mn-lt"/>
              </a:rPr>
              <a:t> </a:t>
            </a:r>
            <a:r>
              <a:rPr lang="en-US" sz="1800" dirty="0">
                <a:highlight>
                  <a:srgbClr val="C0C0C0"/>
                </a:highlight>
                <a:latin typeface="+mn-lt"/>
              </a:rPr>
              <a:t>[</a:t>
            </a:r>
            <a:r>
              <a:rPr lang="en-US" sz="1800" baseline="-25000" dirty="0">
                <a:highlight>
                  <a:srgbClr val="C0C0C0"/>
                </a:highlight>
                <a:latin typeface="+mn-lt"/>
              </a:rPr>
              <a:t>vP</a:t>
            </a:r>
            <a:r>
              <a:rPr lang="en-US" sz="1800" dirty="0">
                <a:highlight>
                  <a:srgbClr val="C0C0C0"/>
                </a:highlight>
                <a:latin typeface="+mn-lt"/>
              </a:rPr>
              <a:t> v [</a:t>
            </a:r>
            <a:r>
              <a:rPr lang="en-US" sz="1800" baseline="-25000" dirty="0">
                <a:highlight>
                  <a:srgbClr val="C0C0C0"/>
                </a:highlight>
                <a:latin typeface="+mn-lt"/>
              </a:rPr>
              <a:t>VP</a:t>
            </a:r>
            <a:r>
              <a:rPr lang="en-US" sz="1800" dirty="0">
                <a:highlight>
                  <a:srgbClr val="C0C0C0"/>
                </a:highlight>
                <a:latin typeface="+mn-lt"/>
              </a:rPr>
              <a:t> V Obj…]]]</a:t>
            </a:r>
            <a:r>
              <a:rPr lang="en-US" sz="1800" dirty="0">
                <a:latin typeface="+mn-lt"/>
              </a:rPr>
              <a:t> ]. VP-ellipsis targets vP; hence, mismatches in VoiceP are not registered. All other elliptical constructions target VoiceP or higher projections, hence they are sensitive to mismatches in the syntactic content of Voice </a:t>
            </a:r>
            <a:r>
              <a:rPr lang="en-US" sz="1800" dirty="0">
                <a:latin typeface="+mn-lt"/>
                <a:sym typeface="Wingdings" panose="05000000000000000000" pitchFamily="2" charset="2"/>
              </a:rPr>
              <a:t> </a:t>
            </a:r>
            <a:r>
              <a:rPr lang="en-US" sz="1800" b="1" dirty="0">
                <a:latin typeface="+mn-lt"/>
                <a:sym typeface="Wingdings" panose="05000000000000000000" pitchFamily="2" charset="2"/>
              </a:rPr>
              <a:t>Syntactic</a:t>
            </a:r>
            <a:r>
              <a:rPr lang="en-US" sz="1800" dirty="0">
                <a:latin typeface="+mn-lt"/>
                <a:sym typeface="Wingdings" panose="05000000000000000000" pitchFamily="2" charset="2"/>
              </a:rPr>
              <a:t> identity condition.</a:t>
            </a:r>
          </a:p>
          <a:p>
            <a:pPr>
              <a:lnSpc>
                <a:spcPts val="2600"/>
              </a:lnSpc>
            </a:pPr>
            <a:endParaRPr lang="en-US" sz="1800" dirty="0">
              <a:latin typeface="+mn-lt"/>
              <a:sym typeface="Wingdings" panose="05000000000000000000" pitchFamily="2" charset="2"/>
            </a:endParaRPr>
          </a:p>
          <a:p>
            <a:pPr>
              <a:lnSpc>
                <a:spcPts val="2600"/>
              </a:lnSpc>
            </a:pPr>
            <a:r>
              <a:rPr lang="en-US" sz="1800" dirty="0">
                <a:latin typeface="+mn-lt"/>
                <a:sym typeface="Wingdings" panose="05000000000000000000" pitchFamily="2" charset="2"/>
              </a:rPr>
              <a:t>(Note: Gapping might be just ATB V-raising)</a:t>
            </a:r>
            <a:endParaRPr lang="en-IL" sz="1800" dirty="0">
              <a:latin typeface="+mn-lt"/>
            </a:endParaRPr>
          </a:p>
        </p:txBody>
      </p:sp>
    </p:spTree>
    <p:extLst>
      <p:ext uri="{BB962C8B-B14F-4D97-AF65-F5344CB8AC3E}">
        <p14:creationId xmlns:p14="http://schemas.microsoft.com/office/powerpoint/2010/main" val="850339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Negative polarity and identity</a:t>
            </a:r>
            <a:endParaRPr lang="en-IL" b="1" dirty="0">
              <a:latin typeface="+mn-lt"/>
            </a:endParaRPr>
          </a:p>
        </p:txBody>
      </p:sp>
      <mc:AlternateContent xmlns:mc="http://schemas.openxmlformats.org/markup-compatibility/2006" xmlns:a14="http://schemas.microsoft.com/office/drawing/2010/main">
        <mc:Choice Requires="a14">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81118" y="1108037"/>
                <a:ext cx="12029766" cy="5819235"/>
              </a:xfrm>
            </p:spPr>
            <p:txBody>
              <a:bodyPr anchor="t" anchorCtr="0">
                <a:noAutofit/>
              </a:bodyPr>
              <a:lstStyle/>
              <a:p>
                <a:pPr>
                  <a:lnSpc>
                    <a:spcPts val="2600"/>
                  </a:lnSpc>
                </a:pPr>
                <a:r>
                  <a:rPr lang="en-US" sz="1800" dirty="0">
                    <a:latin typeface="+mn-lt"/>
                  </a:rPr>
                  <a:t>Indefinite DPs and Negative Polarity Items (NPIs) are interchangeable under ellipsis, despite their morphosyntactic distinctness.</a:t>
                </a:r>
                <a:br>
                  <a:rPr lang="en-US" sz="1800" dirty="0">
                    <a:latin typeface="+mn-lt"/>
                  </a:rPr>
                </a:br>
                <a:br>
                  <a:rPr lang="en-US" sz="1800">
                    <a:latin typeface="+mn-lt"/>
                  </a:rPr>
                </a:br>
                <a:r>
                  <a:rPr lang="en-US" sz="1800">
                    <a:latin typeface="+mn-lt"/>
                  </a:rPr>
                  <a:t>(46) </a:t>
                </a:r>
                <a:r>
                  <a:rPr lang="en-US" sz="1800" dirty="0">
                    <a:latin typeface="+mn-lt"/>
                  </a:rPr>
                  <a:t>a. John talked to someone although Mary didn’t [</a:t>
                </a:r>
                <a:r>
                  <a:rPr lang="en-US" sz="1800" dirty="0">
                    <a:highlight>
                      <a:srgbClr val="C0C0C0"/>
                    </a:highlight>
                    <a:latin typeface="+mn-lt"/>
                  </a:rPr>
                  <a:t>talk to anyone/*someone</a:t>
                </a:r>
                <a:r>
                  <a:rPr lang="en-US" sz="1800" dirty="0">
                    <a:latin typeface="+mn-lt"/>
                  </a:rPr>
                  <a:t>].</a:t>
                </a:r>
                <a:br>
                  <a:rPr lang="en-US" sz="1800" dirty="0">
                    <a:latin typeface="+mn-lt"/>
                  </a:rPr>
                </a:br>
                <a:r>
                  <a:rPr lang="en-US" sz="1800" dirty="0">
                    <a:latin typeface="+mn-lt"/>
                  </a:rPr>
                  <a:t>        b. John didn’t talk to anyone although Mary did [</a:t>
                </a:r>
                <a:r>
                  <a:rPr lang="en-US" sz="1800" dirty="0">
                    <a:highlight>
                      <a:srgbClr val="C0C0C0"/>
                    </a:highlight>
                    <a:latin typeface="+mn-lt"/>
                  </a:rPr>
                  <a:t>talk to someone/*anyone</a:t>
                </a:r>
                <a:r>
                  <a:rPr lang="en-US" sz="1800" dirty="0">
                    <a:latin typeface="+mn-lt"/>
                  </a:rPr>
                  <a:t>].</a:t>
                </a:r>
                <a:br>
                  <a:rPr lang="en-US" sz="1800" dirty="0">
                    <a:latin typeface="+mn-lt"/>
                  </a:rPr>
                </a:br>
                <a:r>
                  <a:rPr lang="en-GB" sz="1800" dirty="0">
                    <a:latin typeface="+mn-lt"/>
                  </a:rPr>
                  <a:t>        c. lo    </a:t>
                </a:r>
                <a:r>
                  <a:rPr lang="en-GB" sz="1800" dirty="0" err="1">
                    <a:latin typeface="+mn-lt"/>
                  </a:rPr>
                  <a:t>kaniti</a:t>
                </a:r>
                <a:r>
                  <a:rPr lang="en-GB" sz="1800" dirty="0">
                    <a:latin typeface="+mn-lt"/>
                  </a:rPr>
                  <a:t>            </a:t>
                </a:r>
                <a:r>
                  <a:rPr lang="en-GB" sz="1800" dirty="0" err="1">
                    <a:latin typeface="+mn-lt"/>
                    <a:cs typeface="Times New Roman" panose="02020603050405020304" pitchFamily="18" charset="0"/>
                  </a:rPr>
                  <a:t>šum</a:t>
                </a:r>
                <a:r>
                  <a:rPr lang="en-GB" sz="1800" dirty="0">
                    <a:latin typeface="+mn-lt"/>
                    <a:cs typeface="Times New Roman" panose="02020603050405020304" pitchFamily="18" charset="0"/>
                  </a:rPr>
                  <a:t> </a:t>
                </a:r>
                <a:r>
                  <a:rPr lang="en-GB" sz="1800" dirty="0" err="1">
                    <a:latin typeface="+mn-lt"/>
                    <a:cs typeface="Times New Roman" panose="02020603050405020304" pitchFamily="18" charset="0"/>
                  </a:rPr>
                  <a:t>beged</a:t>
                </a:r>
                <a:r>
                  <a:rPr lang="en-GB" sz="1800" dirty="0">
                    <a:latin typeface="+mn-lt"/>
                    <a:cs typeface="Times New Roman" panose="02020603050405020304" pitchFamily="18" charset="0"/>
                  </a:rPr>
                  <a:t>, </a:t>
                </a:r>
                <a:r>
                  <a:rPr lang="en-GB" sz="1800" dirty="0" err="1">
                    <a:latin typeface="+mn-lt"/>
                    <a:cs typeface="Times New Roman" panose="02020603050405020304" pitchFamily="18" charset="0"/>
                  </a:rPr>
                  <a:t>ata</a:t>
                </a:r>
                <a:r>
                  <a:rPr lang="en-GB" sz="1800" dirty="0">
                    <a:latin typeface="+mn-lt"/>
                    <a:cs typeface="Times New Roman" panose="02020603050405020304" pitchFamily="18" charset="0"/>
                  </a:rPr>
                  <a:t> </a:t>
                </a:r>
                <a:r>
                  <a:rPr lang="en-GB" sz="1800" dirty="0" err="1">
                    <a:latin typeface="+mn-lt"/>
                    <a:cs typeface="Times New Roman" panose="02020603050405020304" pitchFamily="18" charset="0"/>
                  </a:rPr>
                  <a:t>kanita</a:t>
                </a:r>
                <a:r>
                  <a:rPr lang="en-GB" sz="1800" dirty="0">
                    <a:latin typeface="+mn-lt"/>
                    <a:cs typeface="Times New Roman" panose="02020603050405020304" pitchFamily="18" charset="0"/>
                  </a:rPr>
                  <a:t>               [</a:t>
                </a:r>
                <a:r>
                  <a:rPr lang="en-GB" sz="1800" dirty="0" err="1">
                    <a:highlight>
                      <a:srgbClr val="C0C0C0"/>
                    </a:highlight>
                    <a:latin typeface="+mn-lt"/>
                    <a:cs typeface="Times New Roman" panose="02020603050405020304" pitchFamily="18" charset="0"/>
                  </a:rPr>
                  <a:t>eyze</a:t>
                </a:r>
                <a:r>
                  <a:rPr lang="en-GB" sz="1800" dirty="0">
                    <a:highlight>
                      <a:srgbClr val="C0C0C0"/>
                    </a:highlight>
                    <a:latin typeface="+mn-lt"/>
                    <a:cs typeface="Times New Roman" panose="02020603050405020304" pitchFamily="18" charset="0"/>
                  </a:rPr>
                  <a:t>/*</a:t>
                </a:r>
                <a:r>
                  <a:rPr lang="en-GB" sz="1800" dirty="0" err="1">
                    <a:highlight>
                      <a:srgbClr val="C0C0C0"/>
                    </a:highlight>
                    <a:latin typeface="+mn-lt"/>
                    <a:cs typeface="Times New Roman" panose="02020603050405020304" pitchFamily="18" charset="0"/>
                  </a:rPr>
                  <a:t>šum</a:t>
                </a:r>
                <a:r>
                  <a:rPr lang="en-GB" sz="1800" dirty="0">
                    <a:highlight>
                      <a:srgbClr val="C0C0C0"/>
                    </a:highlight>
                    <a:latin typeface="+mn-lt"/>
                    <a:cs typeface="Times New Roman" panose="02020603050405020304" pitchFamily="18" charset="0"/>
                  </a:rPr>
                  <a:t> </a:t>
                </a:r>
                <a:r>
                  <a:rPr lang="en-GB" sz="1800" dirty="0" err="1">
                    <a:highlight>
                      <a:srgbClr val="C0C0C0"/>
                    </a:highlight>
                    <a:latin typeface="+mn-lt"/>
                    <a:cs typeface="Times New Roman" panose="02020603050405020304" pitchFamily="18" charset="0"/>
                  </a:rPr>
                  <a:t>beged</a:t>
                </a:r>
                <a:r>
                  <a:rPr lang="en-GB" sz="1800" dirty="0">
                    <a:latin typeface="+mn-lt"/>
                    <a:cs typeface="Times New Roman" panose="02020603050405020304" pitchFamily="18" charset="0"/>
                  </a:rPr>
                  <a:t>]?		(</a:t>
                </a:r>
                <a:r>
                  <a:rPr lang="en-GB" sz="1800" i="1" dirty="0">
                    <a:latin typeface="+mn-lt"/>
                    <a:cs typeface="Times New Roman" panose="02020603050405020304" pitchFamily="18" charset="0"/>
                  </a:rPr>
                  <a:t>Negative Concord Item, Hebrew</a:t>
                </a:r>
                <a:r>
                  <a:rPr lang="en-GB" sz="1800" dirty="0">
                    <a:latin typeface="+mn-lt"/>
                    <a:cs typeface="Times New Roman" panose="02020603050405020304" pitchFamily="18" charset="0"/>
                  </a:rPr>
                  <a:t>)</a:t>
                </a:r>
                <a:br>
                  <a:rPr lang="en-GB" sz="1800" dirty="0">
                    <a:latin typeface="+mn-lt"/>
                    <a:cs typeface="Times New Roman" panose="02020603050405020304" pitchFamily="18" charset="0"/>
                  </a:rPr>
                </a:br>
                <a:r>
                  <a:rPr lang="en-GB" sz="1800" dirty="0">
                    <a:latin typeface="+mn-lt"/>
                    <a:cs typeface="Times New Roman" panose="02020603050405020304" pitchFamily="18" charset="0"/>
                  </a:rPr>
                  <a:t>            Not bought.1</a:t>
                </a:r>
                <a:r>
                  <a:rPr lang="en-GB" sz="1600" dirty="0">
                    <a:latin typeface="+mn-lt"/>
                    <a:cs typeface="Times New Roman" panose="02020603050405020304" pitchFamily="18" charset="0"/>
                  </a:rPr>
                  <a:t>SG</a:t>
                </a:r>
                <a:r>
                  <a:rPr lang="en-GB" sz="1800" dirty="0">
                    <a:latin typeface="+mn-lt"/>
                    <a:cs typeface="Times New Roman" panose="02020603050405020304" pitchFamily="18" charset="0"/>
                  </a:rPr>
                  <a:t> no    cloth    you bought.2</a:t>
                </a:r>
                <a:r>
                  <a:rPr lang="en-GB" sz="1600" dirty="0">
                    <a:latin typeface="+mn-lt"/>
                    <a:cs typeface="Times New Roman" panose="02020603050405020304" pitchFamily="18" charset="0"/>
                  </a:rPr>
                  <a:t>SG.M</a:t>
                </a:r>
                <a:r>
                  <a:rPr lang="en-GB" sz="1800" dirty="0">
                    <a:latin typeface="+mn-lt"/>
                    <a:cs typeface="Times New Roman" panose="02020603050405020304" pitchFamily="18" charset="0"/>
                  </a:rPr>
                  <a:t> some/no cloth</a:t>
                </a:r>
                <a:br>
                  <a:rPr lang="en-GB" sz="1800" dirty="0">
                    <a:latin typeface="+mn-lt"/>
                    <a:cs typeface="Times New Roman" panose="02020603050405020304" pitchFamily="18" charset="0"/>
                  </a:rPr>
                </a:br>
                <a:r>
                  <a:rPr lang="en-GB" sz="1800" dirty="0">
                    <a:latin typeface="+mn-lt"/>
                    <a:cs typeface="Times New Roman" panose="02020603050405020304" pitchFamily="18" charset="0"/>
                  </a:rPr>
                  <a:t>            ‘I didn’t buy any clothes, did you?’</a:t>
                </a:r>
                <a:br>
                  <a:rPr lang="en-US" sz="1800" dirty="0">
                    <a:latin typeface="+mn-lt"/>
                  </a:rPr>
                </a:br>
                <a:br>
                  <a:rPr lang="en-US" sz="1800" dirty="0">
                    <a:latin typeface="+mn-lt"/>
                  </a:rPr>
                </a:br>
                <a:r>
                  <a:rPr lang="en-US" sz="1800" b="1" dirty="0">
                    <a:latin typeface="+mn-lt"/>
                  </a:rPr>
                  <a:t>Semantic identity</a:t>
                </a:r>
                <a:r>
                  <a:rPr lang="en-US" sz="1800" dirty="0">
                    <a:latin typeface="+mn-lt"/>
                  </a:rPr>
                  <a:t>: </a:t>
                </a:r>
                <a14:m>
                  <m:oMath xmlns:m="http://schemas.openxmlformats.org/officeDocument/2006/math">
                    <m:d>
                      <m:dPr>
                        <m:begChr m:val="⟦"/>
                        <m:endChr m:val="⟧"/>
                        <m:ctrlPr>
                          <a:rPr lang="en-IL" sz="1800" i="1" smtClean="0">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1800" b="0" i="0" smtClean="0">
                            <a:latin typeface="Cambria Math" panose="02040503050406030204" pitchFamily="18" charset="0"/>
                            <a:ea typeface="Calibri" panose="020F0502020204030204" pitchFamily="34" charset="0"/>
                            <a:cs typeface="Times New Roman" panose="02020603050405020304" pitchFamily="18" charset="0"/>
                          </a:rPr>
                          <m:t>some</m:t>
                        </m:r>
                      </m:e>
                    </m:d>
                    <m:r>
                      <a:rPr lang="en-GB" sz="1800" i="1">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en-IL" sz="1800" i="1">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1800" b="0" i="0" smtClean="0">
                            <a:latin typeface="Cambria Math" panose="02040503050406030204" pitchFamily="18" charset="0"/>
                            <a:ea typeface="Calibri" panose="020F0502020204030204" pitchFamily="34" charset="0"/>
                            <a:cs typeface="Times New Roman" panose="02020603050405020304" pitchFamily="18" charset="0"/>
                          </a:rPr>
                          <m:t>any</m:t>
                        </m:r>
                      </m:e>
                    </m:d>
                    <m:r>
                      <a:rPr lang="en-GB" sz="1800" i="1">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dirty="0">
                    <a:latin typeface="+mn-lt"/>
                  </a:rPr>
                  <a:t> </a:t>
                </a:r>
                <a:r>
                  <a:rPr lang="en-US" sz="1800" dirty="0">
                    <a:latin typeface="+mn-lt"/>
                    <a:sym typeface="Symbol" panose="05050102010706020507" pitchFamily="18" charset="2"/>
                  </a:rPr>
                  <a:t> 	(syntax or spellout don’t matter)</a:t>
                </a:r>
                <a:br>
                  <a:rPr lang="en-US" sz="1800" dirty="0">
                    <a:latin typeface="+mn-lt"/>
                    <a:sym typeface="Symbol" panose="05050102010706020507" pitchFamily="18" charset="2"/>
                  </a:rPr>
                </a:br>
                <a:r>
                  <a:rPr lang="en-US" sz="1800" b="1" dirty="0">
                    <a:latin typeface="+mn-lt"/>
                    <a:sym typeface="Symbol" panose="05050102010706020507" pitchFamily="18" charset="2"/>
                  </a:rPr>
                  <a:t>Syntactic identity</a:t>
                </a:r>
                <a:r>
                  <a:rPr lang="en-US" sz="1800" dirty="0">
                    <a:latin typeface="+mn-lt"/>
                    <a:sym typeface="Symbol" panose="05050102010706020507" pitchFamily="18" charset="2"/>
                  </a:rPr>
                  <a:t>: There is a single, underspecified indefinite determiner: [</a:t>
                </a:r>
                <a:r>
                  <a:rPr lang="en-US" sz="1800" dirty="0" err="1">
                    <a:latin typeface="+mn-lt"/>
                    <a:sym typeface="Symbol" panose="05050102010706020507" pitchFamily="18" charset="2"/>
                  </a:rPr>
                  <a:t>D,Pol</a:t>
                </a:r>
                <a:r>
                  <a:rPr lang="en-US" sz="1800" dirty="0">
                    <a:latin typeface="+mn-lt"/>
                    <a:sym typeface="Symbol" panose="05050102010706020507" pitchFamily="18" charset="2"/>
                  </a:rPr>
                  <a:t>:__]. The [Pol] feature is valued [Neg] under Agree by a negative head (crucially </a:t>
                </a:r>
                <a:r>
                  <a:rPr lang="en-US" sz="1800" b="1" dirty="0">
                    <a:latin typeface="+mn-lt"/>
                    <a:sym typeface="Symbol" panose="05050102010706020507" pitchFamily="18" charset="2"/>
                  </a:rPr>
                  <a:t>outside </a:t>
                </a:r>
                <a:r>
                  <a:rPr lang="en-US" sz="1800" dirty="0">
                    <a:latin typeface="+mn-lt"/>
                    <a:sym typeface="Symbol" panose="05050102010706020507" pitchFamily="18" charset="2"/>
                  </a:rPr>
                  <a:t>the ellipsis site), otherwise it is [Pos] by default; alternatively, a bivalent  head assigns both values. Spellout rules realize [</a:t>
                </a:r>
                <a:r>
                  <a:rPr lang="en-US" sz="1800" dirty="0" err="1">
                    <a:latin typeface="+mn-lt"/>
                    <a:sym typeface="Symbol" panose="05050102010706020507" pitchFamily="18" charset="2"/>
                  </a:rPr>
                  <a:t>D,Pol:pos</a:t>
                </a:r>
                <a:r>
                  <a:rPr lang="en-US" sz="1800" dirty="0">
                    <a:latin typeface="+mn-lt"/>
                    <a:sym typeface="Symbol" panose="05050102010706020507" pitchFamily="18" charset="2"/>
                  </a:rPr>
                  <a:t>] as </a:t>
                </a:r>
                <a:r>
                  <a:rPr lang="en-US" sz="1800" i="1" dirty="0">
                    <a:latin typeface="+mn-lt"/>
                    <a:sym typeface="Symbol" panose="05050102010706020507" pitchFamily="18" charset="2"/>
                  </a:rPr>
                  <a:t>some </a:t>
                </a:r>
                <a:r>
                  <a:rPr lang="en-US" sz="1800" dirty="0">
                    <a:latin typeface="+mn-lt"/>
                    <a:sym typeface="Symbol" panose="05050102010706020507" pitchFamily="18" charset="2"/>
                  </a:rPr>
                  <a:t>and [</a:t>
                </a:r>
                <a:r>
                  <a:rPr lang="en-US" sz="1800" dirty="0" err="1">
                    <a:latin typeface="+mn-lt"/>
                    <a:sym typeface="Symbol" panose="05050102010706020507" pitchFamily="18" charset="2"/>
                  </a:rPr>
                  <a:t>D,Pol:neg</a:t>
                </a:r>
                <a:r>
                  <a:rPr lang="en-US" sz="1800" dirty="0">
                    <a:latin typeface="+mn-lt"/>
                    <a:sym typeface="Symbol" panose="05050102010706020507" pitchFamily="18" charset="2"/>
                  </a:rPr>
                  <a:t>] as </a:t>
                </a:r>
                <a:r>
                  <a:rPr lang="en-US" sz="1800" i="1" dirty="0">
                    <a:latin typeface="+mn-lt"/>
                    <a:sym typeface="Symbol" panose="05050102010706020507" pitchFamily="18" charset="2"/>
                  </a:rPr>
                  <a:t>any</a:t>
                </a:r>
                <a:r>
                  <a:rPr lang="en-US" sz="1800" dirty="0">
                    <a:latin typeface="+mn-lt"/>
                    <a:sym typeface="Symbol" panose="05050102010706020507" pitchFamily="18" charset="2"/>
                  </a:rPr>
                  <a:t>.</a:t>
                </a:r>
                <a:br>
                  <a:rPr lang="en-US" sz="1800" dirty="0">
                    <a:latin typeface="+mn-lt"/>
                    <a:sym typeface="Symbol" panose="05050102010706020507" pitchFamily="18" charset="2"/>
                  </a:rPr>
                </a:br>
                <a:br>
                  <a:rPr lang="en-US" sz="1800" dirty="0">
                    <a:latin typeface="+mn-lt"/>
                    <a:sym typeface="Symbol" panose="05050102010706020507" pitchFamily="18" charset="2"/>
                  </a:rPr>
                </a:br>
                <a:r>
                  <a:rPr lang="en-US" sz="1800" dirty="0">
                    <a:latin typeface="+mn-lt"/>
                    <a:sym typeface="Symbol" panose="05050102010706020507" pitchFamily="18" charset="2"/>
                  </a:rPr>
                  <a:t>Evidence for the syntactic condition: 	</a:t>
                </a:r>
                <a:r>
                  <a:rPr lang="en-US" sz="1800">
                    <a:latin typeface="+mn-lt"/>
                    <a:sym typeface="Symbol" panose="05050102010706020507" pitchFamily="18" charset="2"/>
                  </a:rPr>
                  <a:t>	(47) </a:t>
                </a:r>
                <a:r>
                  <a:rPr lang="en-US" sz="1800" dirty="0">
                    <a:latin typeface="+mn-lt"/>
                    <a:sym typeface="Symbol" panose="05050102010706020507" pitchFamily="18" charset="2"/>
                  </a:rPr>
                  <a:t>I </a:t>
                </a:r>
                <a:r>
                  <a:rPr lang="en-GB" sz="1800" dirty="0">
                    <a:latin typeface="+mn-lt"/>
                  </a:rPr>
                  <a:t>could find </a:t>
                </a:r>
                <a:r>
                  <a:rPr lang="en-GB" sz="1800" dirty="0">
                    <a:solidFill>
                      <a:srgbClr val="0000FF"/>
                    </a:solidFill>
                    <a:latin typeface="+mn-lt"/>
                  </a:rPr>
                  <a:t>no</a:t>
                </a:r>
                <a:r>
                  <a:rPr lang="en-GB" sz="1800" dirty="0">
                    <a:latin typeface="+mn-lt"/>
                  </a:rPr>
                  <a:t> solution, but Holly might [</a:t>
                </a:r>
                <a:r>
                  <a:rPr lang="en-GB" sz="1800" strike="sngStrike" dirty="0">
                    <a:latin typeface="+mn-lt"/>
                  </a:rPr>
                  <a:t>find </a:t>
                </a:r>
                <a:r>
                  <a:rPr lang="en-GB" sz="1800" strike="sngStrike" dirty="0">
                    <a:solidFill>
                      <a:srgbClr val="0000FF"/>
                    </a:solidFill>
                    <a:latin typeface="+mn-lt"/>
                  </a:rPr>
                  <a:t>a</a:t>
                </a:r>
                <a:r>
                  <a:rPr lang="en-GB" sz="1800" strike="sngStrike" dirty="0">
                    <a:latin typeface="+mn-lt"/>
                  </a:rPr>
                  <a:t>/*no solution</a:t>
                </a:r>
                <a:r>
                  <a:rPr lang="en-GB" sz="1800" dirty="0">
                    <a:latin typeface="+mn-lt"/>
                  </a:rPr>
                  <a:t>].</a:t>
                </a:r>
                <a:br>
                  <a:rPr lang="en-US" sz="1800" dirty="0">
                    <a:latin typeface="+mn-lt"/>
                    <a:sym typeface="Symbol" panose="05050102010706020507" pitchFamily="18" charset="2"/>
                  </a:rPr>
                </a:br>
                <a:br>
                  <a:rPr lang="en-GB" sz="1800" dirty="0">
                    <a:latin typeface="+mn-lt"/>
                  </a:rPr>
                </a:br>
                <a:r>
                  <a:rPr lang="en-GB" sz="1800" dirty="0">
                    <a:latin typeface="+mn-lt"/>
                    <a:sym typeface="Wingdings" panose="05000000000000000000" pitchFamily="2" charset="2"/>
                  </a:rPr>
                  <a:t> </a:t>
                </a:r>
                <a:r>
                  <a:rPr lang="en-GB" sz="1800" i="1" dirty="0" err="1">
                    <a:latin typeface="+mn-lt"/>
                  </a:rPr>
                  <a:t>a</a:t>
                </a:r>
                <a:r>
                  <a:rPr lang="en-GB" sz="1800" baseline="-25000" dirty="0" err="1">
                    <a:latin typeface="+mn-lt"/>
                  </a:rPr>
                  <a:t>D</a:t>
                </a:r>
                <a:r>
                  <a:rPr lang="en-GB" sz="1800" dirty="0">
                    <a:latin typeface="+mn-lt"/>
                  </a:rPr>
                  <a:t> and </a:t>
                </a:r>
                <a:r>
                  <a:rPr lang="en-GB" sz="1800" i="1" dirty="0" err="1">
                    <a:latin typeface="+mn-lt"/>
                  </a:rPr>
                  <a:t>no</a:t>
                </a:r>
                <a:r>
                  <a:rPr lang="en-GB" sz="1800" baseline="-25000" dirty="0" err="1">
                    <a:latin typeface="+mn-lt"/>
                  </a:rPr>
                  <a:t>D</a:t>
                </a:r>
                <a:r>
                  <a:rPr lang="en-GB" sz="1800" dirty="0">
                    <a:latin typeface="+mn-lt"/>
                  </a:rPr>
                  <a:t> are equivalent </a:t>
                </a:r>
                <a:r>
                  <a:rPr lang="en-GB" sz="1800" dirty="0">
                    <a:latin typeface="+mn-lt"/>
                    <a:sym typeface="Wingdings" panose="05000000000000000000" pitchFamily="2" charset="2"/>
                  </a:rPr>
                  <a:t> </a:t>
                </a:r>
                <a:r>
                  <a:rPr lang="en-US" sz="1800" dirty="0">
                    <a:latin typeface="+mn-lt"/>
                    <a:sym typeface="Symbol" panose="05050102010706020507" pitchFamily="18" charset="2"/>
                  </a:rPr>
                  <a:t>[</a:t>
                </a:r>
                <a:r>
                  <a:rPr lang="en-US" sz="1800" dirty="0" err="1">
                    <a:latin typeface="+mn-lt"/>
                    <a:sym typeface="Symbol" panose="05050102010706020507" pitchFamily="18" charset="2"/>
                  </a:rPr>
                  <a:t>D,Pol</a:t>
                </a:r>
                <a:r>
                  <a:rPr lang="en-US" sz="1800" dirty="0">
                    <a:latin typeface="+mn-lt"/>
                    <a:sym typeface="Symbol" panose="05050102010706020507" pitchFamily="18" charset="2"/>
                  </a:rPr>
                  <a:t>:__] (Agree with an abstract Neg head). </a:t>
                </a:r>
                <a:r>
                  <a:rPr lang="en-GB" sz="1800" dirty="0">
                    <a:latin typeface="+mn-lt"/>
                    <a:sym typeface="Wingdings" panose="05000000000000000000" pitchFamily="2" charset="2"/>
                  </a:rPr>
                  <a:t>The semantic condition alternative would be hard pressed to say that </a:t>
                </a:r>
                <a:r>
                  <a:rPr lang="en-GB" sz="1800" i="1" dirty="0">
                    <a:latin typeface="+mn-lt"/>
                    <a:sym typeface="Wingdings" panose="05000000000000000000" pitchFamily="2" charset="2"/>
                  </a:rPr>
                  <a:t>no </a:t>
                </a:r>
                <a:r>
                  <a:rPr lang="en-GB" sz="1800" dirty="0">
                    <a:latin typeface="+mn-lt"/>
                    <a:sym typeface="Wingdings" panose="05000000000000000000" pitchFamily="2" charset="2"/>
                  </a:rPr>
                  <a:t>means </a:t>
                </a:r>
                <a:r>
                  <a:rPr lang="en-GB" sz="1800" i="1" dirty="0">
                    <a:latin typeface="+mn-lt"/>
                    <a:sym typeface="Wingdings" panose="05000000000000000000" pitchFamily="2" charset="2"/>
                  </a:rPr>
                  <a:t>a</a:t>
                </a:r>
                <a:r>
                  <a:rPr lang="en-GB" sz="1800" dirty="0">
                    <a:latin typeface="+mn-lt"/>
                    <a:sym typeface="Wingdings" panose="05000000000000000000" pitchFamily="2" charset="2"/>
                  </a:rPr>
                  <a:t>.</a:t>
                </a:r>
                <a:endParaRPr lang="en-IL" sz="1800" dirty="0">
                  <a:latin typeface="+mn-lt"/>
                </a:endParaRPr>
              </a:p>
            </p:txBody>
          </p:sp>
        </mc:Choice>
        <mc:Fallback xmlns="">
          <p:sp>
            <p:nvSpPr>
              <p:cNvPr id="5" name="Title 4">
                <a:extLst>
                  <a:ext uri="{FF2B5EF4-FFF2-40B4-BE49-F238E27FC236}">
                    <a16:creationId xmlns:a16="http://schemas.microsoft.com/office/drawing/2014/main" id="{E714E239-A1B7-50A9-DB1C-89B1DEE96FE4}"/>
                  </a:ext>
                </a:extLst>
              </p:cNvPr>
              <p:cNvSpPr>
                <a:spLocks noGrp="1" noRot="1" noChangeAspect="1" noMove="1" noResize="1" noEditPoints="1" noAdjustHandles="1" noChangeArrowheads="1" noChangeShapeType="1" noTextEdit="1"/>
              </p:cNvSpPr>
              <p:nvPr>
                <p:ph type="title"/>
              </p:nvPr>
            </p:nvSpPr>
            <p:spPr>
              <a:xfrm>
                <a:off x="81118" y="1108037"/>
                <a:ext cx="12029766" cy="5819235"/>
              </a:xfrm>
              <a:blipFill>
                <a:blip r:embed="rId2"/>
                <a:stretch>
                  <a:fillRect l="-405" r="-861"/>
                </a:stretch>
              </a:blipFill>
            </p:spPr>
            <p:txBody>
              <a:bodyPr/>
              <a:lstStyle/>
              <a:p>
                <a:r>
                  <a:rPr lang="en-IL">
                    <a:noFill/>
                  </a:rPr>
                  <a:t> </a:t>
                </a:r>
              </a:p>
            </p:txBody>
          </p:sp>
        </mc:Fallback>
      </mc:AlternateContent>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34</a:t>
            </a:fld>
            <a:endParaRPr lang="en-IL" dirty="0"/>
          </a:p>
        </p:txBody>
      </p:sp>
    </p:spTree>
    <p:extLst>
      <p:ext uri="{BB962C8B-B14F-4D97-AF65-F5344CB8AC3E}">
        <p14:creationId xmlns:p14="http://schemas.microsoft.com/office/powerpoint/2010/main" val="1721270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Traces and identity</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US" sz="2000" b="1" dirty="0">
                <a:latin typeface="+mn-lt"/>
              </a:rPr>
              <a:t>Traces</a:t>
            </a:r>
            <a:r>
              <a:rPr lang="en-US" sz="2000" dirty="0">
                <a:latin typeface="+mn-lt"/>
              </a:rPr>
              <a:t> in E may correspond to </a:t>
            </a:r>
            <a:r>
              <a:rPr lang="en-US" sz="2000" b="1" dirty="0">
                <a:latin typeface="+mn-lt"/>
              </a:rPr>
              <a:t>lexical</a:t>
            </a:r>
            <a:r>
              <a:rPr lang="en-US" sz="2000" dirty="0">
                <a:latin typeface="+mn-lt"/>
              </a:rPr>
              <a:t> content in A; or to traces with different content.</a:t>
            </a:r>
            <a:br>
              <a:rPr lang="en-US" sz="2000" dirty="0">
                <a:latin typeface="+mn-lt"/>
              </a:rPr>
            </a:br>
            <a:br>
              <a:rPr lang="en-US" sz="2000">
                <a:latin typeface="+mn-lt"/>
                <a:sym typeface="Wingdings" panose="05000000000000000000" pitchFamily="2" charset="2"/>
              </a:rPr>
            </a:br>
            <a:r>
              <a:rPr lang="en-US" sz="2000">
                <a:latin typeface="+mn-lt"/>
                <a:sym typeface="Wingdings" panose="05000000000000000000" pitchFamily="2" charset="2"/>
              </a:rPr>
              <a:t>(48</a:t>
            </a:r>
            <a:r>
              <a:rPr lang="en-US" sz="2000" dirty="0">
                <a:latin typeface="+mn-lt"/>
                <a:sym typeface="Wingdings" panose="05000000000000000000" pitchFamily="2" charset="2"/>
              </a:rPr>
              <a:t>) a. She invited </a:t>
            </a:r>
            <a:r>
              <a:rPr lang="en-US" sz="2000" dirty="0">
                <a:solidFill>
                  <a:srgbClr val="0000FF"/>
                </a:solidFill>
                <a:latin typeface="+mn-lt"/>
                <a:sym typeface="Wingdings" panose="05000000000000000000" pitchFamily="2" charset="2"/>
              </a:rPr>
              <a:t>someone</a:t>
            </a:r>
            <a:r>
              <a:rPr lang="en-US" sz="2000" dirty="0">
                <a:latin typeface="+mn-lt"/>
                <a:sym typeface="Wingdings" panose="05000000000000000000" pitchFamily="2" charset="2"/>
              </a:rPr>
              <a:t>; guess </a:t>
            </a:r>
            <a:r>
              <a:rPr lang="en-US" sz="2000" dirty="0" err="1">
                <a:latin typeface="+mn-lt"/>
                <a:sym typeface="Wingdings" panose="05000000000000000000" pitchFamily="2" charset="2"/>
              </a:rPr>
              <a:t>who</a:t>
            </a:r>
            <a:r>
              <a:rPr lang="en-US" sz="2000" baseline="-25000" dirty="0" err="1">
                <a:latin typeface="+mn-lt"/>
                <a:sym typeface="Wingdings" panose="05000000000000000000" pitchFamily="2" charset="2"/>
              </a:rPr>
              <a:t>i</a:t>
            </a:r>
            <a:r>
              <a:rPr lang="en-US" sz="2000" dirty="0">
                <a:latin typeface="+mn-lt"/>
                <a:sym typeface="Wingdings" panose="05000000000000000000" pitchFamily="2" charset="2"/>
              </a:rPr>
              <a:t> [</a:t>
            </a:r>
            <a:r>
              <a:rPr lang="en-US" sz="2000" dirty="0">
                <a:highlight>
                  <a:srgbClr val="C0C0C0"/>
                </a:highlight>
                <a:latin typeface="+mn-lt"/>
                <a:sym typeface="Wingdings" panose="05000000000000000000" pitchFamily="2" charset="2"/>
              </a:rPr>
              <a:t>she invited </a:t>
            </a:r>
            <a:r>
              <a:rPr lang="en-US" sz="2000" dirty="0" err="1">
                <a:solidFill>
                  <a:srgbClr val="0000FF"/>
                </a:solidFill>
                <a:highlight>
                  <a:srgbClr val="C0C0C0"/>
                </a:highlight>
                <a:latin typeface="+mn-lt"/>
                <a:sym typeface="Wingdings" panose="05000000000000000000" pitchFamily="2" charset="2"/>
              </a:rPr>
              <a:t>t</a:t>
            </a:r>
            <a:r>
              <a:rPr lang="en-US" sz="2000" baseline="-25000" dirty="0" err="1">
                <a:highlight>
                  <a:srgbClr val="C0C0C0"/>
                </a:highlight>
                <a:latin typeface="+mn-lt"/>
                <a:sym typeface="Wingdings" panose="05000000000000000000" pitchFamily="2" charset="2"/>
              </a:rPr>
              <a:t>i</a:t>
            </a:r>
            <a:r>
              <a:rPr lang="en-US" sz="2000" dirty="0">
                <a:latin typeface="+mn-lt"/>
                <a:sym typeface="Wingdings" panose="05000000000000000000" pitchFamily="2" charset="2"/>
              </a:rPr>
              <a:t>].</a:t>
            </a:r>
            <a:br>
              <a:rPr lang="en-US" sz="2000" dirty="0">
                <a:latin typeface="+mn-lt"/>
                <a:sym typeface="Wingdings" panose="05000000000000000000" pitchFamily="2" charset="2"/>
              </a:rPr>
            </a:br>
            <a:r>
              <a:rPr lang="en-US" sz="2000" dirty="0">
                <a:latin typeface="+mn-lt"/>
                <a:sym typeface="Wingdings" panose="05000000000000000000" pitchFamily="2" charset="2"/>
              </a:rPr>
              <a:t>        b. He has 5 </a:t>
            </a:r>
            <a:r>
              <a:rPr lang="en-US" sz="2000" dirty="0">
                <a:solidFill>
                  <a:srgbClr val="0000FF"/>
                </a:solidFill>
                <a:latin typeface="+mn-lt"/>
                <a:sym typeface="Wingdings" panose="05000000000000000000" pitchFamily="2" charset="2"/>
              </a:rPr>
              <a:t>CATS</a:t>
            </a:r>
            <a:r>
              <a:rPr lang="en-US" sz="2000" dirty="0">
                <a:latin typeface="+mn-lt"/>
                <a:sym typeface="Wingdings" panose="05000000000000000000" pitchFamily="2" charset="2"/>
              </a:rPr>
              <a:t>, but I forget how many </a:t>
            </a:r>
            <a:r>
              <a:rPr lang="en-US" sz="2000" dirty="0" err="1">
                <a:latin typeface="+mn-lt"/>
                <a:sym typeface="Wingdings" panose="05000000000000000000" pitchFamily="2" charset="2"/>
              </a:rPr>
              <a:t>DOGS</a:t>
            </a:r>
            <a:r>
              <a:rPr lang="en-US" sz="2000" baseline="-25000" dirty="0" err="1">
                <a:latin typeface="+mn-lt"/>
                <a:sym typeface="Wingdings" panose="05000000000000000000" pitchFamily="2" charset="2"/>
              </a:rPr>
              <a:t>i</a:t>
            </a:r>
            <a:r>
              <a:rPr lang="en-US" sz="2000" dirty="0">
                <a:latin typeface="+mn-lt"/>
                <a:sym typeface="Wingdings" panose="05000000000000000000" pitchFamily="2" charset="2"/>
              </a:rPr>
              <a:t> [</a:t>
            </a:r>
            <a:r>
              <a:rPr lang="en-US" sz="2000" strike="sngStrike" dirty="0">
                <a:highlight>
                  <a:srgbClr val="C0C0C0"/>
                </a:highlight>
                <a:latin typeface="+mn-lt"/>
                <a:sym typeface="Wingdings" panose="05000000000000000000" pitchFamily="2" charset="2"/>
              </a:rPr>
              <a:t>he has </a:t>
            </a:r>
            <a:r>
              <a:rPr lang="en-US" sz="2000" strike="sngStrike" dirty="0" err="1">
                <a:solidFill>
                  <a:srgbClr val="0000FF"/>
                </a:solidFill>
                <a:highlight>
                  <a:srgbClr val="C0C0C0"/>
                </a:highlight>
                <a:latin typeface="+mn-lt"/>
                <a:sym typeface="Wingdings" panose="05000000000000000000" pitchFamily="2" charset="2"/>
              </a:rPr>
              <a:t>t</a:t>
            </a:r>
            <a:r>
              <a:rPr lang="en-US" sz="2000" strike="sngStrike" baseline="-25000" dirty="0" err="1">
                <a:highlight>
                  <a:srgbClr val="C0C0C0"/>
                </a:highlight>
                <a:latin typeface="+mn-lt"/>
                <a:sym typeface="Wingdings" panose="05000000000000000000" pitchFamily="2" charset="2"/>
              </a:rPr>
              <a:t>i</a:t>
            </a:r>
            <a:r>
              <a:rPr lang="en-US" sz="2000" dirty="0">
                <a:latin typeface="+mn-lt"/>
                <a:sym typeface="Wingdings" panose="05000000000000000000" pitchFamily="2" charset="2"/>
              </a:rPr>
              <a:t>].  </a:t>
            </a:r>
            <a:br>
              <a:rPr lang="en-US" sz="2000" dirty="0">
                <a:latin typeface="+mn-lt"/>
                <a:sym typeface="Wingdings" panose="05000000000000000000" pitchFamily="2" charset="2"/>
              </a:rPr>
            </a:br>
            <a:r>
              <a:rPr lang="en-US" sz="2000" dirty="0">
                <a:latin typeface="+mn-lt"/>
                <a:sym typeface="Wingdings" panose="05000000000000000000" pitchFamily="2" charset="2"/>
              </a:rPr>
              <a:t>        c. </a:t>
            </a:r>
            <a:r>
              <a:rPr lang="en-US" sz="2000" dirty="0">
                <a:effectLst/>
                <a:latin typeface="+mn-lt"/>
                <a:ea typeface="Times New Roman" panose="02020603050405020304" pitchFamily="18" charset="0"/>
              </a:rPr>
              <a:t>John likes </a:t>
            </a:r>
            <a:r>
              <a:rPr lang="en-US" sz="2000" dirty="0">
                <a:solidFill>
                  <a:srgbClr val="0000FF"/>
                </a:solidFill>
                <a:effectLst/>
                <a:latin typeface="+mn-lt"/>
                <a:ea typeface="Times New Roman" panose="02020603050405020304" pitchFamily="18" charset="0"/>
              </a:rPr>
              <a:t>ACTION movies</a:t>
            </a:r>
            <a:r>
              <a:rPr lang="en-US" sz="2000" dirty="0">
                <a:effectLst/>
                <a:latin typeface="+mn-lt"/>
                <a:ea typeface="Times New Roman" panose="02020603050405020304" pitchFamily="18" charset="0"/>
              </a:rPr>
              <a:t>. </a:t>
            </a:r>
            <a:r>
              <a:rPr lang="en-US" sz="2000" dirty="0" err="1">
                <a:effectLst/>
                <a:latin typeface="+mn-lt"/>
                <a:ea typeface="Times New Roman" panose="02020603050405020304" pitchFamily="18" charset="0"/>
              </a:rPr>
              <a:t>Comedies</a:t>
            </a:r>
            <a:r>
              <a:rPr lang="en-US" sz="2000" baseline="-25000" dirty="0" err="1">
                <a:effectLst/>
                <a:latin typeface="+mn-lt"/>
                <a:ea typeface="Times New Roman" panose="02020603050405020304" pitchFamily="18" charset="0"/>
              </a:rPr>
              <a:t>i</a:t>
            </a:r>
            <a:r>
              <a:rPr lang="en-US" sz="2000" dirty="0">
                <a:effectLst/>
                <a:latin typeface="+mn-lt"/>
                <a:ea typeface="Times New Roman" panose="02020603050405020304" pitchFamily="18" charset="0"/>
              </a:rPr>
              <a:t>, he doesn't [</a:t>
            </a:r>
            <a:r>
              <a:rPr lang="en-US" sz="2000" strike="sngStrike" dirty="0">
                <a:effectLst/>
                <a:highlight>
                  <a:srgbClr val="C0C0C0"/>
                </a:highlight>
                <a:latin typeface="+mn-lt"/>
                <a:ea typeface="Times New Roman" panose="02020603050405020304" pitchFamily="18" charset="0"/>
              </a:rPr>
              <a:t>like </a:t>
            </a:r>
            <a:r>
              <a:rPr lang="en-US" sz="2000" strike="sngStrike" dirty="0" err="1">
                <a:solidFill>
                  <a:srgbClr val="0000FF"/>
                </a:solidFill>
                <a:effectLst/>
                <a:highlight>
                  <a:srgbClr val="C0C0C0"/>
                </a:highlight>
                <a:latin typeface="+mn-lt"/>
                <a:ea typeface="Times New Roman" panose="02020603050405020304" pitchFamily="18" charset="0"/>
              </a:rPr>
              <a:t>t</a:t>
            </a:r>
            <a:r>
              <a:rPr lang="en-US" sz="2000" strike="sngStrike" baseline="-25000" dirty="0" err="1">
                <a:effectLst/>
                <a:highlight>
                  <a:srgbClr val="C0C0C0"/>
                </a:highlight>
                <a:latin typeface="+mn-lt"/>
                <a:ea typeface="Times New Roman" panose="02020603050405020304" pitchFamily="18" charset="0"/>
              </a:rPr>
              <a:t>i</a:t>
            </a:r>
            <a:r>
              <a:rPr lang="en-US" sz="2000" dirty="0">
                <a:effectLst/>
                <a:latin typeface="+mn-lt"/>
                <a:ea typeface="Times New Roman" panose="02020603050405020304" pitchFamily="18" charset="0"/>
              </a:rPr>
              <a:t>].</a:t>
            </a:r>
            <a:br>
              <a:rPr lang="en-US" sz="2000" dirty="0">
                <a:latin typeface="+mn-lt"/>
                <a:sym typeface="Wingdings" panose="05000000000000000000" pitchFamily="2" charset="2"/>
              </a:rPr>
            </a:br>
            <a:r>
              <a:rPr lang="en-US" sz="2000" dirty="0">
                <a:latin typeface="+mn-lt"/>
                <a:sym typeface="Wingdings" panose="05000000000000000000" pitchFamily="2" charset="2"/>
              </a:rPr>
              <a:t>        d. </a:t>
            </a:r>
            <a:r>
              <a:rPr lang="en-US" sz="2000" dirty="0" err="1">
                <a:latin typeface="+mn-lt"/>
                <a:sym typeface="Wingdings" panose="05000000000000000000" pitchFamily="2" charset="2"/>
              </a:rPr>
              <a:t>MORPHOLOGY</a:t>
            </a:r>
            <a:r>
              <a:rPr lang="en-US" sz="2000" baseline="-25000" dirty="0" err="1">
                <a:latin typeface="+mn-lt"/>
                <a:sym typeface="Wingdings" panose="05000000000000000000" pitchFamily="2" charset="2"/>
              </a:rPr>
              <a:t>i</a:t>
            </a:r>
            <a:r>
              <a:rPr lang="en-US" sz="2000" dirty="0">
                <a:latin typeface="+mn-lt"/>
                <a:sym typeface="Wingdings" panose="05000000000000000000" pitchFamily="2" charset="2"/>
              </a:rPr>
              <a:t>, I like </a:t>
            </a:r>
            <a:r>
              <a:rPr lang="en-US" sz="2000" dirty="0" err="1">
                <a:solidFill>
                  <a:srgbClr val="0000FF"/>
                </a:solidFill>
                <a:latin typeface="+mn-lt"/>
                <a:sym typeface="Wingdings" panose="05000000000000000000" pitchFamily="2" charset="2"/>
              </a:rPr>
              <a:t>t</a:t>
            </a:r>
            <a:r>
              <a:rPr lang="en-US" sz="2000" baseline="-25000" dirty="0" err="1">
                <a:latin typeface="+mn-lt"/>
                <a:sym typeface="Wingdings" panose="05000000000000000000" pitchFamily="2" charset="2"/>
              </a:rPr>
              <a:t>i</a:t>
            </a:r>
            <a:r>
              <a:rPr lang="en-US" sz="2000" dirty="0">
                <a:latin typeface="+mn-lt"/>
                <a:sym typeface="Wingdings" panose="05000000000000000000" pitchFamily="2" charset="2"/>
              </a:rPr>
              <a:t>, but PRAGMATICS, I don’t [</a:t>
            </a:r>
            <a:r>
              <a:rPr lang="en-US" sz="2000" dirty="0">
                <a:highlight>
                  <a:srgbClr val="C0C0C0"/>
                </a:highlight>
                <a:latin typeface="+mn-lt"/>
                <a:sym typeface="Wingdings" panose="05000000000000000000" pitchFamily="2" charset="2"/>
              </a:rPr>
              <a:t>like </a:t>
            </a:r>
            <a:r>
              <a:rPr lang="en-US" sz="2000" dirty="0" err="1">
                <a:solidFill>
                  <a:srgbClr val="0000FF"/>
                </a:solidFill>
                <a:highlight>
                  <a:srgbClr val="C0C0C0"/>
                </a:highlight>
                <a:latin typeface="+mn-lt"/>
                <a:sym typeface="Wingdings" panose="05000000000000000000" pitchFamily="2" charset="2"/>
              </a:rPr>
              <a:t>t</a:t>
            </a:r>
            <a:r>
              <a:rPr lang="en-US" sz="2000" baseline="-25000" dirty="0" err="1">
                <a:latin typeface="+mn-lt"/>
                <a:sym typeface="Wingdings" panose="05000000000000000000" pitchFamily="2" charset="2"/>
              </a:rPr>
              <a:t>j</a:t>
            </a:r>
            <a:r>
              <a:rPr lang="en-US" sz="2000" dirty="0">
                <a:latin typeface="+mn-lt"/>
                <a:sym typeface="Wingdings" panose="05000000000000000000" pitchFamily="2" charset="2"/>
              </a:rPr>
              <a:t>].</a:t>
            </a:r>
            <a:br>
              <a:rPr lang="en-US" sz="2000" dirty="0">
                <a:latin typeface="+mn-lt"/>
                <a:sym typeface="Wingdings" panose="05000000000000000000" pitchFamily="2" charset="2"/>
              </a:rPr>
            </a:br>
            <a:r>
              <a:rPr lang="en-US" sz="2000" dirty="0">
                <a:latin typeface="+mn-lt"/>
                <a:sym typeface="Wingdings" panose="05000000000000000000" pitchFamily="2" charset="2"/>
              </a:rPr>
              <a:t>        e. </a:t>
            </a:r>
            <a:r>
              <a:rPr lang="en-US" sz="2000" dirty="0">
                <a:effectLst/>
                <a:latin typeface="+mn-lt"/>
                <a:ea typeface="Times-Roman"/>
                <a:cs typeface="Times New Roman" panose="02020603050405020304" pitchFamily="18" charset="0"/>
              </a:rPr>
              <a:t>The </a:t>
            </a:r>
            <a:r>
              <a:rPr lang="en-US" sz="2000" dirty="0" err="1">
                <a:effectLst/>
                <a:latin typeface="+mn-lt"/>
                <a:ea typeface="Times-Roman"/>
                <a:cs typeface="Times New Roman" panose="02020603050405020304" pitchFamily="18" charset="0"/>
              </a:rPr>
              <a:t>system</a:t>
            </a:r>
            <a:r>
              <a:rPr lang="en-US" sz="2000" baseline="-25000" dirty="0" err="1">
                <a:effectLst/>
                <a:latin typeface="+mn-lt"/>
                <a:ea typeface="Times-Roman"/>
                <a:cs typeface="Times New Roman" panose="02020603050405020304" pitchFamily="18" charset="0"/>
              </a:rPr>
              <a:t>i</a:t>
            </a:r>
            <a:r>
              <a:rPr lang="en-US" sz="2000" dirty="0">
                <a:effectLst/>
                <a:latin typeface="+mn-lt"/>
                <a:ea typeface="Times-Roman"/>
                <a:cs typeface="Times New Roman" panose="02020603050405020304" pitchFamily="18" charset="0"/>
              </a:rPr>
              <a:t> can be [used </a:t>
            </a:r>
            <a:r>
              <a:rPr lang="en-US" sz="2000" dirty="0" err="1">
                <a:solidFill>
                  <a:srgbClr val="0000FF"/>
                </a:solidFill>
                <a:effectLst/>
                <a:latin typeface="+mn-lt"/>
                <a:ea typeface="Times-Roman"/>
                <a:cs typeface="Times New Roman" panose="02020603050405020304" pitchFamily="18" charset="0"/>
              </a:rPr>
              <a:t>t</a:t>
            </a:r>
            <a:r>
              <a:rPr lang="en-US" sz="2000" baseline="-25000" dirty="0" err="1">
                <a:effectLst/>
                <a:latin typeface="+mn-lt"/>
                <a:ea typeface="Times-Roman"/>
                <a:cs typeface="Times New Roman" panose="02020603050405020304" pitchFamily="18" charset="0"/>
              </a:rPr>
              <a:t>i</a:t>
            </a:r>
            <a:r>
              <a:rPr lang="en-US" sz="2000" dirty="0">
                <a:effectLst/>
                <a:latin typeface="+mn-lt"/>
                <a:ea typeface="Times-Roman"/>
                <a:cs typeface="Times New Roman" panose="02020603050405020304" pitchFamily="18" charset="0"/>
              </a:rPr>
              <a:t>] by anyone who wants to [</a:t>
            </a:r>
            <a:r>
              <a:rPr lang="en-US" sz="2000" strike="sngStrike" dirty="0">
                <a:effectLst/>
                <a:highlight>
                  <a:srgbClr val="C0C0C0"/>
                </a:highlight>
                <a:latin typeface="+mn-lt"/>
                <a:ea typeface="Times-Roman"/>
                <a:cs typeface="Times New Roman" panose="02020603050405020304" pitchFamily="18" charset="0"/>
              </a:rPr>
              <a:t>use </a:t>
            </a:r>
            <a:r>
              <a:rPr lang="en-US" sz="2000" strike="sngStrike" dirty="0">
                <a:solidFill>
                  <a:srgbClr val="0000FF"/>
                </a:solidFill>
                <a:effectLst/>
                <a:highlight>
                  <a:srgbClr val="C0C0C0"/>
                </a:highlight>
                <a:latin typeface="+mn-lt"/>
                <a:ea typeface="Times-Roman"/>
                <a:cs typeface="Times New Roman" panose="02020603050405020304" pitchFamily="18" charset="0"/>
              </a:rPr>
              <a:t>the system</a:t>
            </a:r>
            <a:r>
              <a:rPr lang="en-US" sz="2000" dirty="0">
                <a:effectLst/>
                <a:latin typeface="+mn-lt"/>
                <a:ea typeface="Times-Roman"/>
                <a:cs typeface="Times New Roman" panose="02020603050405020304" pitchFamily="18" charset="0"/>
              </a:rPr>
              <a:t>].</a:t>
            </a:r>
            <a:br>
              <a:rPr lang="en-US" sz="2000" dirty="0">
                <a:effectLst/>
                <a:latin typeface="+mn-lt"/>
                <a:ea typeface="Times-Roman"/>
                <a:cs typeface="Times New Roman" panose="02020603050405020304" pitchFamily="18" charset="0"/>
              </a:rPr>
            </a:br>
            <a:r>
              <a:rPr lang="en-US" sz="2000" dirty="0">
                <a:effectLst/>
                <a:latin typeface="+mn-lt"/>
                <a:ea typeface="Times-Roman"/>
                <a:cs typeface="Times New Roman" panose="02020603050405020304" pitchFamily="18" charset="0"/>
              </a:rPr>
              <a:t>        </a:t>
            </a:r>
            <a:r>
              <a:rPr lang="en-US" sz="2000" dirty="0">
                <a:latin typeface="+mn-lt"/>
                <a:ea typeface="Times-Roman"/>
                <a:cs typeface="Times New Roman" panose="02020603050405020304" pitchFamily="18" charset="0"/>
              </a:rPr>
              <a:t>f</a:t>
            </a:r>
            <a:r>
              <a:rPr lang="en-US" sz="2000" dirty="0">
                <a:effectLst/>
                <a:latin typeface="+mn-lt"/>
                <a:ea typeface="Times-Roman"/>
                <a:cs typeface="Times New Roman" panose="02020603050405020304" pitchFamily="18" charset="0"/>
              </a:rPr>
              <a:t>. A: </a:t>
            </a:r>
            <a:r>
              <a:rPr lang="en-US" sz="2000" dirty="0" err="1">
                <a:effectLst/>
                <a:latin typeface="+mn-lt"/>
                <a:ea typeface="Times New Roman" panose="02020603050405020304" pitchFamily="18" charset="0"/>
              </a:rPr>
              <a:t>Where</a:t>
            </a:r>
            <a:r>
              <a:rPr lang="en-US" sz="2000" baseline="-25000" dirty="0" err="1">
                <a:effectLst/>
                <a:latin typeface="+mn-lt"/>
                <a:ea typeface="Times New Roman" panose="02020603050405020304" pitchFamily="18" charset="0"/>
              </a:rPr>
              <a:t>j</a:t>
            </a:r>
            <a:r>
              <a:rPr lang="en-US" sz="2000" dirty="0">
                <a:effectLst/>
                <a:latin typeface="+mn-lt"/>
                <a:ea typeface="Times New Roman" panose="02020603050405020304" pitchFamily="18" charset="0"/>
              </a:rPr>
              <a:t> </a:t>
            </a:r>
            <a:r>
              <a:rPr lang="en-US" sz="2000" dirty="0" err="1">
                <a:effectLst/>
                <a:latin typeface="+mn-lt"/>
                <a:ea typeface="Times New Roman" panose="02020603050405020304" pitchFamily="18" charset="0"/>
              </a:rPr>
              <a:t>have</a:t>
            </a:r>
            <a:r>
              <a:rPr lang="en-US" sz="2000" baseline="-25000" dirty="0" err="1">
                <a:effectLst/>
                <a:latin typeface="+mn-lt"/>
                <a:ea typeface="Times New Roman" panose="02020603050405020304" pitchFamily="18" charset="0"/>
              </a:rPr>
              <a:t>i</a:t>
            </a:r>
            <a:r>
              <a:rPr lang="en-US" sz="2000" dirty="0">
                <a:effectLst/>
                <a:latin typeface="+mn-lt"/>
                <a:ea typeface="Times New Roman" panose="02020603050405020304" pitchFamily="18" charset="0"/>
              </a:rPr>
              <a:t> [</a:t>
            </a:r>
            <a:r>
              <a:rPr lang="en-US" sz="2000" baseline="-25000" dirty="0">
                <a:effectLst/>
                <a:latin typeface="+mn-lt"/>
                <a:ea typeface="Times New Roman" panose="02020603050405020304" pitchFamily="18" charset="0"/>
              </a:rPr>
              <a:t>TP</a:t>
            </a:r>
            <a:r>
              <a:rPr lang="en-US" sz="2000" dirty="0">
                <a:effectLst/>
                <a:latin typeface="+mn-lt"/>
                <a:ea typeface="Times New Roman" panose="02020603050405020304" pitchFamily="18" charset="0"/>
              </a:rPr>
              <a:t> you </a:t>
            </a:r>
            <a:r>
              <a:rPr lang="en-US" sz="2000" dirty="0" err="1">
                <a:solidFill>
                  <a:schemeClr val="accent6">
                    <a:lumMod val="75000"/>
                  </a:schemeClr>
                </a:solidFill>
                <a:effectLst/>
                <a:latin typeface="+mn-lt"/>
                <a:ea typeface="Times New Roman" panose="02020603050405020304" pitchFamily="18" charset="0"/>
              </a:rPr>
              <a:t>t</a:t>
            </a:r>
            <a:r>
              <a:rPr lang="en-US" sz="2000" baseline="-25000" dirty="0" err="1">
                <a:effectLst/>
                <a:latin typeface="+mn-lt"/>
                <a:ea typeface="Times New Roman" panose="02020603050405020304" pitchFamily="18" charset="0"/>
              </a:rPr>
              <a:t>i</a:t>
            </a:r>
            <a:r>
              <a:rPr lang="en-US" sz="2000" dirty="0">
                <a:effectLst/>
                <a:latin typeface="+mn-lt"/>
                <a:ea typeface="Times New Roman" panose="02020603050405020304" pitchFamily="18" charset="0"/>
              </a:rPr>
              <a:t> been </a:t>
            </a:r>
            <a:r>
              <a:rPr lang="en-US" sz="2000" dirty="0" err="1">
                <a:solidFill>
                  <a:srgbClr val="0000FF"/>
                </a:solidFill>
                <a:effectLst/>
                <a:latin typeface="+mn-lt"/>
                <a:ea typeface="Times New Roman" panose="02020603050405020304" pitchFamily="18" charset="0"/>
              </a:rPr>
              <a:t>t</a:t>
            </a:r>
            <a:r>
              <a:rPr lang="en-US" sz="2000" baseline="-25000" dirty="0" err="1">
                <a:effectLst/>
                <a:latin typeface="+mn-lt"/>
                <a:ea typeface="Times New Roman" panose="02020603050405020304" pitchFamily="18" charset="0"/>
              </a:rPr>
              <a:t>j</a:t>
            </a:r>
            <a:r>
              <a:rPr lang="en-US" sz="2000" dirty="0">
                <a:effectLst/>
                <a:latin typeface="+mn-lt"/>
                <a:ea typeface="Times New Roman" panose="02020603050405020304" pitchFamily="18" charset="0"/>
              </a:rPr>
              <a:t>]?   B: She knows </a:t>
            </a:r>
            <a:r>
              <a:rPr lang="en-US" sz="2000" dirty="0" err="1">
                <a:effectLst/>
                <a:latin typeface="+mn-lt"/>
                <a:ea typeface="Times New Roman" panose="02020603050405020304" pitchFamily="18" charset="0"/>
              </a:rPr>
              <a:t>where</a:t>
            </a:r>
            <a:r>
              <a:rPr lang="en-US" sz="2000" baseline="-25000" dirty="0" err="1">
                <a:effectLst/>
                <a:latin typeface="+mn-lt"/>
                <a:ea typeface="Times New Roman" panose="02020603050405020304" pitchFamily="18" charset="0"/>
              </a:rPr>
              <a:t>k</a:t>
            </a:r>
            <a:r>
              <a:rPr lang="en-US" sz="2000" dirty="0">
                <a:effectLst/>
                <a:latin typeface="+mn-lt"/>
                <a:ea typeface="Times New Roman" panose="02020603050405020304" pitchFamily="18" charset="0"/>
              </a:rPr>
              <a:t> [</a:t>
            </a:r>
            <a:r>
              <a:rPr lang="en-US" sz="2000" baseline="-25000" dirty="0">
                <a:effectLst/>
                <a:highlight>
                  <a:srgbClr val="C0C0C0"/>
                </a:highlight>
                <a:latin typeface="+mn-lt"/>
                <a:ea typeface="Times New Roman" panose="02020603050405020304" pitchFamily="18" charset="0"/>
              </a:rPr>
              <a:t>TP </a:t>
            </a:r>
            <a:r>
              <a:rPr lang="en-US" sz="2000" strike="sngStrike" dirty="0">
                <a:effectLst/>
                <a:highlight>
                  <a:srgbClr val="C0C0C0"/>
                </a:highlight>
                <a:latin typeface="+mn-lt"/>
                <a:ea typeface="Times New Roman" panose="02020603050405020304" pitchFamily="18" charset="0"/>
              </a:rPr>
              <a:t>I </a:t>
            </a:r>
            <a:r>
              <a:rPr lang="en-US" sz="2000" strike="sngStrike" dirty="0">
                <a:solidFill>
                  <a:schemeClr val="accent6">
                    <a:lumMod val="75000"/>
                  </a:schemeClr>
                </a:solidFill>
                <a:effectLst/>
                <a:highlight>
                  <a:srgbClr val="C0C0C0"/>
                </a:highlight>
                <a:latin typeface="+mn-lt"/>
                <a:ea typeface="Times New Roman" panose="02020603050405020304" pitchFamily="18" charset="0"/>
              </a:rPr>
              <a:t>have</a:t>
            </a:r>
            <a:r>
              <a:rPr lang="en-US" sz="2000" strike="sngStrike" dirty="0">
                <a:effectLst/>
                <a:highlight>
                  <a:srgbClr val="C0C0C0"/>
                </a:highlight>
                <a:latin typeface="+mn-lt"/>
                <a:ea typeface="Times New Roman" panose="02020603050405020304" pitchFamily="18" charset="0"/>
              </a:rPr>
              <a:t> been </a:t>
            </a:r>
            <a:r>
              <a:rPr lang="en-US" sz="2000" strike="sngStrike" dirty="0" err="1">
                <a:solidFill>
                  <a:srgbClr val="0000FF"/>
                </a:solidFill>
                <a:effectLst/>
                <a:highlight>
                  <a:srgbClr val="C0C0C0"/>
                </a:highlight>
                <a:latin typeface="+mn-lt"/>
                <a:ea typeface="Times New Roman" panose="02020603050405020304" pitchFamily="18" charset="0"/>
              </a:rPr>
              <a:t>t</a:t>
            </a:r>
            <a:r>
              <a:rPr lang="en-US" sz="2000" strike="sngStrike" baseline="-25000" dirty="0" err="1">
                <a:effectLst/>
                <a:highlight>
                  <a:srgbClr val="C0C0C0"/>
                </a:highlight>
                <a:latin typeface="+mn-lt"/>
                <a:ea typeface="Times New Roman" panose="02020603050405020304" pitchFamily="18" charset="0"/>
              </a:rPr>
              <a:t>k</a:t>
            </a:r>
            <a:r>
              <a:rPr lang="en-US" sz="2000" dirty="0">
                <a:effectLst/>
                <a:latin typeface="+mn-lt"/>
                <a:ea typeface="Times New Roman" panose="02020603050405020304" pitchFamily="18" charset="0"/>
              </a:rPr>
              <a:t>].</a:t>
            </a:r>
            <a:br>
              <a:rPr lang="en-IL" sz="2000" dirty="0">
                <a:effectLst/>
                <a:latin typeface="+mn-lt"/>
                <a:ea typeface="Times New Roman" panose="02020603050405020304" pitchFamily="18" charset="0"/>
              </a:rPr>
            </a:br>
            <a:br>
              <a:rPr lang="en-US" sz="2000" dirty="0">
                <a:effectLst/>
                <a:latin typeface="+mn-lt"/>
                <a:ea typeface="Times New Roman" panose="02020603050405020304" pitchFamily="18" charset="0"/>
              </a:rPr>
            </a:br>
            <a:r>
              <a:rPr lang="en-US" sz="2000" b="1" dirty="0">
                <a:effectLst/>
                <a:latin typeface="+mn-lt"/>
                <a:ea typeface="Times New Roman" panose="02020603050405020304" pitchFamily="18" charset="0"/>
              </a:rPr>
              <a:t>Semantic condition (</a:t>
            </a:r>
            <a:r>
              <a:rPr lang="en-US" sz="2000" dirty="0">
                <a:effectLst/>
                <a:latin typeface="+mn-lt"/>
                <a:ea typeface="Times New Roman" panose="02020603050405020304" pitchFamily="18" charset="0"/>
              </a:rPr>
              <a:t>incorporating e-</a:t>
            </a:r>
            <a:r>
              <a:rPr lang="en-US" sz="2000" dirty="0" err="1">
                <a:effectLst/>
                <a:latin typeface="+mn-lt"/>
                <a:ea typeface="Times New Roman" panose="02020603050405020304" pitchFamily="18" charset="0"/>
              </a:rPr>
              <a:t>giveness</a:t>
            </a:r>
            <a:r>
              <a:rPr lang="en-US" sz="2000" dirty="0">
                <a:effectLst/>
                <a:latin typeface="+mn-lt"/>
                <a:ea typeface="Times New Roman" panose="02020603050405020304" pitchFamily="18" charset="0"/>
              </a:rPr>
              <a:t>): Traces are variables; If the moved element lands outside the ellipsis domain, the variable is existentially bound (</a:t>
            </a:r>
            <a:r>
              <a:rPr lang="en-US" sz="2000" i="1" dirty="0">
                <a:effectLst/>
                <a:latin typeface="+mn-lt"/>
                <a:ea typeface="Times New Roman" panose="02020603050405020304" pitchFamily="18" charset="0"/>
                <a:sym typeface="Symbol" panose="05050102010706020507" pitchFamily="18" charset="2"/>
              </a:rPr>
              <a:t></a:t>
            </a:r>
            <a:r>
              <a:rPr lang="en-US" sz="2000" i="1" dirty="0" err="1">
                <a:effectLst/>
                <a:latin typeface="+mn-lt"/>
                <a:ea typeface="Times New Roman" panose="02020603050405020304" pitchFamily="18" charset="0"/>
                <a:sym typeface="Symbol" panose="05050102010706020507" pitchFamily="18" charset="2"/>
              </a:rPr>
              <a:t>x.she</a:t>
            </a:r>
            <a:r>
              <a:rPr lang="en-US" sz="2000" i="1" dirty="0">
                <a:effectLst/>
                <a:latin typeface="+mn-lt"/>
                <a:ea typeface="Times New Roman" panose="02020603050405020304" pitchFamily="18" charset="0"/>
                <a:sym typeface="Symbol" panose="05050102010706020507" pitchFamily="18" charset="2"/>
              </a:rPr>
              <a:t> invited x</a:t>
            </a:r>
            <a:r>
              <a:rPr lang="en-US" sz="2000" dirty="0">
                <a:effectLst/>
                <a:latin typeface="+mn-lt"/>
                <a:ea typeface="Times New Roman" panose="02020603050405020304" pitchFamily="18" charset="0"/>
                <a:sym typeface="Symbol" panose="05050102010706020507" pitchFamily="18" charset="2"/>
              </a:rPr>
              <a:t>). Focused elements are also replaced by variables that are similarly -bound</a:t>
            </a:r>
            <a:r>
              <a:rPr lang="en-US" sz="2000" i="1" dirty="0">
                <a:latin typeface="+mn-lt"/>
                <a:ea typeface="Times New Roman" panose="02020603050405020304" pitchFamily="18" charset="0"/>
                <a:sym typeface="Symbol" panose="05050102010706020507" pitchFamily="18" charset="2"/>
              </a:rPr>
              <a:t> </a:t>
            </a:r>
            <a:r>
              <a:rPr lang="en-US" sz="2000" dirty="0">
                <a:latin typeface="+mn-lt"/>
                <a:ea typeface="Times New Roman" panose="02020603050405020304" pitchFamily="18" charset="0"/>
                <a:sym typeface="Symbol" panose="05050102010706020507" pitchFamily="18" charset="2"/>
              </a:rPr>
              <a:t>, guaranteeing identity (but in (f), the head-trace isn’t an individual variable, and the lexical correspondent isn’t focused). </a:t>
            </a:r>
            <a:br>
              <a:rPr lang="en-US" sz="2000" dirty="0">
                <a:latin typeface="+mn-lt"/>
                <a:ea typeface="Times New Roman" panose="02020603050405020304" pitchFamily="18" charset="0"/>
                <a:sym typeface="Symbol" panose="05050102010706020507" pitchFamily="18" charset="2"/>
              </a:rPr>
            </a:br>
            <a:r>
              <a:rPr lang="en-US" sz="2000" b="1" dirty="0">
                <a:latin typeface="+mn-lt"/>
                <a:ea typeface="Times New Roman" panose="02020603050405020304" pitchFamily="18" charset="0"/>
                <a:sym typeface="Symbol" panose="05050102010706020507" pitchFamily="18" charset="2"/>
              </a:rPr>
              <a:t>Syntactic condition</a:t>
            </a:r>
            <a:r>
              <a:rPr lang="en-US" sz="2000" dirty="0">
                <a:latin typeface="+mn-lt"/>
                <a:ea typeface="Times New Roman" panose="02020603050405020304" pitchFamily="18" charset="0"/>
                <a:sym typeface="Symbol" panose="05050102010706020507" pitchFamily="18" charset="2"/>
              </a:rPr>
              <a:t>: For any chain that crosses an ellipsis domain, X</a:t>
            </a:r>
            <a:r>
              <a:rPr lang="en-US" sz="2000" baseline="-25000" dirty="0">
                <a:latin typeface="+mn-lt"/>
                <a:ea typeface="Times New Roman" panose="02020603050405020304" pitchFamily="18" charset="0"/>
                <a:sym typeface="Symbol" panose="05050102010706020507" pitchFamily="18" charset="2"/>
              </a:rPr>
              <a:t>i</a:t>
            </a:r>
            <a:r>
              <a:rPr lang="en-US" sz="2000" dirty="0">
                <a:latin typeface="+mn-lt"/>
                <a:ea typeface="Times New Roman" panose="02020603050405020304" pitchFamily="18" charset="0"/>
                <a:sym typeface="Symbol" panose="05050102010706020507" pitchFamily="18" charset="2"/>
              </a:rPr>
              <a:t> … [</a:t>
            </a:r>
            <a:r>
              <a:rPr lang="en-US" sz="2000" baseline="-25000" dirty="0">
                <a:highlight>
                  <a:srgbClr val="C0C0C0"/>
                </a:highlight>
                <a:latin typeface="+mn-lt"/>
                <a:ea typeface="Times New Roman" panose="02020603050405020304" pitchFamily="18" charset="0"/>
                <a:sym typeface="Symbol" panose="05050102010706020507" pitchFamily="18" charset="2"/>
              </a:rPr>
              <a:t></a:t>
            </a:r>
            <a:r>
              <a:rPr lang="en-US" sz="2000" dirty="0">
                <a:highlight>
                  <a:srgbClr val="C0C0C0"/>
                </a:highlight>
                <a:latin typeface="+mn-lt"/>
                <a:ea typeface="Times New Roman" panose="02020603050405020304" pitchFamily="18" charset="0"/>
                <a:sym typeface="Symbol" panose="05050102010706020507" pitchFamily="18" charset="2"/>
              </a:rPr>
              <a:t> … </a:t>
            </a:r>
            <a:r>
              <a:rPr lang="en-US" sz="2000" dirty="0" err="1">
                <a:highlight>
                  <a:srgbClr val="C0C0C0"/>
                </a:highlight>
                <a:latin typeface="+mn-lt"/>
                <a:ea typeface="Times New Roman" panose="02020603050405020304" pitchFamily="18" charset="0"/>
                <a:sym typeface="Symbol" panose="05050102010706020507" pitchFamily="18" charset="2"/>
              </a:rPr>
              <a:t>t</a:t>
            </a:r>
            <a:r>
              <a:rPr lang="en-US" sz="2000" baseline="-25000" dirty="0" err="1">
                <a:highlight>
                  <a:srgbClr val="C0C0C0"/>
                </a:highlight>
                <a:latin typeface="+mn-lt"/>
                <a:ea typeface="Times New Roman" panose="02020603050405020304" pitchFamily="18" charset="0"/>
                <a:sym typeface="Symbol" panose="05050102010706020507" pitchFamily="18" charset="2"/>
              </a:rPr>
              <a:t>i</a:t>
            </a:r>
            <a:r>
              <a:rPr lang="en-US" sz="2000" dirty="0">
                <a:highlight>
                  <a:srgbClr val="C0C0C0"/>
                </a:highlight>
                <a:latin typeface="+mn-lt"/>
                <a:ea typeface="Times New Roman" panose="02020603050405020304" pitchFamily="18" charset="0"/>
                <a:sym typeface="Symbol" panose="05050102010706020507" pitchFamily="18" charset="2"/>
              </a:rPr>
              <a:t> …</a:t>
            </a:r>
            <a:r>
              <a:rPr lang="en-US" sz="2000" dirty="0">
                <a:latin typeface="+mn-lt"/>
                <a:ea typeface="Times New Roman" panose="02020603050405020304" pitchFamily="18" charset="0"/>
                <a:sym typeface="Symbol" panose="05050102010706020507" pitchFamily="18" charset="2"/>
              </a:rPr>
              <a:t>], </a:t>
            </a:r>
            <a:r>
              <a:rPr lang="en-US" sz="2000" dirty="0" err="1">
                <a:latin typeface="+mn-lt"/>
                <a:ea typeface="Times New Roman" panose="02020603050405020304" pitchFamily="18" charset="0"/>
                <a:sym typeface="Symbol" panose="05050102010706020507" pitchFamily="18" charset="2"/>
              </a:rPr>
              <a:t>t</a:t>
            </a:r>
            <a:r>
              <a:rPr lang="en-US" sz="2000" baseline="-25000" dirty="0" err="1">
                <a:latin typeface="+mn-lt"/>
                <a:ea typeface="Times New Roman" panose="02020603050405020304" pitchFamily="18" charset="0"/>
                <a:sym typeface="Symbol" panose="05050102010706020507" pitchFamily="18" charset="2"/>
              </a:rPr>
              <a:t>i</a:t>
            </a:r>
            <a:r>
              <a:rPr lang="en-US" sz="2000" dirty="0">
                <a:latin typeface="+mn-lt"/>
                <a:ea typeface="Times New Roman" panose="02020603050405020304" pitchFamily="18" charset="0"/>
                <a:sym typeface="Symbol" panose="05050102010706020507" pitchFamily="18" charset="2"/>
              </a:rPr>
              <a:t> is ignored for identity. Rationale: Ellipsis operates on material </a:t>
            </a:r>
            <a:r>
              <a:rPr lang="en-US" sz="2000" i="1" dirty="0">
                <a:latin typeface="+mn-lt"/>
                <a:ea typeface="Times New Roman" panose="02020603050405020304" pitchFamily="18" charset="0"/>
                <a:sym typeface="Symbol" panose="05050102010706020507" pitchFamily="18" charset="2"/>
              </a:rPr>
              <a:t>before </a:t>
            </a:r>
            <a:r>
              <a:rPr lang="en-US" sz="2000" dirty="0">
                <a:latin typeface="+mn-lt"/>
                <a:ea typeface="Times New Roman" panose="02020603050405020304" pitchFamily="18" charset="0"/>
                <a:sym typeface="Symbol" panose="05050102010706020507" pitchFamily="18" charset="2"/>
              </a:rPr>
              <a:t>it is silenced, but a trace is already silenced.</a:t>
            </a:r>
            <a:endParaRPr lang="en-IL" sz="20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35</a:t>
            </a:fld>
            <a:endParaRPr lang="en-IL" dirty="0"/>
          </a:p>
        </p:txBody>
      </p:sp>
    </p:spTree>
    <p:extLst>
      <p:ext uri="{BB962C8B-B14F-4D97-AF65-F5344CB8AC3E}">
        <p14:creationId xmlns:p14="http://schemas.microsoft.com/office/powerpoint/2010/main" val="3864911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Challenges to identity</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927311" cy="5756787"/>
          </a:xfrm>
        </p:spPr>
        <p:txBody>
          <a:bodyPr anchor="t" anchorCtr="0">
            <a:noAutofit/>
          </a:bodyPr>
          <a:lstStyle/>
          <a:p>
            <a:pPr>
              <a:lnSpc>
                <a:spcPts val="2600"/>
              </a:lnSpc>
            </a:pPr>
            <a:r>
              <a:rPr lang="en-US" sz="1800" dirty="0">
                <a:latin typeface="+mn-lt"/>
              </a:rPr>
              <a:t>Recent work suggests that in clausal ellipsis, the antecedent and target could differ in inflectional features that </a:t>
            </a:r>
            <a:r>
              <a:rPr lang="en-US" sz="1800" b="1" dirty="0">
                <a:latin typeface="+mn-lt"/>
              </a:rPr>
              <a:t>do bear </a:t>
            </a:r>
            <a:r>
              <a:rPr lang="en-US" sz="1800" dirty="0">
                <a:latin typeface="+mn-lt"/>
              </a:rPr>
              <a:t>semantic content </a:t>
            </a:r>
            <a:r>
              <a:rPr lang="en-US" sz="1800" dirty="0">
                <a:latin typeface="+mn-lt"/>
                <a:sym typeface="Wingdings" panose="05000000000000000000" pitchFamily="2" charset="2"/>
              </a:rPr>
              <a:t> some aspects of the meaning of an ellipsis site are not recoverable, and yet the ellipsis is licensed.</a:t>
            </a:r>
            <a:br>
              <a:rPr lang="en-US" sz="1800" dirty="0">
                <a:latin typeface="+mn-lt"/>
                <a:sym typeface="Wingdings" panose="05000000000000000000" pitchFamily="2" charset="2"/>
              </a:rPr>
            </a:br>
            <a:br>
              <a:rPr lang="en-US" sz="1800" dirty="0">
                <a:latin typeface="+mn-lt"/>
                <a:sym typeface="Wingdings" panose="05000000000000000000" pitchFamily="2" charset="2"/>
              </a:rPr>
            </a:br>
            <a:r>
              <a:rPr lang="en-US" sz="1800" b="1" dirty="0">
                <a:latin typeface="+mn-lt"/>
                <a:sym typeface="Wingdings" panose="05000000000000000000" pitchFamily="2" charset="2"/>
              </a:rPr>
              <a:t>Mismatches in sluicing (TP ellipsis)</a:t>
            </a:r>
            <a:br>
              <a:rPr lang="en-US" sz="1800" b="1">
                <a:latin typeface="+mn-lt"/>
                <a:sym typeface="Wingdings" panose="05000000000000000000" pitchFamily="2" charset="2"/>
              </a:rPr>
            </a:br>
            <a:r>
              <a:rPr lang="en-US" sz="1800">
                <a:latin typeface="+mn-lt"/>
                <a:sym typeface="Wingdings" panose="05000000000000000000" pitchFamily="2" charset="2"/>
              </a:rPr>
              <a:t>(49</a:t>
            </a:r>
            <a:r>
              <a:rPr lang="en-US" sz="1800" dirty="0">
                <a:latin typeface="+mn-lt"/>
                <a:sym typeface="Wingdings" panose="05000000000000000000" pitchFamily="2" charset="2"/>
              </a:rPr>
              <a:t>) a. </a:t>
            </a:r>
            <a:r>
              <a:rPr lang="en-US" sz="1800" dirty="0">
                <a:effectLst/>
                <a:latin typeface="+mn-lt"/>
                <a:ea typeface="Times New Roman" panose="02020603050405020304" pitchFamily="18" charset="0"/>
                <a:cs typeface="Times New Roman" panose="02020603050405020304" pitchFamily="18" charset="0"/>
              </a:rPr>
              <a:t>Your favorite plant </a:t>
            </a:r>
            <a:r>
              <a:rPr lang="en-US" sz="1800" dirty="0">
                <a:solidFill>
                  <a:srgbClr val="0000FF"/>
                </a:solidFill>
                <a:effectLst/>
                <a:latin typeface="+mn-lt"/>
                <a:ea typeface="Times New Roman" panose="02020603050405020304" pitchFamily="18" charset="0"/>
                <a:cs typeface="Times New Roman" panose="02020603050405020304" pitchFamily="18" charset="0"/>
              </a:rPr>
              <a:t>is</a:t>
            </a:r>
            <a:r>
              <a:rPr lang="en-US" sz="1800" dirty="0">
                <a:effectLst/>
                <a:latin typeface="+mn-lt"/>
                <a:ea typeface="Times New Roman" panose="02020603050405020304" pitchFamily="18" charset="0"/>
                <a:cs typeface="Times New Roman" panose="02020603050405020304" pitchFamily="18" charset="0"/>
              </a:rPr>
              <a:t> alive, but you can never be sure for how </a:t>
            </a:r>
            <a:r>
              <a:rPr lang="en-US" sz="1800" dirty="0" err="1">
                <a:effectLst/>
                <a:latin typeface="+mn-lt"/>
                <a:ea typeface="Times New Roman" panose="02020603050405020304" pitchFamily="18" charset="0"/>
                <a:cs typeface="Times New Roman" panose="02020603050405020304" pitchFamily="18" charset="0"/>
              </a:rPr>
              <a:t>long</a:t>
            </a:r>
            <a:r>
              <a:rPr lang="en-US" sz="1800" baseline="-25000" dirty="0" err="1">
                <a:effectLst/>
                <a:latin typeface="+mn-lt"/>
                <a:ea typeface="Times New Roman" panose="02020603050405020304" pitchFamily="18" charset="0"/>
                <a:cs typeface="Times New Roman" panose="02020603050405020304" pitchFamily="18" charset="0"/>
              </a:rPr>
              <a:t>i</a:t>
            </a:r>
            <a:r>
              <a:rPr lang="en-US" sz="1800" dirty="0">
                <a:effectLst/>
                <a:latin typeface="+mn-lt"/>
                <a:ea typeface="Times New Roman" panose="02020603050405020304" pitchFamily="18" charset="0"/>
                <a:cs typeface="Times New Roman" panose="02020603050405020304" pitchFamily="18" charset="0"/>
              </a:rPr>
              <a:t> [</a:t>
            </a:r>
            <a:r>
              <a:rPr lang="en-US" sz="1800" dirty="0">
                <a:effectLst/>
                <a:highlight>
                  <a:srgbClr val="C0C0C0"/>
                </a:highlight>
                <a:latin typeface="+mn-lt"/>
                <a:ea typeface="Times New Roman" panose="02020603050405020304" pitchFamily="18" charset="0"/>
                <a:cs typeface="Times New Roman" panose="02020603050405020304" pitchFamily="18" charset="0"/>
              </a:rPr>
              <a:t>it </a:t>
            </a:r>
            <a:r>
              <a:rPr lang="en-US" sz="1800" dirty="0">
                <a:solidFill>
                  <a:srgbClr val="0000FF"/>
                </a:solidFill>
                <a:effectLst/>
                <a:highlight>
                  <a:srgbClr val="C0C0C0"/>
                </a:highlight>
                <a:latin typeface="+mn-lt"/>
                <a:ea typeface="Times New Roman" panose="02020603050405020304" pitchFamily="18" charset="0"/>
                <a:cs typeface="Times New Roman" panose="02020603050405020304" pitchFamily="18" charset="0"/>
              </a:rPr>
              <a:t>will</a:t>
            </a:r>
            <a:r>
              <a:rPr lang="en-US" sz="1800" dirty="0">
                <a:effectLst/>
                <a:highlight>
                  <a:srgbClr val="C0C0C0"/>
                </a:highlight>
                <a:latin typeface="+mn-lt"/>
                <a:ea typeface="Times New Roman" panose="02020603050405020304" pitchFamily="18" charset="0"/>
                <a:cs typeface="Times New Roman" panose="02020603050405020304" pitchFamily="18" charset="0"/>
              </a:rPr>
              <a:t> be alive </a:t>
            </a:r>
            <a:r>
              <a:rPr lang="en-US" sz="1800" dirty="0" err="1">
                <a:effectLst/>
                <a:highlight>
                  <a:srgbClr val="C0C0C0"/>
                </a:highlight>
                <a:latin typeface="+mn-lt"/>
                <a:ea typeface="Times New Roman" panose="02020603050405020304" pitchFamily="18" charset="0"/>
                <a:cs typeface="Times New Roman" panose="02020603050405020304" pitchFamily="18" charset="0"/>
              </a:rPr>
              <a:t>t</a:t>
            </a:r>
            <a:r>
              <a:rPr lang="en-US" sz="1800" baseline="-25000" dirty="0" err="1">
                <a:effectLst/>
                <a:highlight>
                  <a:srgbClr val="C0C0C0"/>
                </a:highlight>
                <a:latin typeface="+mn-lt"/>
                <a:ea typeface="Times New Roman" panose="02020603050405020304" pitchFamily="18" charset="0"/>
                <a:cs typeface="Times New Roman" panose="02020603050405020304" pitchFamily="18" charset="0"/>
              </a:rPr>
              <a:t>i</a:t>
            </a:r>
            <a:r>
              <a:rPr lang="en-US" sz="1800" dirty="0">
                <a:effectLst/>
                <a:latin typeface="+mn-lt"/>
                <a:ea typeface="Times New Roman" panose="02020603050405020304" pitchFamily="18" charset="0"/>
                <a:cs typeface="Times New Roman" panose="02020603050405020304" pitchFamily="18" charset="0"/>
              </a:rPr>
              <a:t>].	         </a:t>
            </a:r>
            <a:r>
              <a:rPr lang="en-US" sz="1800" i="1" dirty="0">
                <a:effectLst/>
                <a:latin typeface="+mn-lt"/>
                <a:ea typeface="Times New Roman" panose="02020603050405020304" pitchFamily="18" charset="0"/>
                <a:cs typeface="Times New Roman" panose="02020603050405020304" pitchFamily="18" charset="0"/>
              </a:rPr>
              <a:t>Tense mismatch</a:t>
            </a:r>
            <a:br>
              <a:rPr lang="en-US" sz="1800" i="1" dirty="0">
                <a:latin typeface="+mn-lt"/>
                <a:ea typeface="Times New Roman" panose="02020603050405020304" pitchFamily="18" charset="0"/>
                <a:cs typeface="Times New Roman" panose="02020603050405020304" pitchFamily="18" charset="0"/>
              </a:rPr>
            </a:br>
            <a:r>
              <a:rPr lang="en-US" sz="1800" i="1" dirty="0">
                <a:latin typeface="+mn-lt"/>
                <a:ea typeface="Times New Roman" panose="02020603050405020304" pitchFamily="18" charset="0"/>
                <a:cs typeface="Times New Roman" panose="02020603050405020304" pitchFamily="18" charset="0"/>
              </a:rPr>
              <a:t>        </a:t>
            </a:r>
            <a:r>
              <a:rPr lang="en-US" sz="1800" dirty="0">
                <a:latin typeface="+mn-lt"/>
                <a:ea typeface="Times New Roman" panose="02020603050405020304" pitchFamily="18" charset="0"/>
                <a:cs typeface="Times New Roman" panose="02020603050405020304" pitchFamily="18" charset="0"/>
              </a:rPr>
              <a:t>b</a:t>
            </a:r>
            <a:r>
              <a:rPr lang="en-US" sz="1800" dirty="0">
                <a:effectLst/>
                <a:latin typeface="+mn-lt"/>
                <a:ea typeface="Times New Roman" panose="02020603050405020304" pitchFamily="18" charset="0"/>
                <a:cs typeface="Times New Roman" panose="02020603050405020304" pitchFamily="18" charset="0"/>
              </a:rPr>
              <a:t>.</a:t>
            </a:r>
            <a:r>
              <a:rPr lang="en-US" sz="1800" dirty="0">
                <a:latin typeface="+mn-lt"/>
                <a:ea typeface="Times New Roman" panose="02020603050405020304" pitchFamily="18" charset="0"/>
                <a:cs typeface="Times New Roman" panose="02020603050405020304" pitchFamily="18" charset="0"/>
              </a:rPr>
              <a:t> </a:t>
            </a:r>
            <a:r>
              <a:rPr lang="en-US" sz="1800" dirty="0">
                <a:effectLst/>
                <a:latin typeface="+mn-lt"/>
                <a:ea typeface="Times New Roman" panose="02020603050405020304" pitchFamily="18" charset="0"/>
                <a:cs typeface="Times New Roman" panose="02020603050405020304" pitchFamily="18" charset="0"/>
              </a:rPr>
              <a:t>Sally said that customers </a:t>
            </a:r>
            <a:r>
              <a:rPr lang="en-US" sz="1800" dirty="0">
                <a:solidFill>
                  <a:srgbClr val="0000FF"/>
                </a:solidFill>
                <a:effectLst/>
                <a:latin typeface="+mn-lt"/>
                <a:ea typeface="Times New Roman" panose="02020603050405020304" pitchFamily="18" charset="0"/>
                <a:cs typeface="Times New Roman" panose="02020603050405020304" pitchFamily="18" charset="0"/>
              </a:rPr>
              <a:t>should</a:t>
            </a:r>
            <a:r>
              <a:rPr lang="en-US" sz="1800" dirty="0">
                <a:effectLst/>
                <a:latin typeface="+mn-lt"/>
                <a:ea typeface="Times New Roman" panose="02020603050405020304" pitchFamily="18" charset="0"/>
                <a:cs typeface="Times New Roman" panose="02020603050405020304" pitchFamily="18" charset="0"/>
              </a:rPr>
              <a:t> be given lower rates, but Susi said it’s hard to see 	         </a:t>
            </a:r>
            <a:r>
              <a:rPr lang="en-US" sz="1800" i="1" dirty="0">
                <a:effectLst/>
                <a:latin typeface="+mn-lt"/>
                <a:ea typeface="Times New Roman" panose="02020603050405020304" pitchFamily="18" charset="0"/>
                <a:cs typeface="Times New Roman" panose="02020603050405020304" pitchFamily="18" charset="0"/>
              </a:rPr>
              <a:t>Modality mismatch</a:t>
            </a:r>
            <a:br>
              <a:rPr lang="en-US" sz="1800" dirty="0">
                <a:effectLst/>
                <a:latin typeface="+mn-lt"/>
                <a:ea typeface="Times New Roman" panose="02020603050405020304" pitchFamily="18" charset="0"/>
                <a:cs typeface="Times New Roman" panose="02020603050405020304" pitchFamily="18" charset="0"/>
              </a:rPr>
            </a:br>
            <a:r>
              <a:rPr lang="en-US" sz="1800" dirty="0">
                <a:effectLst/>
                <a:latin typeface="+mn-lt"/>
                <a:ea typeface="Times New Roman" panose="02020603050405020304" pitchFamily="18" charset="0"/>
                <a:cs typeface="Times New Roman" panose="02020603050405020304" pitchFamily="18" charset="0"/>
              </a:rPr>
              <a:t>            </a:t>
            </a:r>
            <a:r>
              <a:rPr lang="en-US" sz="1800" dirty="0" err="1">
                <a:effectLst/>
                <a:latin typeface="+mn-lt"/>
                <a:ea typeface="Times New Roman" panose="02020603050405020304" pitchFamily="18" charset="0"/>
                <a:cs typeface="Times New Roman" panose="02020603050405020304" pitchFamily="18" charset="0"/>
              </a:rPr>
              <a:t>how</a:t>
            </a:r>
            <a:r>
              <a:rPr lang="en-US" sz="1800" baseline="-25000" dirty="0" err="1">
                <a:effectLst/>
                <a:latin typeface="+mn-lt"/>
                <a:ea typeface="Times New Roman" panose="02020603050405020304" pitchFamily="18" charset="0"/>
                <a:cs typeface="Times New Roman" panose="02020603050405020304" pitchFamily="18" charset="0"/>
              </a:rPr>
              <a:t>i</a:t>
            </a:r>
            <a:r>
              <a:rPr lang="en-US" sz="1800" dirty="0">
                <a:effectLst/>
                <a:latin typeface="+mn-lt"/>
                <a:ea typeface="Times New Roman" panose="02020603050405020304" pitchFamily="18" charset="0"/>
                <a:cs typeface="Times New Roman" panose="02020603050405020304" pitchFamily="18" charset="0"/>
              </a:rPr>
              <a:t> [</a:t>
            </a:r>
            <a:r>
              <a:rPr lang="en-US" sz="1800" dirty="0">
                <a:effectLst/>
                <a:highlight>
                  <a:srgbClr val="C0C0C0"/>
                </a:highlight>
                <a:latin typeface="+mn-lt"/>
                <a:ea typeface="Times New Roman" panose="02020603050405020304" pitchFamily="18" charset="0"/>
                <a:cs typeface="Times New Roman" panose="02020603050405020304" pitchFamily="18" charset="0"/>
              </a:rPr>
              <a:t>customers </a:t>
            </a:r>
            <a:r>
              <a:rPr lang="en-US" sz="1800" dirty="0">
                <a:solidFill>
                  <a:srgbClr val="0000FF"/>
                </a:solidFill>
                <a:effectLst/>
                <a:highlight>
                  <a:srgbClr val="C0C0C0"/>
                </a:highlight>
                <a:latin typeface="+mn-lt"/>
                <a:ea typeface="Times New Roman" panose="02020603050405020304" pitchFamily="18" charset="0"/>
                <a:cs typeface="Times New Roman" panose="02020603050405020304" pitchFamily="18" charset="0"/>
              </a:rPr>
              <a:t>could</a:t>
            </a:r>
            <a:r>
              <a:rPr lang="en-US" sz="1800" dirty="0">
                <a:effectLst/>
                <a:highlight>
                  <a:srgbClr val="C0C0C0"/>
                </a:highlight>
                <a:latin typeface="+mn-lt"/>
                <a:ea typeface="Times New Roman" panose="02020603050405020304" pitchFamily="18" charset="0"/>
                <a:cs typeface="Times New Roman" panose="02020603050405020304" pitchFamily="18" charset="0"/>
              </a:rPr>
              <a:t> be given lower rates </a:t>
            </a:r>
            <a:r>
              <a:rPr lang="en-US" sz="1800" dirty="0" err="1">
                <a:effectLst/>
                <a:highlight>
                  <a:srgbClr val="C0C0C0"/>
                </a:highlight>
                <a:latin typeface="+mn-lt"/>
                <a:ea typeface="Times New Roman" panose="02020603050405020304" pitchFamily="18" charset="0"/>
                <a:cs typeface="Times New Roman" panose="02020603050405020304" pitchFamily="18" charset="0"/>
              </a:rPr>
              <a:t>t</a:t>
            </a:r>
            <a:r>
              <a:rPr lang="en-US" sz="1800" baseline="-25000" dirty="0" err="1">
                <a:effectLst/>
                <a:highlight>
                  <a:srgbClr val="C0C0C0"/>
                </a:highlight>
                <a:latin typeface="+mn-lt"/>
                <a:ea typeface="Times New Roman" panose="02020603050405020304" pitchFamily="18" charset="0"/>
                <a:cs typeface="Times New Roman" panose="02020603050405020304" pitchFamily="18" charset="0"/>
              </a:rPr>
              <a:t>i</a:t>
            </a:r>
            <a:r>
              <a:rPr lang="en-US" sz="1800" dirty="0">
                <a:effectLst/>
                <a:latin typeface="+mn-lt"/>
                <a:ea typeface="Times New Roman" panose="02020603050405020304" pitchFamily="18" charset="0"/>
                <a:cs typeface="Times New Roman" panose="02020603050405020304" pitchFamily="18" charset="0"/>
              </a:rPr>
              <a:t>].	</a:t>
            </a:r>
            <a:br>
              <a:rPr lang="en-US" sz="1800" dirty="0">
                <a:effectLst/>
                <a:latin typeface="+mn-lt"/>
                <a:ea typeface="Times New Roman" panose="02020603050405020304" pitchFamily="18" charset="0"/>
                <a:cs typeface="Times New Roman" panose="02020603050405020304" pitchFamily="18" charset="0"/>
              </a:rPr>
            </a:br>
            <a:r>
              <a:rPr lang="en-US" sz="1800" dirty="0">
                <a:effectLst/>
                <a:latin typeface="+mn-lt"/>
                <a:ea typeface="Times New Roman" panose="02020603050405020304" pitchFamily="18" charset="0"/>
                <a:cs typeface="Times New Roman" panose="02020603050405020304" pitchFamily="18" charset="0"/>
              </a:rPr>
              <a:t>       </a:t>
            </a:r>
            <a:r>
              <a:rPr lang="en-US" sz="1800" dirty="0">
                <a:latin typeface="+mn-lt"/>
                <a:ea typeface="Times New Roman" panose="02020603050405020304" pitchFamily="18" charset="0"/>
                <a:cs typeface="Times New Roman" panose="02020603050405020304" pitchFamily="18" charset="0"/>
              </a:rPr>
              <a:t>c</a:t>
            </a:r>
            <a:r>
              <a:rPr lang="en-US" sz="1800" dirty="0">
                <a:effectLst/>
                <a:latin typeface="+mn-lt"/>
                <a:ea typeface="Times New Roman" panose="02020603050405020304" pitchFamily="18" charset="0"/>
                <a:cs typeface="Times New Roman" panose="02020603050405020304" pitchFamily="18" charset="0"/>
              </a:rPr>
              <a:t>.</a:t>
            </a:r>
            <a:r>
              <a:rPr lang="en-US" sz="1800" dirty="0">
                <a:latin typeface="+mn-lt"/>
                <a:ea typeface="Times New Roman" panose="02020603050405020304" pitchFamily="18" charset="0"/>
                <a:cs typeface="Times New Roman" panose="02020603050405020304" pitchFamily="18" charset="0"/>
              </a:rPr>
              <a:t> </a:t>
            </a:r>
            <a:r>
              <a:rPr lang="en-US" sz="1800" dirty="0">
                <a:effectLst/>
                <a:latin typeface="+mn-lt"/>
                <a:ea typeface="Times New Roman" panose="02020603050405020304" pitchFamily="18" charset="0"/>
                <a:cs typeface="Times New Roman" panose="02020603050405020304" pitchFamily="18" charset="0"/>
              </a:rPr>
              <a:t>‘Coach O’Leary </a:t>
            </a:r>
            <a:r>
              <a:rPr lang="en-US" sz="1800" dirty="0">
                <a:solidFill>
                  <a:srgbClr val="0000FF"/>
                </a:solidFill>
                <a:effectLst/>
                <a:latin typeface="+mn-lt"/>
                <a:ea typeface="Times New Roman" panose="02020603050405020304" pitchFamily="18" charset="0"/>
                <a:cs typeface="Times New Roman" panose="02020603050405020304" pitchFamily="18" charset="0"/>
              </a:rPr>
              <a:t>doesn’t</a:t>
            </a:r>
            <a:r>
              <a:rPr lang="en-US" sz="1800" dirty="0">
                <a:effectLst/>
                <a:latin typeface="+mn-lt"/>
                <a:ea typeface="Times New Roman" panose="02020603050405020304" pitchFamily="18" charset="0"/>
                <a:cs typeface="Times New Roman" panose="02020603050405020304" pitchFamily="18" charset="0"/>
              </a:rPr>
              <a:t> do things without telling you </a:t>
            </a:r>
            <a:r>
              <a:rPr lang="en-US" sz="1800" dirty="0" err="1">
                <a:effectLst/>
                <a:latin typeface="+mn-lt"/>
                <a:ea typeface="Times New Roman" panose="02020603050405020304" pitchFamily="18" charset="0"/>
                <a:cs typeface="Times New Roman" panose="02020603050405020304" pitchFamily="18" charset="0"/>
              </a:rPr>
              <a:t>why</a:t>
            </a:r>
            <a:r>
              <a:rPr lang="en-US" sz="1800" baseline="-25000" dirty="0" err="1">
                <a:effectLst/>
                <a:latin typeface="+mn-lt"/>
                <a:ea typeface="Times New Roman" panose="02020603050405020304" pitchFamily="18" charset="0"/>
                <a:cs typeface="Times New Roman" panose="02020603050405020304" pitchFamily="18" charset="0"/>
              </a:rPr>
              <a:t>i</a:t>
            </a:r>
            <a:r>
              <a:rPr lang="en-US" sz="1800" dirty="0">
                <a:effectLst/>
                <a:latin typeface="+mn-lt"/>
                <a:ea typeface="Times New Roman" panose="02020603050405020304" pitchFamily="18" charset="0"/>
                <a:cs typeface="Times New Roman" panose="02020603050405020304" pitchFamily="18" charset="0"/>
              </a:rPr>
              <a:t> [</a:t>
            </a:r>
            <a:r>
              <a:rPr lang="en-US" sz="1800" dirty="0">
                <a:effectLst/>
                <a:highlight>
                  <a:srgbClr val="C0C0C0"/>
                </a:highlight>
                <a:latin typeface="+mn-lt"/>
                <a:ea typeface="Times New Roman" panose="02020603050405020304" pitchFamily="18" charset="0"/>
                <a:cs typeface="Times New Roman" panose="02020603050405020304" pitchFamily="18" charset="0"/>
              </a:rPr>
              <a:t>Coach O’Leary </a:t>
            </a:r>
            <a:r>
              <a:rPr lang="en-US" sz="1800" dirty="0">
                <a:solidFill>
                  <a:srgbClr val="0000FF"/>
                </a:solidFill>
                <a:effectLst/>
                <a:highlight>
                  <a:srgbClr val="C0C0C0"/>
                </a:highlight>
                <a:latin typeface="+mn-lt"/>
                <a:ea typeface="Times New Roman" panose="02020603050405020304" pitchFamily="18" charset="0"/>
                <a:cs typeface="Times New Roman" panose="02020603050405020304" pitchFamily="18" charset="0"/>
              </a:rPr>
              <a:t>did</a:t>
            </a:r>
            <a:r>
              <a:rPr lang="en-US" sz="1800" dirty="0">
                <a:effectLst/>
                <a:highlight>
                  <a:srgbClr val="C0C0C0"/>
                </a:highlight>
                <a:latin typeface="+mn-lt"/>
                <a:ea typeface="Times New Roman" panose="02020603050405020304" pitchFamily="18" charset="0"/>
                <a:cs typeface="Times New Roman" panose="02020603050405020304" pitchFamily="18" charset="0"/>
              </a:rPr>
              <a:t> those things </a:t>
            </a:r>
            <a:r>
              <a:rPr lang="en-US" sz="1800" dirty="0" err="1">
                <a:effectLst/>
                <a:highlight>
                  <a:srgbClr val="C0C0C0"/>
                </a:highlight>
                <a:latin typeface="+mn-lt"/>
                <a:ea typeface="Times New Roman" panose="02020603050405020304" pitchFamily="18" charset="0"/>
                <a:cs typeface="Times New Roman" panose="02020603050405020304" pitchFamily="18" charset="0"/>
              </a:rPr>
              <a:t>t</a:t>
            </a:r>
            <a:r>
              <a:rPr lang="en-US" sz="1800" baseline="-25000" dirty="0" err="1">
                <a:effectLst/>
                <a:highlight>
                  <a:srgbClr val="C0C0C0"/>
                </a:highlight>
                <a:latin typeface="+mn-lt"/>
                <a:ea typeface="Times New Roman" panose="02020603050405020304" pitchFamily="18" charset="0"/>
                <a:cs typeface="Times New Roman" panose="02020603050405020304" pitchFamily="18" charset="0"/>
              </a:rPr>
              <a:t>i</a:t>
            </a:r>
            <a:r>
              <a:rPr lang="en-US" sz="1800" dirty="0">
                <a:effectLst/>
                <a:latin typeface="+mn-lt"/>
                <a:ea typeface="Times New Roman" panose="02020603050405020304" pitchFamily="18" charset="0"/>
                <a:cs typeface="Times New Roman" panose="02020603050405020304" pitchFamily="18" charset="0"/>
              </a:rPr>
              <a:t>],’</a:t>
            </a:r>
            <a:r>
              <a:rPr lang="en-US" sz="1800" i="1" dirty="0">
                <a:effectLst/>
                <a:latin typeface="+mn-lt"/>
                <a:ea typeface="Times New Roman" panose="02020603050405020304" pitchFamily="18" charset="0"/>
                <a:cs typeface="Times New Roman" panose="02020603050405020304" pitchFamily="18" charset="0"/>
              </a:rPr>
              <a:t>        Polarity mismatch</a:t>
            </a:r>
            <a:r>
              <a:rPr lang="en-US" sz="1800" dirty="0">
                <a:effectLst/>
                <a:latin typeface="+mn-lt"/>
                <a:ea typeface="Times New Roman" panose="02020603050405020304" pitchFamily="18" charset="0"/>
                <a:cs typeface="Times New Roman" panose="02020603050405020304" pitchFamily="18" charset="0"/>
              </a:rPr>
              <a:t> </a:t>
            </a:r>
            <a:br>
              <a:rPr lang="en-US" sz="1800" dirty="0">
                <a:effectLst/>
                <a:latin typeface="+mn-lt"/>
                <a:ea typeface="Times New Roman" panose="02020603050405020304" pitchFamily="18" charset="0"/>
                <a:cs typeface="Times New Roman" panose="02020603050405020304" pitchFamily="18" charset="0"/>
              </a:rPr>
            </a:br>
            <a:r>
              <a:rPr lang="en-US" sz="1800" dirty="0">
                <a:effectLst/>
                <a:latin typeface="+mn-lt"/>
                <a:ea typeface="Times New Roman" panose="02020603050405020304" pitchFamily="18" charset="0"/>
                <a:cs typeface="Times New Roman" panose="02020603050405020304" pitchFamily="18" charset="0"/>
              </a:rPr>
              <a:t>            Hamilton said.	</a:t>
            </a:r>
            <a:br>
              <a:rPr lang="en-US" sz="1800" dirty="0">
                <a:effectLst/>
                <a:latin typeface="+mn-lt"/>
                <a:ea typeface="Times New Roman" panose="02020603050405020304" pitchFamily="18" charset="0"/>
                <a:cs typeface="Times New Roman" panose="02020603050405020304" pitchFamily="18" charset="0"/>
              </a:rPr>
            </a:br>
            <a:br>
              <a:rPr lang="en-IL" sz="1800" dirty="0">
                <a:effectLst/>
                <a:latin typeface="+mn-lt"/>
                <a:ea typeface="Times New Roman" panose="02020603050405020304" pitchFamily="18" charset="0"/>
              </a:rPr>
            </a:br>
            <a:r>
              <a:rPr lang="en-US" sz="1800" b="1" dirty="0">
                <a:effectLst/>
                <a:latin typeface="+mn-lt"/>
                <a:ea typeface="Times New Roman" panose="02020603050405020304" pitchFamily="18" charset="0"/>
              </a:rPr>
              <a:t>Mismatches in CP el</a:t>
            </a:r>
            <a:r>
              <a:rPr lang="en-US" sz="1800" b="1" dirty="0">
                <a:latin typeface="+mn-lt"/>
                <a:ea typeface="Times New Roman" panose="02020603050405020304" pitchFamily="18" charset="0"/>
              </a:rPr>
              <a:t>lipsis (note the extraction)</a:t>
            </a:r>
            <a:br>
              <a:rPr lang="en-US" sz="1800">
                <a:latin typeface="+mn-lt"/>
                <a:ea typeface="Times New Roman" panose="02020603050405020304" pitchFamily="18" charset="0"/>
              </a:rPr>
            </a:br>
            <a:r>
              <a:rPr lang="en-US" sz="1800">
                <a:latin typeface="+mn-lt"/>
                <a:ea typeface="Times New Roman" panose="02020603050405020304" pitchFamily="18" charset="0"/>
              </a:rPr>
              <a:t>(50</a:t>
            </a:r>
            <a:r>
              <a:rPr lang="en-US" sz="1800" dirty="0">
                <a:latin typeface="+mn-lt"/>
                <a:ea typeface="Times New Roman" panose="02020603050405020304" pitchFamily="18" charset="0"/>
              </a:rPr>
              <a:t>) </a:t>
            </a:r>
            <a:r>
              <a:rPr lang="en-US" sz="1800" dirty="0">
                <a:latin typeface="+mn-lt"/>
              </a:rPr>
              <a:t>ani	lo   </a:t>
            </a:r>
            <a:r>
              <a:rPr lang="en-US" sz="1800" dirty="0" err="1">
                <a:latin typeface="+mn-lt"/>
              </a:rPr>
              <a:t>zoxer</a:t>
            </a:r>
            <a:r>
              <a:rPr lang="en-US" sz="1800" dirty="0">
                <a:latin typeface="+mn-lt"/>
              </a:rPr>
              <a:t>           </a:t>
            </a:r>
            <a:r>
              <a:rPr lang="en-US" sz="1800" dirty="0" err="1">
                <a:solidFill>
                  <a:srgbClr val="0000FF"/>
                </a:solidFill>
                <a:latin typeface="+mn-lt"/>
              </a:rPr>
              <a:t>im</a:t>
            </a:r>
            <a:r>
              <a:rPr lang="en-US" sz="1800" dirty="0">
                <a:solidFill>
                  <a:srgbClr val="0000FF"/>
                </a:solidFill>
                <a:latin typeface="+mn-lt"/>
              </a:rPr>
              <a:t> </a:t>
            </a:r>
            <a:r>
              <a:rPr lang="en-US" sz="1800" dirty="0">
                <a:latin typeface="+mn-lt"/>
              </a:rPr>
              <a:t>hem </a:t>
            </a:r>
            <a:r>
              <a:rPr lang="en-US" sz="1800" dirty="0" err="1">
                <a:latin typeface="+mn-lt"/>
              </a:rPr>
              <a:t>nas’u</a:t>
            </a:r>
            <a:r>
              <a:rPr lang="en-US" sz="1800" dirty="0">
                <a:latin typeface="+mn-lt"/>
              </a:rPr>
              <a:t>       le-YAVAN,	      </a:t>
            </a:r>
            <a:r>
              <a:rPr lang="en-US" sz="1800" i="1" dirty="0">
                <a:latin typeface="+mn-lt"/>
              </a:rPr>
              <a:t>(Force mismatch, Hebrew)</a:t>
            </a:r>
            <a:r>
              <a:rPr lang="en-US" sz="1800" dirty="0">
                <a:latin typeface="+mn-lt"/>
              </a:rPr>
              <a:t> </a:t>
            </a:r>
            <a:br>
              <a:rPr lang="en-US" sz="1800" dirty="0">
                <a:latin typeface="+mn-lt"/>
              </a:rPr>
            </a:br>
            <a:r>
              <a:rPr lang="en-US" sz="1800" dirty="0">
                <a:latin typeface="+mn-lt"/>
              </a:rPr>
              <a:t>        I        not remember if   they travelled to-Greece						</a:t>
            </a:r>
            <a:br>
              <a:rPr lang="en-US" sz="1800" dirty="0">
                <a:latin typeface="+mn-lt"/>
              </a:rPr>
            </a:br>
            <a:r>
              <a:rPr lang="en-US" sz="1800" dirty="0">
                <a:latin typeface="+mn-lt"/>
              </a:rPr>
              <a:t>        aval	le-</a:t>
            </a:r>
            <a:r>
              <a:rPr lang="en-US" sz="1800" dirty="0" err="1">
                <a:latin typeface="+mn-lt"/>
              </a:rPr>
              <a:t>ITALYA</a:t>
            </a:r>
            <a:r>
              <a:rPr lang="en-US" sz="1800" baseline="-25000" dirty="0" err="1">
                <a:latin typeface="+mn-lt"/>
              </a:rPr>
              <a:t>i</a:t>
            </a:r>
            <a:r>
              <a:rPr lang="en-US" sz="1800">
                <a:latin typeface="+mn-lt"/>
              </a:rPr>
              <a:t>, ani </a:t>
            </a:r>
            <a:r>
              <a:rPr lang="en-US" sz="1800" dirty="0" err="1">
                <a:latin typeface="+mn-lt"/>
              </a:rPr>
              <a:t>dey</a:t>
            </a:r>
            <a:r>
              <a:rPr lang="en-US" sz="1800" dirty="0">
                <a:latin typeface="+mn-lt"/>
              </a:rPr>
              <a:t>	</a:t>
            </a:r>
            <a:r>
              <a:rPr lang="en-US" sz="1800" dirty="0" err="1">
                <a:latin typeface="+mn-lt"/>
              </a:rPr>
              <a:t>batuax</a:t>
            </a:r>
            <a:r>
              <a:rPr lang="en-US" sz="1800" dirty="0">
                <a:latin typeface="+mn-lt"/>
              </a:rPr>
              <a:t> 	[</a:t>
            </a:r>
            <a:r>
              <a:rPr lang="en-US" sz="1800" dirty="0" err="1">
                <a:solidFill>
                  <a:srgbClr val="0000FF"/>
                </a:solidFill>
                <a:highlight>
                  <a:srgbClr val="C0C0C0"/>
                </a:highlight>
                <a:latin typeface="+mn-lt"/>
              </a:rPr>
              <a:t>še</a:t>
            </a:r>
            <a:r>
              <a:rPr lang="en-US" sz="1800" dirty="0">
                <a:solidFill>
                  <a:srgbClr val="0000FF"/>
                </a:solidFill>
                <a:highlight>
                  <a:srgbClr val="C0C0C0"/>
                </a:highlight>
                <a:latin typeface="+mn-lt"/>
              </a:rPr>
              <a:t>-</a:t>
            </a:r>
            <a:r>
              <a:rPr lang="en-US" sz="1800" dirty="0">
                <a:highlight>
                  <a:srgbClr val="C0C0C0"/>
                </a:highlight>
                <a:latin typeface="+mn-lt"/>
              </a:rPr>
              <a:t>/*</a:t>
            </a:r>
            <a:r>
              <a:rPr lang="en-US" sz="1800" dirty="0" err="1">
                <a:highlight>
                  <a:srgbClr val="C0C0C0"/>
                </a:highlight>
                <a:latin typeface="+mn-lt"/>
              </a:rPr>
              <a:t>im</a:t>
            </a:r>
            <a:r>
              <a:rPr lang="en-US" sz="1800" dirty="0">
                <a:highlight>
                  <a:srgbClr val="C0C0C0"/>
                </a:highlight>
                <a:latin typeface="+mn-lt"/>
              </a:rPr>
              <a:t>   hem </a:t>
            </a:r>
            <a:r>
              <a:rPr lang="en-US" sz="1800" dirty="0" err="1">
                <a:highlight>
                  <a:srgbClr val="C0C0C0"/>
                </a:highlight>
                <a:latin typeface="+mn-lt"/>
              </a:rPr>
              <a:t>nas’u</a:t>
            </a:r>
            <a:r>
              <a:rPr lang="en-US" sz="1800" dirty="0">
                <a:highlight>
                  <a:srgbClr val="C0C0C0"/>
                </a:highlight>
                <a:latin typeface="+mn-lt"/>
              </a:rPr>
              <a:t> </a:t>
            </a:r>
            <a:r>
              <a:rPr lang="en-US" sz="1800" dirty="0" err="1">
                <a:highlight>
                  <a:srgbClr val="C0C0C0"/>
                </a:highlight>
                <a:latin typeface="+mn-lt"/>
              </a:rPr>
              <a:t>t</a:t>
            </a:r>
            <a:r>
              <a:rPr lang="en-US" sz="1800" baseline="-25000" dirty="0" err="1">
                <a:highlight>
                  <a:srgbClr val="C0C0C0"/>
                </a:highlight>
                <a:latin typeface="+mn-lt"/>
              </a:rPr>
              <a:t>i</a:t>
            </a:r>
            <a:r>
              <a:rPr lang="en-US" sz="1800" dirty="0">
                <a:latin typeface="+mn-lt"/>
              </a:rPr>
              <a:t>].					</a:t>
            </a:r>
            <a:br>
              <a:rPr lang="en-US" sz="1800" dirty="0">
                <a:latin typeface="+mn-lt"/>
              </a:rPr>
            </a:br>
            <a:r>
              <a:rPr lang="en-US" sz="1800" dirty="0">
                <a:latin typeface="+mn-lt"/>
              </a:rPr>
              <a:t>        but 	to-Italy 	I     quite  sure           that-/*if they  travelled						</a:t>
            </a:r>
            <a:br>
              <a:rPr lang="en-US" sz="1800" dirty="0">
                <a:latin typeface="+mn-lt"/>
              </a:rPr>
            </a:br>
            <a:r>
              <a:rPr lang="en-US" sz="1800" dirty="0">
                <a:latin typeface="+mn-lt"/>
              </a:rPr>
              <a:t>        ‘I don’t remember if they travelled to Greece, but to Italy, I’m quite sure they did.’		</a:t>
            </a:r>
            <a:endParaRPr lang="en-IL" sz="18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36</a:t>
            </a:fld>
            <a:endParaRPr lang="en-IL" dirty="0"/>
          </a:p>
        </p:txBody>
      </p:sp>
      <p:sp>
        <p:nvSpPr>
          <p:cNvPr id="2" name="TextBox 1">
            <a:extLst>
              <a:ext uri="{FF2B5EF4-FFF2-40B4-BE49-F238E27FC236}">
                <a16:creationId xmlns:a16="http://schemas.microsoft.com/office/drawing/2014/main" id="{D9A483F4-81D2-5EF1-367C-EB5FB1D4E420}"/>
              </a:ext>
            </a:extLst>
          </p:cNvPr>
          <p:cNvSpPr txBox="1"/>
          <p:nvPr/>
        </p:nvSpPr>
        <p:spPr>
          <a:xfrm>
            <a:off x="8799755" y="4336257"/>
            <a:ext cx="3208673" cy="2246769"/>
          </a:xfrm>
          <a:prstGeom prst="rect">
            <a:avLst/>
          </a:prstGeom>
          <a:noFill/>
          <a:ln>
            <a:solidFill>
              <a:srgbClr val="00B0F0"/>
            </a:solidFill>
          </a:ln>
        </p:spPr>
        <p:txBody>
          <a:bodyPr wrap="square" rtlCol="0">
            <a:spAutoFit/>
          </a:bodyPr>
          <a:lstStyle/>
          <a:p>
            <a:r>
              <a:rPr lang="en-US" sz="2000" b="1" dirty="0">
                <a:solidFill>
                  <a:srgbClr val="00B0F0"/>
                </a:solidFill>
                <a:ea typeface="Times New Roman" panose="02020603050405020304" pitchFamily="18" charset="0"/>
                <a:cs typeface="Times New Roman" panose="02020603050405020304" pitchFamily="18" charset="0"/>
              </a:rPr>
              <a:t>Proposal</a:t>
            </a:r>
            <a:r>
              <a:rPr lang="en-US" sz="2000" dirty="0">
                <a:solidFill>
                  <a:srgbClr val="00B0F0"/>
                </a:solidFill>
                <a:ea typeface="Times New Roman" panose="02020603050405020304" pitchFamily="18" charset="0"/>
                <a:cs typeface="Times New Roman" panose="02020603050405020304" pitchFamily="18" charset="0"/>
              </a:rPr>
              <a:t>: Syntactic identity applies to a </a:t>
            </a:r>
            <a:r>
              <a:rPr lang="en-US" sz="2000" i="1" dirty="0">
                <a:solidFill>
                  <a:srgbClr val="00B0F0"/>
                </a:solidFill>
                <a:ea typeface="Times New Roman" panose="02020603050405020304" pitchFamily="18" charset="0"/>
                <a:cs typeface="Times New Roman" panose="02020603050405020304" pitchFamily="18" charset="0"/>
              </a:rPr>
              <a:t>subdomain</a:t>
            </a:r>
            <a:r>
              <a:rPr lang="en-US" sz="2000" dirty="0">
                <a:solidFill>
                  <a:srgbClr val="00B0F0"/>
                </a:solidFill>
                <a:ea typeface="Times New Roman" panose="02020603050405020304" pitchFamily="18" charset="0"/>
                <a:cs typeface="Times New Roman" panose="02020603050405020304" pitchFamily="18" charset="0"/>
              </a:rPr>
              <a:t> of the ellipsis domain – specifically, to the </a:t>
            </a:r>
            <a:r>
              <a:rPr lang="en-US" sz="2000" b="1" dirty="0">
                <a:solidFill>
                  <a:srgbClr val="00B0F0"/>
                </a:solidFill>
                <a:ea typeface="Times New Roman" panose="02020603050405020304" pitchFamily="18" charset="0"/>
                <a:cs typeface="Times New Roman" panose="02020603050405020304" pitchFamily="18" charset="0"/>
              </a:rPr>
              <a:t>lexical core</a:t>
            </a:r>
            <a:r>
              <a:rPr lang="en-US" sz="2000" dirty="0">
                <a:solidFill>
                  <a:srgbClr val="00B0F0"/>
                </a:solidFill>
                <a:ea typeface="Times New Roman" panose="02020603050405020304" pitchFamily="18" charset="0"/>
                <a:cs typeface="Times New Roman" panose="02020603050405020304" pitchFamily="18" charset="0"/>
              </a:rPr>
              <a:t>. Functional mismatches are tolerated (with enough pragmatic support).</a:t>
            </a:r>
            <a:endParaRPr lang="en-IL" sz="2000" dirty="0">
              <a:solidFill>
                <a:srgbClr val="00B0F0"/>
              </a:solidFill>
            </a:endParaRPr>
          </a:p>
        </p:txBody>
      </p:sp>
    </p:spTree>
    <p:extLst>
      <p:ext uri="{BB962C8B-B14F-4D97-AF65-F5344CB8AC3E}">
        <p14:creationId xmlns:p14="http://schemas.microsoft.com/office/powerpoint/2010/main" val="1154961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7779-AA52-8E90-48D0-1F0AFA2346D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3FA7BA4-C6DF-7A85-52FA-B39846AC7A53}"/>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Head-stranding ellipsis</a:t>
            </a:r>
            <a:endParaRPr lang="en-IL" b="1" dirty="0">
              <a:latin typeface="+mn-lt"/>
            </a:endParaRPr>
          </a:p>
        </p:txBody>
      </p:sp>
      <p:sp>
        <p:nvSpPr>
          <p:cNvPr id="5" name="Title 4">
            <a:extLst>
              <a:ext uri="{FF2B5EF4-FFF2-40B4-BE49-F238E27FC236}">
                <a16:creationId xmlns:a16="http://schemas.microsoft.com/office/drawing/2014/main" id="{AE982742-1330-642C-727C-80654AC742E3}"/>
              </a:ext>
            </a:extLst>
          </p:cNvPr>
          <p:cNvSpPr>
            <a:spLocks noGrp="1"/>
          </p:cNvSpPr>
          <p:nvPr>
            <p:ph type="title"/>
          </p:nvPr>
        </p:nvSpPr>
        <p:spPr>
          <a:xfrm>
            <a:off x="81118" y="1108037"/>
            <a:ext cx="12029766" cy="5819235"/>
          </a:xfrm>
        </p:spPr>
        <p:txBody>
          <a:bodyPr anchor="t" anchorCtr="0">
            <a:noAutofit/>
          </a:bodyPr>
          <a:lstStyle/>
          <a:p>
            <a:pPr>
              <a:lnSpc>
                <a:spcPts val="2500"/>
              </a:lnSpc>
            </a:pPr>
            <a:r>
              <a:rPr lang="en-US" sz="1800" b="1">
                <a:latin typeface="+mn-lt"/>
              </a:rPr>
              <a:t>Aux-stranding VP-ellipsis</a:t>
            </a:r>
            <a:br>
              <a:rPr lang="en-US" sz="1800">
                <a:latin typeface="+mn-lt"/>
              </a:rPr>
            </a:br>
            <a:r>
              <a:rPr lang="en-US" sz="1800">
                <a:latin typeface="+mn-lt"/>
                <a:ea typeface="Times New Roman" panose="02020603050405020304" pitchFamily="18" charset="0"/>
              </a:rPr>
              <a:t>(51) a. </a:t>
            </a:r>
            <a:r>
              <a:rPr lang="en-GB" sz="1800">
                <a:latin typeface="+mn-lt"/>
                <a:ea typeface="Calibri" panose="020F0502020204030204" pitchFamily="34" charset="0"/>
              </a:rPr>
              <a:t>Ted was being noisy, and Robin was (*being) too.   </a:t>
            </a:r>
            <a:r>
              <a:rPr lang="en-GB" sz="1800">
                <a:latin typeface="+mn-lt"/>
                <a:ea typeface="Calibri" panose="020F0502020204030204" pitchFamily="34" charset="0"/>
                <a:sym typeface="Wingdings" panose="05000000000000000000" pitchFamily="2" charset="2"/>
              </a:rPr>
              <a:t> AuxP associated with ProgP </a:t>
            </a:r>
            <a:r>
              <a:rPr lang="en-GB" sz="1800" i="1">
                <a:latin typeface="+mn-lt"/>
                <a:ea typeface="Calibri" panose="020F0502020204030204" pitchFamily="34" charset="0"/>
                <a:sym typeface="Wingdings" panose="05000000000000000000" pitchFamily="2" charset="2"/>
              </a:rPr>
              <a:t>must</a:t>
            </a:r>
            <a:r>
              <a:rPr lang="en-GB" sz="1800">
                <a:latin typeface="+mn-lt"/>
                <a:ea typeface="Calibri" panose="020F0502020204030204" pitchFamily="34" charset="0"/>
                <a:sym typeface="Wingdings" panose="05000000000000000000" pitchFamily="2" charset="2"/>
              </a:rPr>
              <a:t> be included in VPE.</a:t>
            </a:r>
            <a:br>
              <a:rPr lang="en-GB" sz="1800">
                <a:latin typeface="+mn-lt"/>
                <a:ea typeface="Calibri" panose="020F0502020204030204" pitchFamily="34" charset="0"/>
                <a:sym typeface="Wingdings" panose="05000000000000000000" pitchFamily="2" charset="2"/>
              </a:rPr>
            </a:br>
            <a:r>
              <a:rPr lang="en-GB" sz="1800">
                <a:latin typeface="+mn-lt"/>
                <a:ea typeface="Calibri" panose="020F0502020204030204" pitchFamily="34" charset="0"/>
                <a:sym typeface="Wingdings" panose="05000000000000000000" pitchFamily="2" charset="2"/>
              </a:rPr>
              <a:t>        b. </a:t>
            </a:r>
            <a:r>
              <a:rPr lang="en-US" sz="1800">
                <a:latin typeface="+mn-lt"/>
                <a:ea typeface="Calibri" panose="020F0502020204030204" pitchFamily="34" charset="0"/>
              </a:rPr>
              <a:t>Julie is working hard lately and Suzan is too.		</a:t>
            </a:r>
            <a:br>
              <a:rPr lang="en-US" sz="1800">
                <a:latin typeface="+mn-lt"/>
                <a:ea typeface="Calibri" panose="020F0502020204030204" pitchFamily="34" charset="0"/>
              </a:rPr>
            </a:br>
            <a:r>
              <a:rPr lang="en-US" sz="1800">
                <a:latin typeface="+mn-lt"/>
                <a:ea typeface="Calibri" panose="020F0502020204030204" pitchFamily="34" charset="0"/>
              </a:rPr>
              <a:t>                                                           … [</a:t>
            </a:r>
            <a:r>
              <a:rPr lang="en-US" sz="1800" baseline="-25000">
                <a:latin typeface="+mn-lt"/>
                <a:ea typeface="Calibri" panose="020F0502020204030204" pitchFamily="34" charset="0"/>
              </a:rPr>
              <a:t>TP</a:t>
            </a:r>
            <a:r>
              <a:rPr lang="en-US" sz="1800">
                <a:latin typeface="+mn-lt"/>
                <a:ea typeface="Calibri" panose="020F0502020204030204" pitchFamily="34" charset="0"/>
              </a:rPr>
              <a:t> Suzan [</a:t>
            </a:r>
            <a:r>
              <a:rPr lang="en-US" sz="1800" baseline="-25000">
                <a:latin typeface="+mn-lt"/>
                <a:ea typeface="Calibri" panose="020F0502020204030204" pitchFamily="34" charset="0"/>
              </a:rPr>
              <a:t>T'</a:t>
            </a:r>
            <a:r>
              <a:rPr lang="en-US" sz="1800">
                <a:latin typeface="+mn-lt"/>
                <a:ea typeface="Calibri" panose="020F0502020204030204" pitchFamily="34" charset="0"/>
              </a:rPr>
              <a:t> is</a:t>
            </a:r>
            <a:r>
              <a:rPr lang="en-US" sz="1800" baseline="-25000">
                <a:latin typeface="+mn-lt"/>
                <a:ea typeface="Calibri" panose="020F0502020204030204" pitchFamily="34" charset="0"/>
              </a:rPr>
              <a:t>j</a:t>
            </a:r>
            <a:r>
              <a:rPr lang="en-US" sz="1800">
                <a:latin typeface="+mn-lt"/>
                <a:ea typeface="Calibri" panose="020F0502020204030204" pitchFamily="34" charset="0"/>
              </a:rPr>
              <a:t>-T [</a:t>
            </a:r>
            <a:r>
              <a:rPr lang="en-US" sz="1800" baseline="-25000">
                <a:highlight>
                  <a:srgbClr val="C0C0C0"/>
                </a:highlight>
                <a:latin typeface="+mn-lt"/>
                <a:ea typeface="Calibri" panose="020F0502020204030204" pitchFamily="34" charset="0"/>
              </a:rPr>
              <a:t>AuxP</a:t>
            </a:r>
            <a:r>
              <a:rPr lang="en-US" sz="1800">
                <a:highlight>
                  <a:srgbClr val="C0C0C0"/>
                </a:highlight>
                <a:latin typeface="+mn-lt"/>
                <a:ea typeface="Calibri" panose="020F0502020204030204" pitchFamily="34" charset="0"/>
              </a:rPr>
              <a:t> t</a:t>
            </a:r>
            <a:r>
              <a:rPr lang="en-US" sz="1800" baseline="-25000">
                <a:highlight>
                  <a:srgbClr val="C0C0C0"/>
                </a:highlight>
                <a:latin typeface="+mn-lt"/>
                <a:ea typeface="Calibri" panose="020F0502020204030204" pitchFamily="34" charset="0"/>
              </a:rPr>
              <a:t>j</a:t>
            </a:r>
            <a:r>
              <a:rPr lang="en-US" sz="1800">
                <a:highlight>
                  <a:srgbClr val="C0C0C0"/>
                </a:highlight>
                <a:latin typeface="+mn-lt"/>
                <a:ea typeface="Calibri" panose="020F0502020204030204" pitchFamily="34" charset="0"/>
              </a:rPr>
              <a:t> [</a:t>
            </a:r>
            <a:r>
              <a:rPr lang="en-US" sz="1800" baseline="-25000">
                <a:highlight>
                  <a:srgbClr val="C0C0C0"/>
                </a:highlight>
                <a:latin typeface="+mn-lt"/>
                <a:ea typeface="Calibri" panose="020F0502020204030204" pitchFamily="34" charset="0"/>
              </a:rPr>
              <a:t>ProgP</a:t>
            </a:r>
            <a:r>
              <a:rPr lang="en-US" sz="1800">
                <a:highlight>
                  <a:srgbClr val="C0C0C0"/>
                </a:highlight>
                <a:latin typeface="+mn-lt"/>
                <a:ea typeface="Calibri" panose="020F0502020204030204" pitchFamily="34" charset="0"/>
              </a:rPr>
              <a:t> -ing [</a:t>
            </a:r>
            <a:r>
              <a:rPr lang="en-US" sz="1800" baseline="-25000">
                <a:highlight>
                  <a:srgbClr val="C0C0C0"/>
                </a:highlight>
                <a:latin typeface="+mn-lt"/>
                <a:ea typeface="Calibri" panose="020F0502020204030204" pitchFamily="34" charset="0"/>
              </a:rPr>
              <a:t>vP</a:t>
            </a:r>
            <a:r>
              <a:rPr lang="en-US" sz="1800">
                <a:highlight>
                  <a:srgbClr val="C0C0C0"/>
                </a:highlight>
                <a:latin typeface="+mn-lt"/>
                <a:ea typeface="Calibri" panose="020F0502020204030204" pitchFamily="34" charset="0"/>
              </a:rPr>
              <a:t> work hard lately ]]] </a:t>
            </a:r>
            <a:r>
              <a:rPr lang="en-US" sz="1800">
                <a:latin typeface="+mn-lt"/>
                <a:ea typeface="Calibri" panose="020F0502020204030204" pitchFamily="34" charset="0"/>
              </a:rPr>
              <a:t>] </a:t>
            </a:r>
            <a:br>
              <a:rPr lang="en-US" sz="1800">
                <a:latin typeface="+mn-lt"/>
                <a:ea typeface="Calibri" panose="020F0502020204030204" pitchFamily="34" charset="0"/>
              </a:rPr>
            </a:br>
            <a:br>
              <a:rPr lang="en-US" sz="1800">
                <a:latin typeface="+mn-lt"/>
                <a:ea typeface="Calibri" panose="020F0502020204030204" pitchFamily="34" charset="0"/>
              </a:rPr>
            </a:br>
            <a:r>
              <a:rPr lang="en-US" sz="1800" b="1">
                <a:latin typeface="+mn-lt"/>
                <a:ea typeface="Calibri" panose="020F0502020204030204" pitchFamily="34" charset="0"/>
              </a:rPr>
              <a:t>V/Aux-stranding TP ellipsis (Polarity Ellipsis)	</a:t>
            </a:r>
            <a:br>
              <a:rPr lang="en-US" sz="1800" b="1">
                <a:latin typeface="+mn-lt"/>
                <a:ea typeface="Calibri" panose="020F0502020204030204" pitchFamily="34" charset="0"/>
              </a:rPr>
            </a:br>
            <a:r>
              <a:rPr lang="en-US" sz="1800">
                <a:latin typeface="+mn-lt"/>
                <a:ea typeface="Calibri" panose="020F0502020204030204" pitchFamily="34" charset="0"/>
              </a:rPr>
              <a:t>(52) </a:t>
            </a:r>
            <a:r>
              <a:rPr lang="en-US" sz="1800">
                <a:latin typeface="+mn-lt"/>
              </a:rPr>
              <a:t>A: Ar                  chuir      tú    isteach ar  an   phost?    (</a:t>
            </a:r>
            <a:r>
              <a:rPr lang="en-US" sz="1800" i="1">
                <a:latin typeface="+mn-lt"/>
              </a:rPr>
              <a:t>verb-echo reply, Irish</a:t>
            </a:r>
            <a:r>
              <a:rPr lang="en-US" sz="1800">
                <a:latin typeface="+mn-lt"/>
              </a:rPr>
              <a:t>)	</a:t>
            </a:r>
            <a:br>
              <a:rPr lang="en-US" sz="1800">
                <a:latin typeface="+mn-lt"/>
              </a:rPr>
            </a:br>
            <a:r>
              <a:rPr lang="en-US" sz="1800">
                <a:latin typeface="+mn-lt"/>
              </a:rPr>
              <a:t>             </a:t>
            </a:r>
            <a:r>
              <a:rPr lang="en-US" sz="1600">
                <a:latin typeface="+mn-lt"/>
              </a:rPr>
              <a:t>INTERR.PAST</a:t>
            </a:r>
            <a:r>
              <a:rPr lang="en-US" sz="1800">
                <a:latin typeface="+mn-lt"/>
              </a:rPr>
              <a:t> put.</a:t>
            </a:r>
            <a:r>
              <a:rPr lang="en-US" sz="1600">
                <a:latin typeface="+mn-lt"/>
              </a:rPr>
              <a:t>PAST </a:t>
            </a:r>
            <a:r>
              <a:rPr lang="en-US" sz="1800">
                <a:latin typeface="+mn-lt"/>
              </a:rPr>
              <a:t>you in          on  the job	</a:t>
            </a:r>
            <a:br>
              <a:rPr lang="en-US" sz="1800">
                <a:latin typeface="+mn-lt"/>
              </a:rPr>
            </a:br>
            <a:r>
              <a:rPr lang="en-US" sz="1800">
                <a:latin typeface="+mn-lt"/>
              </a:rPr>
              <a:t>             'Did you apply for the job?’	</a:t>
            </a:r>
            <a:br>
              <a:rPr lang="en-US" sz="1800">
                <a:latin typeface="+mn-lt"/>
              </a:rPr>
            </a:br>
            <a:r>
              <a:rPr lang="en-US" sz="1800">
                <a:latin typeface="+mn-lt"/>
              </a:rPr>
              <a:t>             B: Chuir.	</a:t>
            </a:r>
            <a:br>
              <a:rPr lang="en-US" sz="1800">
                <a:latin typeface="+mn-lt"/>
              </a:rPr>
            </a:br>
            <a:r>
              <a:rPr lang="en-US" sz="1800">
                <a:latin typeface="+mn-lt"/>
              </a:rPr>
              <a:t>	 put.</a:t>
            </a:r>
            <a:r>
              <a:rPr lang="en-US" sz="1600">
                <a:latin typeface="+mn-lt"/>
              </a:rPr>
              <a:t>PAST</a:t>
            </a:r>
            <a:br>
              <a:rPr lang="en-US" sz="1800">
                <a:latin typeface="+mn-lt"/>
              </a:rPr>
            </a:br>
            <a:r>
              <a:rPr lang="en-US" sz="1800">
                <a:latin typeface="+mn-lt"/>
              </a:rPr>
              <a:t>	 'Yes.’	</a:t>
            </a:r>
            <a:br>
              <a:rPr lang="en-IL" sz="1800">
                <a:latin typeface="+mn-lt"/>
              </a:rPr>
            </a:br>
            <a:r>
              <a:rPr lang="en-US" sz="1800">
                <a:latin typeface="+mn-lt"/>
              </a:rPr>
              <a:t>(53) A: Meg hívta    János  a    szomszédokat?	             (</a:t>
            </a:r>
            <a:r>
              <a:rPr lang="en-US" sz="1800" i="1">
                <a:latin typeface="+mn-lt"/>
              </a:rPr>
              <a:t>VM= verbal modifier, Hungarian</a:t>
            </a:r>
            <a:r>
              <a:rPr lang="en-US" sz="1800">
                <a:latin typeface="+mn-lt"/>
              </a:rPr>
              <a:t>)</a:t>
            </a:r>
            <a:br>
              <a:rPr lang="en-US" sz="1800">
                <a:latin typeface="+mn-lt"/>
              </a:rPr>
            </a:br>
            <a:r>
              <a:rPr lang="en-US" sz="1800">
                <a:latin typeface="+mn-lt"/>
              </a:rPr>
              <a:t>             </a:t>
            </a:r>
            <a:r>
              <a:rPr lang="en-US" sz="1600">
                <a:latin typeface="+mn-lt"/>
              </a:rPr>
              <a:t>VM</a:t>
            </a:r>
            <a:r>
              <a:rPr lang="en-US" sz="1800">
                <a:latin typeface="+mn-lt"/>
              </a:rPr>
              <a:t>   invited	János the neighbors	</a:t>
            </a:r>
            <a:br>
              <a:rPr lang="en-US" sz="1800">
                <a:latin typeface="+mn-lt"/>
              </a:rPr>
            </a:br>
            <a:r>
              <a:rPr lang="en-US" sz="1800">
                <a:latin typeface="+mn-lt"/>
              </a:rPr>
              <a:t>              'Did János invite the neighbors?’	</a:t>
            </a:r>
            <a:br>
              <a:rPr lang="en-US" sz="1800">
                <a:latin typeface="+mn-lt"/>
              </a:rPr>
            </a:br>
            <a:r>
              <a:rPr lang="en-US" sz="1800">
                <a:latin typeface="+mn-lt"/>
              </a:rPr>
              <a:t>       B: Meg (hívta).					</a:t>
            </a:r>
            <a:r>
              <a:rPr lang="en-US" sz="1800">
                <a:latin typeface="+mn-lt"/>
                <a:ea typeface="Calibri" panose="020F0502020204030204" pitchFamily="34" charset="0"/>
              </a:rPr>
              <a:t>[</a:t>
            </a:r>
            <a:r>
              <a:rPr lang="en-US" sz="1800" baseline="-25000">
                <a:latin typeface="+mn-lt"/>
                <a:ea typeface="Calibri" panose="020F0502020204030204" pitchFamily="34" charset="0"/>
              </a:rPr>
              <a:t>PolP</a:t>
            </a:r>
            <a:r>
              <a:rPr lang="en-US" sz="1800">
                <a:latin typeface="+mn-lt"/>
                <a:ea typeface="Calibri" panose="020F0502020204030204" pitchFamily="34" charset="0"/>
              </a:rPr>
              <a:t> [V-T]</a:t>
            </a:r>
            <a:r>
              <a:rPr lang="en-US" sz="1800" baseline="-25000">
                <a:latin typeface="+mn-lt"/>
                <a:ea typeface="Calibri" panose="020F0502020204030204" pitchFamily="34" charset="0"/>
              </a:rPr>
              <a:t>j</a:t>
            </a:r>
            <a:r>
              <a:rPr lang="en-US" sz="1800">
                <a:latin typeface="+mn-lt"/>
                <a:ea typeface="Calibri" panose="020F0502020204030204" pitchFamily="34" charset="0"/>
              </a:rPr>
              <a:t>-Pol [</a:t>
            </a:r>
            <a:r>
              <a:rPr lang="en-US" sz="1800" baseline="-25000">
                <a:highlight>
                  <a:srgbClr val="C0C0C0"/>
                </a:highlight>
                <a:latin typeface="+mn-lt"/>
                <a:ea typeface="Calibri" panose="020F0502020204030204" pitchFamily="34" charset="0"/>
              </a:rPr>
              <a:t>TP</a:t>
            </a:r>
            <a:r>
              <a:rPr lang="en-US" sz="1800">
                <a:highlight>
                  <a:srgbClr val="C0C0C0"/>
                </a:highlight>
                <a:latin typeface="+mn-lt"/>
                <a:ea typeface="Calibri" panose="020F0502020204030204" pitchFamily="34" charset="0"/>
              </a:rPr>
              <a:t> Subject [</a:t>
            </a:r>
            <a:r>
              <a:rPr lang="en-US" sz="1800" baseline="-25000">
                <a:highlight>
                  <a:srgbClr val="C0C0C0"/>
                </a:highlight>
                <a:latin typeface="+mn-lt"/>
                <a:ea typeface="Calibri" panose="020F0502020204030204" pitchFamily="34" charset="0"/>
              </a:rPr>
              <a:t>T’ </a:t>
            </a:r>
            <a:r>
              <a:rPr lang="en-US" sz="1800">
                <a:highlight>
                  <a:srgbClr val="C0C0C0"/>
                </a:highlight>
                <a:latin typeface="+mn-lt"/>
                <a:ea typeface="Calibri" panose="020F0502020204030204" pitchFamily="34" charset="0"/>
              </a:rPr>
              <a:t>t</a:t>
            </a:r>
            <a:r>
              <a:rPr lang="en-US" sz="1800" baseline="-25000">
                <a:highlight>
                  <a:srgbClr val="C0C0C0"/>
                </a:highlight>
                <a:latin typeface="+mn-lt"/>
                <a:ea typeface="Calibri" panose="020F0502020204030204" pitchFamily="34" charset="0"/>
              </a:rPr>
              <a:t>j</a:t>
            </a:r>
            <a:r>
              <a:rPr lang="en-US" sz="1800">
                <a:highlight>
                  <a:srgbClr val="C0C0C0"/>
                </a:highlight>
                <a:latin typeface="+mn-lt"/>
                <a:ea typeface="Calibri" panose="020F0502020204030204" pitchFamily="34" charset="0"/>
              </a:rPr>
              <a:t> [</a:t>
            </a:r>
            <a:r>
              <a:rPr lang="en-US" sz="1800" baseline="-25000">
                <a:highlight>
                  <a:srgbClr val="C0C0C0"/>
                </a:highlight>
                <a:latin typeface="+mn-lt"/>
                <a:ea typeface="Calibri" panose="020F0502020204030204" pitchFamily="34" charset="0"/>
              </a:rPr>
              <a:t>VP </a:t>
            </a:r>
            <a:r>
              <a:rPr lang="en-US" sz="1800">
                <a:highlight>
                  <a:srgbClr val="C0C0C0"/>
                </a:highlight>
                <a:latin typeface="+mn-lt"/>
                <a:ea typeface="Calibri" panose="020F0502020204030204" pitchFamily="34" charset="0"/>
              </a:rPr>
              <a:t>t</a:t>
            </a:r>
            <a:r>
              <a:rPr lang="en-US" sz="1800" baseline="-25000">
                <a:highlight>
                  <a:srgbClr val="C0C0C0"/>
                </a:highlight>
                <a:latin typeface="+mn-lt"/>
                <a:ea typeface="Calibri" panose="020F0502020204030204" pitchFamily="34" charset="0"/>
              </a:rPr>
              <a:t>i</a:t>
            </a:r>
            <a:r>
              <a:rPr lang="en-US" sz="1800">
                <a:highlight>
                  <a:srgbClr val="C0C0C0"/>
                </a:highlight>
                <a:latin typeface="+mn-lt"/>
                <a:ea typeface="Calibri" panose="020F0502020204030204" pitchFamily="34" charset="0"/>
              </a:rPr>
              <a:t> Object ]]] </a:t>
            </a:r>
            <a:r>
              <a:rPr lang="en-US" sz="1800">
                <a:latin typeface="+mn-lt"/>
                <a:ea typeface="Calibri" panose="020F0502020204030204" pitchFamily="34" charset="0"/>
              </a:rPr>
              <a:t>] </a:t>
            </a:r>
            <a:br>
              <a:rPr lang="en-US" sz="1800">
                <a:ea typeface="Calibri" panose="020F0502020204030204" pitchFamily="34" charset="0"/>
              </a:rPr>
            </a:br>
            <a:r>
              <a:rPr lang="en-US" sz="1800">
                <a:latin typeface="+mn-lt"/>
              </a:rPr>
              <a:t>           </a:t>
            </a:r>
            <a:r>
              <a:rPr lang="en-US" sz="1600">
                <a:latin typeface="+mn-lt"/>
              </a:rPr>
              <a:t>VM     </a:t>
            </a:r>
            <a:r>
              <a:rPr lang="en-US" sz="1800">
                <a:latin typeface="+mn-lt"/>
              </a:rPr>
              <a:t>invited	</a:t>
            </a:r>
            <a:br>
              <a:rPr lang="en-US" sz="1800">
                <a:latin typeface="+mn-lt"/>
              </a:rPr>
            </a:br>
            <a:r>
              <a:rPr lang="en-US" sz="1800">
                <a:latin typeface="+mn-lt"/>
              </a:rPr>
              <a:t>           'He did.'</a:t>
            </a:r>
            <a:br>
              <a:rPr lang="en-IL" sz="1800">
                <a:latin typeface="+mn-lt"/>
              </a:rPr>
            </a:br>
            <a:br>
              <a:rPr lang="en-US" sz="1800" b="1">
                <a:latin typeface="+mn-lt"/>
                <a:ea typeface="Calibri" panose="020F0502020204030204" pitchFamily="34" charset="0"/>
              </a:rPr>
            </a:br>
            <a:endParaRPr lang="en-IL" sz="1800" b="1" dirty="0">
              <a:latin typeface="+mn-lt"/>
            </a:endParaRPr>
          </a:p>
        </p:txBody>
      </p:sp>
      <p:sp>
        <p:nvSpPr>
          <p:cNvPr id="7" name="Slide Number Placeholder 6">
            <a:extLst>
              <a:ext uri="{FF2B5EF4-FFF2-40B4-BE49-F238E27FC236}">
                <a16:creationId xmlns:a16="http://schemas.microsoft.com/office/drawing/2014/main" id="{18D92D4A-2CA4-94F9-E66D-B699A6BD96EF}"/>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37</a:t>
            </a:fld>
            <a:endParaRPr lang="en-IL" dirty="0"/>
          </a:p>
        </p:txBody>
      </p:sp>
      <p:sp>
        <p:nvSpPr>
          <p:cNvPr id="4" name="Freeform: Shape 3">
            <a:extLst>
              <a:ext uri="{FF2B5EF4-FFF2-40B4-BE49-F238E27FC236}">
                <a16:creationId xmlns:a16="http://schemas.microsoft.com/office/drawing/2014/main" id="{64225340-F633-3868-F6C1-10DCCA72FEEF}"/>
              </a:ext>
            </a:extLst>
          </p:cNvPr>
          <p:cNvSpPr/>
          <p:nvPr/>
        </p:nvSpPr>
        <p:spPr>
          <a:xfrm>
            <a:off x="4605454" y="2430966"/>
            <a:ext cx="847492" cy="245702"/>
          </a:xfrm>
          <a:custGeom>
            <a:avLst/>
            <a:gdLst>
              <a:gd name="csX0" fmla="*/ 847492 w 847492"/>
              <a:gd name="csY0" fmla="*/ 44605 h 245702"/>
              <a:gd name="csX1" fmla="*/ 412595 w 847492"/>
              <a:gd name="csY1" fmla="*/ 245327 h 245702"/>
              <a:gd name="csX2" fmla="*/ 0 w 847492"/>
              <a:gd name="csY2" fmla="*/ 0 h 245702"/>
            </a:gdLst>
            <a:ahLst/>
            <a:cxnLst>
              <a:cxn ang="0">
                <a:pos x="csX0" y="csY0"/>
              </a:cxn>
              <a:cxn ang="0">
                <a:pos x="csX1" y="csY1"/>
              </a:cxn>
              <a:cxn ang="0">
                <a:pos x="csX2" y="csY2"/>
              </a:cxn>
            </a:cxnLst>
            <a:rect l="l" t="t" r="r" b="b"/>
            <a:pathLst>
              <a:path w="847492" h="245702">
                <a:moveTo>
                  <a:pt x="847492" y="44605"/>
                </a:moveTo>
                <a:cubicBezTo>
                  <a:pt x="700668" y="148683"/>
                  <a:pt x="553844" y="252761"/>
                  <a:pt x="412595" y="245327"/>
                </a:cubicBezTo>
                <a:cubicBezTo>
                  <a:pt x="271346" y="237893"/>
                  <a:pt x="135673" y="118946"/>
                  <a:pt x="0" y="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Freeform: Shape 5">
            <a:extLst>
              <a:ext uri="{FF2B5EF4-FFF2-40B4-BE49-F238E27FC236}">
                <a16:creationId xmlns:a16="http://schemas.microsoft.com/office/drawing/2014/main" id="{77B59FAE-1D4F-8A02-AE07-637E5F0860D9}"/>
              </a:ext>
            </a:extLst>
          </p:cNvPr>
          <p:cNvSpPr/>
          <p:nvPr/>
        </p:nvSpPr>
        <p:spPr>
          <a:xfrm>
            <a:off x="6263268" y="6247173"/>
            <a:ext cx="1932878" cy="365125"/>
          </a:xfrm>
          <a:custGeom>
            <a:avLst/>
            <a:gdLst>
              <a:gd name="csX0" fmla="*/ 847492 w 847492"/>
              <a:gd name="csY0" fmla="*/ 44605 h 245702"/>
              <a:gd name="csX1" fmla="*/ 412595 w 847492"/>
              <a:gd name="csY1" fmla="*/ 245327 h 245702"/>
              <a:gd name="csX2" fmla="*/ 0 w 847492"/>
              <a:gd name="csY2" fmla="*/ 0 h 245702"/>
            </a:gdLst>
            <a:ahLst/>
            <a:cxnLst>
              <a:cxn ang="0">
                <a:pos x="csX0" y="csY0"/>
              </a:cxn>
              <a:cxn ang="0">
                <a:pos x="csX1" y="csY1"/>
              </a:cxn>
              <a:cxn ang="0">
                <a:pos x="csX2" y="csY2"/>
              </a:cxn>
            </a:cxnLst>
            <a:rect l="l" t="t" r="r" b="b"/>
            <a:pathLst>
              <a:path w="847492" h="245702">
                <a:moveTo>
                  <a:pt x="847492" y="44605"/>
                </a:moveTo>
                <a:cubicBezTo>
                  <a:pt x="700668" y="148683"/>
                  <a:pt x="553844" y="252761"/>
                  <a:pt x="412595" y="245327"/>
                </a:cubicBezTo>
                <a:cubicBezTo>
                  <a:pt x="271346" y="237893"/>
                  <a:pt x="135673" y="118946"/>
                  <a:pt x="0" y="0"/>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Freeform: Shape 7">
            <a:extLst>
              <a:ext uri="{FF2B5EF4-FFF2-40B4-BE49-F238E27FC236}">
                <a16:creationId xmlns:a16="http://schemas.microsoft.com/office/drawing/2014/main" id="{17CACDBA-8777-19B4-3FEE-7B6B9EBC2765}"/>
              </a:ext>
            </a:extLst>
          </p:cNvPr>
          <p:cNvSpPr/>
          <p:nvPr/>
        </p:nvSpPr>
        <p:spPr>
          <a:xfrm>
            <a:off x="8196146" y="6247173"/>
            <a:ext cx="457200" cy="365125"/>
          </a:xfrm>
          <a:custGeom>
            <a:avLst/>
            <a:gdLst>
              <a:gd name="csX0" fmla="*/ 423746 w 423746"/>
              <a:gd name="csY0" fmla="*/ 0 h 424228"/>
              <a:gd name="csX1" fmla="*/ 278780 w 423746"/>
              <a:gd name="csY1" fmla="*/ 423746 h 424228"/>
              <a:gd name="csX2" fmla="*/ 0 w 423746"/>
              <a:gd name="csY2" fmla="*/ 66907 h 424228"/>
            </a:gdLst>
            <a:ahLst/>
            <a:cxnLst>
              <a:cxn ang="0">
                <a:pos x="csX0" y="csY0"/>
              </a:cxn>
              <a:cxn ang="0">
                <a:pos x="csX1" y="csY1"/>
              </a:cxn>
              <a:cxn ang="0">
                <a:pos x="csX2" y="csY2"/>
              </a:cxn>
            </a:cxnLst>
            <a:rect l="l" t="t" r="r" b="b"/>
            <a:pathLst>
              <a:path w="423746" h="424228">
                <a:moveTo>
                  <a:pt x="423746" y="0"/>
                </a:moveTo>
                <a:cubicBezTo>
                  <a:pt x="386575" y="206297"/>
                  <a:pt x="349404" y="412595"/>
                  <a:pt x="278780" y="423746"/>
                </a:cubicBezTo>
                <a:cubicBezTo>
                  <a:pt x="208156" y="434897"/>
                  <a:pt x="104078" y="250902"/>
                  <a:pt x="0" y="66907"/>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996637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BDEC2-B684-B519-F3E2-EFBB4F72587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C68129A-FCE4-CC1A-85A2-B3FC87D6F0E5}"/>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A curious lacuna: V-stranding VP ellipsis	</a:t>
            </a:r>
            <a:endParaRPr lang="en-IL" b="1" dirty="0">
              <a:latin typeface="+mn-lt"/>
            </a:endParaRPr>
          </a:p>
        </p:txBody>
      </p:sp>
      <p:sp>
        <p:nvSpPr>
          <p:cNvPr id="5" name="Title 4">
            <a:extLst>
              <a:ext uri="{FF2B5EF4-FFF2-40B4-BE49-F238E27FC236}">
                <a16:creationId xmlns:a16="http://schemas.microsoft.com/office/drawing/2014/main" id="{060DC72A-D568-C2D1-7697-A0946EA8CC4B}"/>
              </a:ext>
            </a:extLst>
          </p:cNvPr>
          <p:cNvSpPr>
            <a:spLocks noGrp="1"/>
          </p:cNvSpPr>
          <p:nvPr>
            <p:ph type="title"/>
          </p:nvPr>
        </p:nvSpPr>
        <p:spPr>
          <a:xfrm>
            <a:off x="81118" y="1108037"/>
            <a:ext cx="12029765" cy="5819235"/>
          </a:xfrm>
        </p:spPr>
        <p:txBody>
          <a:bodyPr anchor="t" anchorCtr="0">
            <a:noAutofit/>
          </a:bodyPr>
          <a:lstStyle/>
          <a:p>
            <a:pPr>
              <a:lnSpc>
                <a:spcPts val="3000"/>
              </a:lnSpc>
            </a:pPr>
            <a:r>
              <a:rPr lang="en-US" sz="2000" b="1">
                <a:latin typeface="+mn-lt"/>
              </a:rPr>
              <a:t>Prediction</a:t>
            </a:r>
            <a:r>
              <a:rPr lang="en-US" sz="2000">
                <a:latin typeface="+mn-lt"/>
              </a:rPr>
              <a:t>: If a language allows both X-movement and XP ellipsis, it should also allow X-stranding XP ellipsis. </a:t>
            </a:r>
            <a:br>
              <a:rPr lang="en-US" sz="2000">
                <a:latin typeface="+mn-lt"/>
              </a:rPr>
            </a:br>
            <a:r>
              <a:rPr lang="en-US" sz="2000" b="1">
                <a:latin typeface="+mn-lt"/>
              </a:rPr>
              <a:t>Puzzle</a:t>
            </a:r>
            <a:r>
              <a:rPr lang="en-US" sz="2000">
                <a:latin typeface="+mn-lt"/>
              </a:rPr>
              <a:t>: A number of languages have the ingredients but not the outcome: Hebrew, Russian, Hindi, and (more controversially), Portuguese and Japanese. We’ll look at Hebrew.</a:t>
            </a:r>
            <a:br>
              <a:rPr lang="en-US" sz="2000">
                <a:latin typeface="+mn-lt"/>
              </a:rPr>
            </a:br>
            <a:br>
              <a:rPr lang="en-US" sz="2000">
                <a:latin typeface="+mn-lt"/>
              </a:rPr>
            </a:br>
            <a:r>
              <a:rPr lang="en-US" sz="2000">
                <a:latin typeface="+mn-lt"/>
              </a:rPr>
              <a:t>(54) a. Gil [</a:t>
            </a:r>
            <a:r>
              <a:rPr lang="en-US" sz="2000" baseline="-25000">
                <a:latin typeface="+mn-lt"/>
              </a:rPr>
              <a:t>V</a:t>
            </a:r>
            <a:r>
              <a:rPr lang="en-US" sz="2000">
                <a:latin typeface="+mn-lt"/>
              </a:rPr>
              <a:t> šaxax] [</a:t>
            </a:r>
            <a:r>
              <a:rPr lang="en-US" sz="2000" baseline="-25000">
                <a:latin typeface="+mn-lt"/>
              </a:rPr>
              <a:t>Adv</a:t>
            </a:r>
            <a:r>
              <a:rPr lang="en-US" sz="2000">
                <a:latin typeface="+mn-lt"/>
              </a:rPr>
              <a:t> le-itim      krovot]   t</a:t>
            </a:r>
            <a:r>
              <a:rPr lang="en-US" sz="2000" baseline="-25000">
                <a:latin typeface="+mn-lt"/>
              </a:rPr>
              <a:t>V</a:t>
            </a:r>
            <a:r>
              <a:rPr lang="en-US" sz="2000">
                <a:latin typeface="+mn-lt"/>
              </a:rPr>
              <a:t>	et    ha-maftexot 	ba-oto. 		</a:t>
            </a:r>
            <a:r>
              <a:rPr lang="en-US" sz="2000">
                <a:solidFill>
                  <a:srgbClr val="00B0F0"/>
                </a:solidFill>
                <a:sym typeface="Wingdings" panose="05000000000000000000" pitchFamily="2" charset="2"/>
              </a:rPr>
              <a:t> </a:t>
            </a:r>
            <a:r>
              <a:rPr lang="en-US" sz="2000">
                <a:solidFill>
                  <a:srgbClr val="00B0F0"/>
                </a:solidFill>
                <a:latin typeface="+mn-lt"/>
                <a:sym typeface="Wingdings" panose="05000000000000000000" pitchFamily="2" charset="2"/>
              </a:rPr>
              <a:t>V-to-T movement</a:t>
            </a:r>
            <a:br>
              <a:rPr lang="en-US" sz="2000">
                <a:latin typeface="+mn-lt"/>
              </a:rPr>
            </a:br>
            <a:r>
              <a:rPr lang="en-US" sz="2000">
                <a:latin typeface="+mn-lt"/>
              </a:rPr>
              <a:t>            Gil forgot             to-times  frequent 	</a:t>
            </a:r>
            <a:r>
              <a:rPr lang="en-US" sz="1800">
                <a:latin typeface="+mn-lt"/>
              </a:rPr>
              <a:t>ACC</a:t>
            </a:r>
            <a:r>
              <a:rPr lang="en-US" sz="2000">
                <a:latin typeface="+mn-lt"/>
              </a:rPr>
              <a:t> the-keys 	in.the-car	</a:t>
            </a:r>
            <a:br>
              <a:rPr lang="en-US" sz="2000">
                <a:latin typeface="+mn-lt"/>
              </a:rPr>
            </a:br>
            <a:r>
              <a:rPr lang="en-US" sz="2000">
                <a:latin typeface="+mn-lt"/>
              </a:rPr>
              <a:t>            'Gil often forgot the keys in the car.’	</a:t>
            </a:r>
            <a:br>
              <a:rPr lang="en-US" sz="2000">
                <a:latin typeface="+mn-lt"/>
              </a:rPr>
            </a:br>
            <a:r>
              <a:rPr lang="en-US" sz="2000">
                <a:latin typeface="+mn-lt"/>
              </a:rPr>
              <a:t>       b. A: Gil haya	maskim       la'azor  lanu? 			</a:t>
            </a:r>
            <a:br>
              <a:rPr lang="en-US" sz="2000">
                <a:latin typeface="+mn-lt"/>
              </a:rPr>
            </a:br>
            <a:r>
              <a:rPr lang="en-US" sz="2000">
                <a:latin typeface="+mn-lt"/>
              </a:rPr>
              <a:t>	Gil was	agree.</a:t>
            </a:r>
            <a:r>
              <a:rPr lang="en-US" sz="1800">
                <a:latin typeface="+mn-lt"/>
              </a:rPr>
              <a:t>PRTC</a:t>
            </a:r>
            <a:r>
              <a:rPr lang="en-US" sz="2000">
                <a:latin typeface="+mn-lt"/>
              </a:rPr>
              <a:t>  to.help to.us	</a:t>
            </a:r>
            <a:br>
              <a:rPr lang="en-US" sz="2000">
                <a:latin typeface="+mn-lt"/>
              </a:rPr>
            </a:br>
            <a:r>
              <a:rPr lang="en-US" sz="2000">
                <a:latin typeface="+mn-lt"/>
              </a:rPr>
              <a:t>	'Would Gil have agreed to help us?’	</a:t>
            </a:r>
            <a:br>
              <a:rPr lang="en-US" sz="2000">
                <a:latin typeface="+mn-lt"/>
              </a:rPr>
            </a:br>
            <a:r>
              <a:rPr lang="en-US" sz="2000">
                <a:latin typeface="+mn-lt"/>
              </a:rPr>
              <a:t>           B: Batuax hu haya __.						</a:t>
            </a:r>
            <a:r>
              <a:rPr lang="en-US" sz="2000">
                <a:solidFill>
                  <a:srgbClr val="00B0F0"/>
                </a:solidFill>
                <a:latin typeface="+mn-lt"/>
                <a:sym typeface="Wingdings" panose="05000000000000000000" pitchFamily="2" charset="2"/>
              </a:rPr>
              <a:t>Aux-stranding VP ellipsis</a:t>
            </a:r>
            <a:br>
              <a:rPr lang="en-US" sz="2000">
                <a:latin typeface="+mn-lt"/>
              </a:rPr>
            </a:br>
            <a:r>
              <a:rPr lang="en-US" sz="2000">
                <a:latin typeface="+mn-lt"/>
              </a:rPr>
              <a:t>	surely  he was	</a:t>
            </a:r>
            <a:br>
              <a:rPr lang="en-US" sz="2000">
                <a:latin typeface="+mn-lt"/>
              </a:rPr>
            </a:br>
            <a:r>
              <a:rPr lang="en-US" sz="2000">
                <a:latin typeface="+mn-lt"/>
              </a:rPr>
              <a:t>	'Surely he would have.'	</a:t>
            </a:r>
            <a:br>
              <a:rPr lang="en-IL" sz="2000">
                <a:latin typeface="+mn-lt"/>
              </a:rPr>
            </a:br>
            <a:endParaRPr lang="en-IL" sz="2000" b="1" dirty="0">
              <a:latin typeface="+mn-lt"/>
            </a:endParaRPr>
          </a:p>
        </p:txBody>
      </p:sp>
      <p:sp>
        <p:nvSpPr>
          <p:cNvPr id="7" name="Slide Number Placeholder 6">
            <a:extLst>
              <a:ext uri="{FF2B5EF4-FFF2-40B4-BE49-F238E27FC236}">
                <a16:creationId xmlns:a16="http://schemas.microsoft.com/office/drawing/2014/main" id="{C79E3361-01C4-E556-EA48-F48296A47D8D}"/>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38</a:t>
            </a:fld>
            <a:endParaRPr lang="en-IL" dirty="0"/>
          </a:p>
        </p:txBody>
      </p:sp>
      <p:sp>
        <p:nvSpPr>
          <p:cNvPr id="4" name="Freeform: Shape 3">
            <a:extLst>
              <a:ext uri="{FF2B5EF4-FFF2-40B4-BE49-F238E27FC236}">
                <a16:creationId xmlns:a16="http://schemas.microsoft.com/office/drawing/2014/main" id="{0AA922D2-467F-81F5-1EE7-0F330D887395}"/>
              </a:ext>
            </a:extLst>
          </p:cNvPr>
          <p:cNvSpPr/>
          <p:nvPr/>
        </p:nvSpPr>
        <p:spPr>
          <a:xfrm>
            <a:off x="1625600" y="2442117"/>
            <a:ext cx="2881745" cy="328792"/>
          </a:xfrm>
          <a:custGeom>
            <a:avLst/>
            <a:gdLst>
              <a:gd name="csX0" fmla="*/ 2881745 w 2881745"/>
              <a:gd name="csY0" fmla="*/ 194119 h 221828"/>
              <a:gd name="csX1" fmla="*/ 1357745 w 2881745"/>
              <a:gd name="csY1" fmla="*/ 155 h 221828"/>
              <a:gd name="csX2" fmla="*/ 0 w 2881745"/>
              <a:gd name="csY2" fmla="*/ 221828 h 221828"/>
            </a:gdLst>
            <a:ahLst/>
            <a:cxnLst>
              <a:cxn ang="0">
                <a:pos x="csX0" y="csY0"/>
              </a:cxn>
              <a:cxn ang="0">
                <a:pos x="csX1" y="csY1"/>
              </a:cxn>
              <a:cxn ang="0">
                <a:pos x="csX2" y="csY2"/>
              </a:cxn>
            </a:cxnLst>
            <a:rect l="l" t="t" r="r" b="b"/>
            <a:pathLst>
              <a:path w="2881745" h="221828">
                <a:moveTo>
                  <a:pt x="2881745" y="194119"/>
                </a:moveTo>
                <a:cubicBezTo>
                  <a:pt x="2359890" y="94828"/>
                  <a:pt x="1838036" y="-4463"/>
                  <a:pt x="1357745" y="155"/>
                </a:cubicBezTo>
                <a:cubicBezTo>
                  <a:pt x="877454" y="4773"/>
                  <a:pt x="438727" y="113300"/>
                  <a:pt x="0" y="221828"/>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409768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64913-FBCB-EF6A-84AF-BED498A44B1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8FE58BA-C565-E486-C6C5-B61770CD363C}"/>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Argument Ellipsis vs. V-stranding VP ellipsis</a:t>
            </a:r>
            <a:endParaRPr lang="en-IL" b="1" dirty="0">
              <a:latin typeface="+mn-lt"/>
            </a:endParaRPr>
          </a:p>
        </p:txBody>
      </p:sp>
      <p:sp>
        <p:nvSpPr>
          <p:cNvPr id="7" name="Slide Number Placeholder 6">
            <a:extLst>
              <a:ext uri="{FF2B5EF4-FFF2-40B4-BE49-F238E27FC236}">
                <a16:creationId xmlns:a16="http://schemas.microsoft.com/office/drawing/2014/main" id="{A47D9961-2335-5BA8-E73B-939549BFFA52}"/>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39</a:t>
            </a:fld>
            <a:endParaRPr lang="en-IL" dirty="0"/>
          </a:p>
        </p:txBody>
      </p:sp>
      <p:pic>
        <p:nvPicPr>
          <p:cNvPr id="4" name="Picture 3">
            <a:extLst>
              <a:ext uri="{FF2B5EF4-FFF2-40B4-BE49-F238E27FC236}">
                <a16:creationId xmlns:a16="http://schemas.microsoft.com/office/drawing/2014/main" id="{B11CF774-E80F-C263-AF0E-48194D3F8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3481" y="1108037"/>
            <a:ext cx="3233439" cy="5749963"/>
          </a:xfrm>
          <a:prstGeom prst="rect">
            <a:avLst/>
          </a:prstGeom>
        </p:spPr>
      </p:pic>
      <p:sp>
        <p:nvSpPr>
          <p:cNvPr id="6" name="TextBox 5">
            <a:extLst>
              <a:ext uri="{FF2B5EF4-FFF2-40B4-BE49-F238E27FC236}">
                <a16:creationId xmlns:a16="http://schemas.microsoft.com/office/drawing/2014/main" id="{064621EC-9F61-0A5B-B8D5-59FB992BD6B4}"/>
              </a:ext>
            </a:extLst>
          </p:cNvPr>
          <p:cNvSpPr txBox="1"/>
          <p:nvPr/>
        </p:nvSpPr>
        <p:spPr>
          <a:xfrm>
            <a:off x="81116" y="1144980"/>
            <a:ext cx="6753794" cy="6164508"/>
          </a:xfrm>
          <a:prstGeom prst="rect">
            <a:avLst/>
          </a:prstGeom>
          <a:noFill/>
        </p:spPr>
        <p:txBody>
          <a:bodyPr wrap="square" rtlCol="0">
            <a:spAutoFit/>
          </a:bodyPr>
          <a:lstStyle/>
          <a:p>
            <a:pPr>
              <a:lnSpc>
                <a:spcPts val="2500"/>
              </a:lnSpc>
            </a:pPr>
            <a:r>
              <a:rPr lang="en-US"/>
              <a:t>Missing objects in Hebrew can be </a:t>
            </a:r>
            <a:r>
              <a:rPr lang="en-US" b="1"/>
              <a:t>elliptical</a:t>
            </a:r>
            <a:r>
              <a:rPr lang="en-US"/>
              <a:t>. This is seen most </a:t>
            </a:r>
            <a:br>
              <a:rPr lang="en-US"/>
            </a:br>
            <a:r>
              <a:rPr lang="en-US"/>
              <a:t>clearly when they give rise to readings not expressible by (null) pronouns (Landau 2018 provides many kinds of such objects).</a:t>
            </a:r>
          </a:p>
          <a:p>
            <a:pPr>
              <a:lnSpc>
                <a:spcPts val="2500"/>
              </a:lnSpc>
            </a:pPr>
            <a:endParaRPr lang="en-US"/>
          </a:p>
          <a:p>
            <a:pPr>
              <a:lnSpc>
                <a:spcPts val="2500"/>
              </a:lnSpc>
            </a:pPr>
            <a:r>
              <a:rPr lang="en-US"/>
              <a:t>55. A: ani	mexapes šloša  ozrim        la-misrad.</a:t>
            </a:r>
            <a:br>
              <a:rPr lang="en-US"/>
            </a:br>
            <a:r>
              <a:rPr lang="en-US"/>
              <a:t>           I      look.for  three assistants  to.the-office	</a:t>
            </a:r>
            <a:br>
              <a:rPr lang="en-US"/>
            </a:br>
            <a:r>
              <a:rPr lang="en-US"/>
              <a:t>           ‘I’m looking for three assistants for my office.’	</a:t>
            </a:r>
            <a:endParaRPr lang="en-IL"/>
          </a:p>
          <a:p>
            <a:pPr>
              <a:lnSpc>
                <a:spcPts val="2500"/>
              </a:lnSpc>
            </a:pPr>
            <a:r>
              <a:rPr lang="en-US"/>
              <a:t>      B: ani 	lo    carix ___, maspikim  li	     šnayim.	</a:t>
            </a:r>
            <a:br>
              <a:rPr lang="en-US"/>
            </a:br>
            <a:r>
              <a:rPr lang="en-US"/>
              <a:t>          I      not  need        suffice.3</a:t>
            </a:r>
            <a:r>
              <a:rPr lang="en-US" sz="1600"/>
              <a:t>PL</a:t>
            </a:r>
            <a:r>
              <a:rPr lang="en-US" sz="2000"/>
              <a:t> </a:t>
            </a:r>
            <a:r>
              <a:rPr lang="en-US"/>
              <a:t>to.me   two	</a:t>
            </a:r>
            <a:br>
              <a:rPr lang="en-US"/>
            </a:br>
            <a:r>
              <a:rPr lang="en-US"/>
              <a:t>          ‘I don’t need three (assistants), two are enough for me.’</a:t>
            </a:r>
            <a:br>
              <a:rPr lang="en-US"/>
            </a:br>
            <a:r>
              <a:rPr lang="en-US"/>
              <a:t>         [cf. # I don’t need them…]</a:t>
            </a:r>
          </a:p>
          <a:p>
            <a:pPr>
              <a:lnSpc>
                <a:spcPts val="2500"/>
              </a:lnSpc>
            </a:pPr>
            <a:endParaRPr lang="en-US"/>
          </a:p>
          <a:p>
            <a:pPr>
              <a:lnSpc>
                <a:spcPts val="2500"/>
              </a:lnSpc>
            </a:pPr>
            <a:r>
              <a:rPr lang="en-US" b="1">
                <a:solidFill>
                  <a:srgbClr val="00B0F0"/>
                </a:solidFill>
              </a:rPr>
              <a:t>The question is: Ellipsis of </a:t>
            </a:r>
            <a:r>
              <a:rPr lang="en-US" b="1" i="1">
                <a:solidFill>
                  <a:srgbClr val="00B0F0"/>
                </a:solidFill>
              </a:rPr>
              <a:t>what</a:t>
            </a:r>
            <a:r>
              <a:rPr lang="en-US" b="1">
                <a:solidFill>
                  <a:srgbClr val="00B0F0"/>
                </a:solidFill>
              </a:rPr>
              <a:t>? </a:t>
            </a:r>
            <a:r>
              <a:rPr lang="en-US"/>
              <a:t>Given that Hebrew has both V-to-T and VPE, it can generate elliptical object gaps in two ways.</a:t>
            </a:r>
            <a:endParaRPr lang="en-IL"/>
          </a:p>
          <a:p>
            <a:pPr>
              <a:lnSpc>
                <a:spcPts val="2500"/>
              </a:lnSpc>
            </a:pPr>
            <a:endParaRPr lang="en-US"/>
          </a:p>
          <a:p>
            <a:pPr>
              <a:lnSpc>
                <a:spcPts val="2500"/>
              </a:lnSpc>
            </a:pPr>
            <a:r>
              <a:rPr lang="en-US"/>
              <a:t>56. Gil hizmin et     axot-o.     Yosi gam hizmin ___.	</a:t>
            </a:r>
            <a:br>
              <a:rPr lang="en-US"/>
            </a:br>
            <a:r>
              <a:rPr lang="en-US"/>
              <a:t>      Gil invited </a:t>
            </a:r>
            <a:r>
              <a:rPr lang="en-US" sz="1600"/>
              <a:t>ACC  </a:t>
            </a:r>
            <a:r>
              <a:rPr lang="en-US"/>
              <a:t>sister-his. Yosi too   invited	</a:t>
            </a:r>
            <a:br>
              <a:rPr lang="en-US"/>
            </a:br>
            <a:r>
              <a:rPr lang="en-US"/>
              <a:t>      ‘Gil invited his sister. Yosi did too.’</a:t>
            </a:r>
            <a:endParaRPr lang="en-IL"/>
          </a:p>
          <a:p>
            <a:pPr>
              <a:lnSpc>
                <a:spcPts val="2500"/>
              </a:lnSpc>
            </a:pPr>
            <a:endParaRPr lang="en-IL"/>
          </a:p>
        </p:txBody>
      </p:sp>
      <p:sp>
        <p:nvSpPr>
          <p:cNvPr id="8" name="Freeform: Shape 7">
            <a:extLst>
              <a:ext uri="{FF2B5EF4-FFF2-40B4-BE49-F238E27FC236}">
                <a16:creationId xmlns:a16="http://schemas.microsoft.com/office/drawing/2014/main" id="{3FBA2931-9382-7942-C61A-104D1F44C2F8}"/>
              </a:ext>
            </a:extLst>
          </p:cNvPr>
          <p:cNvSpPr/>
          <p:nvPr/>
        </p:nvSpPr>
        <p:spPr>
          <a:xfrm>
            <a:off x="4932218" y="3537788"/>
            <a:ext cx="2456873" cy="3050945"/>
          </a:xfrm>
          <a:custGeom>
            <a:avLst/>
            <a:gdLst>
              <a:gd name="csX0" fmla="*/ 0 w 2456873"/>
              <a:gd name="csY0" fmla="*/ 2826067 h 3050945"/>
              <a:gd name="csX1" fmla="*/ 2115127 w 2456873"/>
              <a:gd name="csY1" fmla="*/ 2816830 h 3050945"/>
              <a:gd name="csX2" fmla="*/ 1366982 w 2456873"/>
              <a:gd name="csY2" fmla="*/ 415376 h 3050945"/>
              <a:gd name="csX3" fmla="*/ 2456873 w 2456873"/>
              <a:gd name="csY3" fmla="*/ 18212 h 3050945"/>
            </a:gdLst>
            <a:ahLst/>
            <a:cxnLst>
              <a:cxn ang="0">
                <a:pos x="csX0" y="csY0"/>
              </a:cxn>
              <a:cxn ang="0">
                <a:pos x="csX1" y="csY1"/>
              </a:cxn>
              <a:cxn ang="0">
                <a:pos x="csX2" y="csY2"/>
              </a:cxn>
              <a:cxn ang="0">
                <a:pos x="csX3" y="csY3"/>
              </a:cxn>
            </a:cxnLst>
            <a:rect l="l" t="t" r="r" b="b"/>
            <a:pathLst>
              <a:path w="2456873" h="3050945">
                <a:moveTo>
                  <a:pt x="0" y="2826067"/>
                </a:moveTo>
                <a:cubicBezTo>
                  <a:pt x="943648" y="3022339"/>
                  <a:pt x="1887297" y="3218612"/>
                  <a:pt x="2115127" y="2816830"/>
                </a:cubicBezTo>
                <a:cubicBezTo>
                  <a:pt x="2342957" y="2415048"/>
                  <a:pt x="1310024" y="881812"/>
                  <a:pt x="1366982" y="415376"/>
                </a:cubicBezTo>
                <a:cubicBezTo>
                  <a:pt x="1423940" y="-51060"/>
                  <a:pt x="1940406" y="-16424"/>
                  <a:pt x="2456873" y="18212"/>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Left Brace 8">
            <a:extLst>
              <a:ext uri="{FF2B5EF4-FFF2-40B4-BE49-F238E27FC236}">
                <a16:creationId xmlns:a16="http://schemas.microsoft.com/office/drawing/2014/main" id="{4A2E9758-4C92-4809-483D-8558C7B42769}"/>
              </a:ext>
            </a:extLst>
          </p:cNvPr>
          <p:cNvSpPr/>
          <p:nvPr/>
        </p:nvSpPr>
        <p:spPr>
          <a:xfrm>
            <a:off x="7468377" y="1842802"/>
            <a:ext cx="271797" cy="3412273"/>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p:spTree>
    <p:extLst>
      <p:ext uri="{BB962C8B-B14F-4D97-AF65-F5344CB8AC3E}">
        <p14:creationId xmlns:p14="http://schemas.microsoft.com/office/powerpoint/2010/main" val="2263924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Form-meaning mismatches II</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649839" cy="5756787"/>
          </a:xfrm>
        </p:spPr>
        <p:txBody>
          <a:bodyPr anchor="t" anchorCtr="0">
            <a:noAutofit/>
          </a:bodyPr>
          <a:lstStyle/>
          <a:p>
            <a:pPr>
              <a:lnSpc>
                <a:spcPts val="2600"/>
              </a:lnSpc>
            </a:pPr>
            <a:r>
              <a:rPr lang="en-US" sz="2000" b="1">
                <a:latin typeface="+mn-lt"/>
              </a:rPr>
              <a:t>Uninterpreted form (more form than meaning)</a:t>
            </a:r>
            <a:br>
              <a:rPr lang="en-US" sz="2000" b="1">
                <a:latin typeface="+mn-lt"/>
              </a:rPr>
            </a:br>
            <a:br>
              <a:rPr lang="en-US" sz="2000" b="1">
                <a:latin typeface="+mn-lt"/>
              </a:rPr>
            </a:br>
            <a:r>
              <a:rPr lang="en-US" sz="2000">
                <a:latin typeface="+mn-lt"/>
              </a:rPr>
              <a:t>(2) a. Mimi </a:t>
            </a:r>
            <a:r>
              <a:rPr lang="en-US" sz="2000">
                <a:solidFill>
                  <a:srgbClr val="FF0000"/>
                </a:solidFill>
                <a:latin typeface="+mn-lt"/>
              </a:rPr>
              <a:t>ni</a:t>
            </a:r>
            <a:r>
              <a:rPr lang="en-US" sz="2000">
                <a:latin typeface="+mn-lt"/>
              </a:rPr>
              <a:t>-li-kuwa    </a:t>
            </a:r>
            <a:r>
              <a:rPr lang="en-US" sz="2000">
                <a:solidFill>
                  <a:srgbClr val="FF0000"/>
                </a:solidFill>
                <a:latin typeface="+mn-lt"/>
              </a:rPr>
              <a:t>ni</a:t>
            </a:r>
            <a:r>
              <a:rPr lang="en-US" sz="2000">
                <a:latin typeface="+mn-lt"/>
              </a:rPr>
              <a:t>-ngali  </a:t>
            </a:r>
            <a:r>
              <a:rPr lang="en-US" sz="2000">
                <a:solidFill>
                  <a:srgbClr val="FF0000"/>
                </a:solidFill>
                <a:latin typeface="+mn-lt"/>
              </a:rPr>
              <a:t>ni</a:t>
            </a:r>
            <a:r>
              <a:rPr lang="en-US" sz="2000">
                <a:latin typeface="+mn-lt"/>
              </a:rPr>
              <a:t>-ki-fanya      kazi.                                                  </a:t>
            </a:r>
            <a:r>
              <a:rPr lang="en-US" sz="2000" i="1">
                <a:latin typeface="+mn-lt"/>
              </a:rPr>
              <a:t>Agreement morphology (Swahili)</a:t>
            </a:r>
            <a:br>
              <a:rPr lang="en-US" sz="2000">
                <a:latin typeface="+mn-lt"/>
              </a:rPr>
            </a:br>
            <a:r>
              <a:rPr lang="en-US" sz="2000">
                <a:latin typeface="+mn-lt"/>
              </a:rPr>
              <a:t>          I         1SG-PST-be 1SG-still 1SG-PERF-do work</a:t>
            </a:r>
            <a:br>
              <a:rPr lang="en-US" sz="2000">
                <a:latin typeface="+mn-lt"/>
              </a:rPr>
            </a:br>
            <a:r>
              <a:rPr lang="en-US" sz="2000">
                <a:latin typeface="+mn-lt"/>
              </a:rPr>
              <a:t>          ‘I am still working.’ 	</a:t>
            </a:r>
            <a:br>
              <a:rPr lang="en-US" sz="2000">
                <a:latin typeface="+mn-lt"/>
              </a:rPr>
            </a:br>
            <a:br>
              <a:rPr lang="en-US" sz="2000">
                <a:latin typeface="+mn-lt"/>
              </a:rPr>
            </a:br>
            <a:r>
              <a:rPr lang="en-US" sz="2000">
                <a:latin typeface="+mn-lt"/>
              </a:rPr>
              <a:t>     b. </a:t>
            </a:r>
            <a:r>
              <a:rPr lang="en-US" sz="2000">
                <a:solidFill>
                  <a:srgbClr val="FF0000"/>
                </a:solidFill>
                <a:latin typeface="+mn-lt"/>
              </a:rPr>
              <a:t>le’hodot </a:t>
            </a:r>
            <a:r>
              <a:rPr lang="en-US" sz="2000">
                <a:latin typeface="+mn-lt"/>
              </a:rPr>
              <a:t>ba-a</a:t>
            </a:r>
            <a:r>
              <a:rPr lang="en-US" sz="2000">
                <a:latin typeface="+mn-lt"/>
                <a:cs typeface="Times New Roman" panose="02020603050405020304" pitchFamily="18" charset="0"/>
              </a:rPr>
              <a:t>šma     hem lo    </a:t>
            </a:r>
            <a:r>
              <a:rPr lang="en-US" sz="2000">
                <a:solidFill>
                  <a:srgbClr val="FF0000"/>
                </a:solidFill>
                <a:latin typeface="+mn-lt"/>
                <a:cs typeface="Times New Roman" panose="02020603050405020304" pitchFamily="18" charset="0"/>
              </a:rPr>
              <a:t>hodu</a:t>
            </a:r>
            <a:r>
              <a:rPr lang="en-US" sz="2000">
                <a:latin typeface="+mn-lt"/>
                <a:cs typeface="Times New Roman" panose="02020603050405020304" pitchFamily="18" charset="0"/>
              </a:rPr>
              <a:t>.</a:t>
            </a:r>
            <a:r>
              <a:rPr lang="en-US" sz="2000">
                <a:latin typeface="+mn-lt"/>
              </a:rPr>
              <a:t>				            </a:t>
            </a:r>
            <a:r>
              <a:rPr lang="en-US" sz="2000" i="1">
                <a:latin typeface="+mn-lt"/>
              </a:rPr>
              <a:t>Doubled elements (Hebrew)</a:t>
            </a:r>
            <a:br>
              <a:rPr lang="en-US" sz="2000">
                <a:latin typeface="+mn-lt"/>
              </a:rPr>
            </a:br>
            <a:r>
              <a:rPr lang="en-US" sz="2000">
                <a:latin typeface="+mn-lt"/>
              </a:rPr>
              <a:t>         to.admit in.the-guilt they not admitted.3PL</a:t>
            </a:r>
            <a:br>
              <a:rPr lang="en-US" sz="2000">
                <a:latin typeface="+mn-lt"/>
              </a:rPr>
            </a:br>
            <a:r>
              <a:rPr lang="en-US" sz="2000">
                <a:latin typeface="+mn-lt"/>
              </a:rPr>
              <a:t>         ‘Plead guilty, they didn’t.’</a:t>
            </a:r>
            <a:br>
              <a:rPr lang="en-US" sz="2000">
                <a:latin typeface="+mn-lt"/>
              </a:rPr>
            </a:br>
            <a:br>
              <a:rPr lang="en-US" sz="2000">
                <a:latin typeface="+mn-lt"/>
              </a:rPr>
            </a:br>
            <a:r>
              <a:rPr lang="en-US" sz="2000">
                <a:latin typeface="+mn-lt"/>
              </a:rPr>
              <a:t>     </a:t>
            </a:r>
            <a:r>
              <a:rPr lang="en-GB" sz="2000">
                <a:latin typeface="+mn-lt"/>
              </a:rPr>
              <a:t>f. Tol’ko, požalujsta, poka ne     govori </a:t>
            </a:r>
            <a:r>
              <a:rPr lang="en-GB" sz="2000">
                <a:solidFill>
                  <a:srgbClr val="FF0000"/>
                </a:solidFill>
                <a:latin typeface="+mn-lt"/>
              </a:rPr>
              <a:t>ni</a:t>
            </a:r>
            <a:r>
              <a:rPr lang="en-GB" sz="2000">
                <a:latin typeface="+mn-lt"/>
              </a:rPr>
              <a:t>komu         </a:t>
            </a:r>
            <a:r>
              <a:rPr lang="en-GB" sz="2000">
                <a:solidFill>
                  <a:srgbClr val="FF0000"/>
                </a:solidFill>
                <a:latin typeface="+mn-lt"/>
              </a:rPr>
              <a:t>ni</a:t>
            </a:r>
            <a:r>
              <a:rPr lang="en-GB" sz="2000">
                <a:latin typeface="+mn-lt"/>
              </a:rPr>
              <a:t>čego! 			</a:t>
            </a:r>
            <a:r>
              <a:rPr lang="en-GB" sz="2000" i="1">
                <a:latin typeface="+mn-lt"/>
              </a:rPr>
              <a:t>Negative concord (Russian)</a:t>
            </a:r>
            <a:br>
              <a:rPr lang="en-GB" sz="2000">
                <a:latin typeface="+mn-lt"/>
              </a:rPr>
            </a:br>
            <a:r>
              <a:rPr lang="en-GB" sz="2000">
                <a:latin typeface="+mn-lt"/>
              </a:rPr>
              <a:t>        only     please        yet     NEG tell       nobody.DAT nothing.GEN </a:t>
            </a:r>
            <a:br>
              <a:rPr lang="en-GB" sz="2000">
                <a:latin typeface="+mn-lt"/>
              </a:rPr>
            </a:br>
            <a:r>
              <a:rPr lang="en-GB" sz="2000">
                <a:latin typeface="+mn-lt"/>
              </a:rPr>
              <a:t>         ‘But please do not tell anybody anything yet!’ / * ‘But please do not tell nobody nothing!’</a:t>
            </a:r>
            <a:br>
              <a:rPr lang="en-US" sz="2000">
                <a:latin typeface="+mn-lt"/>
              </a:rPr>
            </a:br>
            <a:br>
              <a:rPr lang="en-US" sz="2000">
                <a:latin typeface="+mn-lt"/>
              </a:rPr>
            </a:br>
            <a:r>
              <a:rPr lang="en-US" sz="2000">
                <a:latin typeface="+mn-lt"/>
              </a:rPr>
              <a:t>If “more form than meaning” does not surprise us, then “more meaning than form” should not surprise us either. Ellipsis is just one kind of “more meaning than form”.</a:t>
            </a:r>
            <a:br>
              <a:rPr lang="en-US"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a:t>
            </a:fld>
            <a:endParaRPr lang="en-IL" dirty="0"/>
          </a:p>
        </p:txBody>
      </p:sp>
    </p:spTree>
    <p:extLst>
      <p:ext uri="{BB962C8B-B14F-4D97-AF65-F5344CB8AC3E}">
        <p14:creationId xmlns:p14="http://schemas.microsoft.com/office/powerpoint/2010/main" val="727972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36ECE-52B5-C5EB-9751-A0E5985B0EC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C0ADE67-D832-03B6-B015-2AFABE7FF21C}"/>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In favor of AE and against VSVPE - I</a:t>
            </a:r>
            <a:endParaRPr lang="en-IL" b="1" dirty="0">
              <a:latin typeface="+mn-lt"/>
            </a:endParaRPr>
          </a:p>
        </p:txBody>
      </p:sp>
      <p:sp>
        <p:nvSpPr>
          <p:cNvPr id="5" name="Title 4">
            <a:extLst>
              <a:ext uri="{FF2B5EF4-FFF2-40B4-BE49-F238E27FC236}">
                <a16:creationId xmlns:a16="http://schemas.microsoft.com/office/drawing/2014/main" id="{810B31D3-C468-5AF5-3887-0A875B36DECC}"/>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US" sz="2000" b="1">
                <a:solidFill>
                  <a:srgbClr val="00B0F0"/>
                </a:solidFill>
                <a:latin typeface="+mn-lt"/>
              </a:rPr>
              <a:t>VSVPE undergenerates (hence, is insufficient):</a:t>
            </a:r>
            <a:br>
              <a:rPr lang="en-US" sz="2000">
                <a:latin typeface="+mn-lt"/>
              </a:rPr>
            </a:br>
            <a:r>
              <a:rPr lang="en-US" sz="2000">
                <a:latin typeface="+mn-lt"/>
              </a:rPr>
              <a:t>Missing object without a VP antecedent</a:t>
            </a:r>
            <a:br>
              <a:rPr lang="en-US" sz="2000">
                <a:latin typeface="+mn-lt"/>
              </a:rPr>
            </a:br>
            <a:r>
              <a:rPr lang="en-US" sz="2000">
                <a:latin typeface="+mn-lt"/>
              </a:rPr>
              <a:t>Missing single object in ditransitives</a:t>
            </a:r>
            <a:br>
              <a:rPr lang="en-US" sz="2000">
                <a:latin typeface="+mn-lt"/>
              </a:rPr>
            </a:br>
            <a:br>
              <a:rPr lang="en-US" sz="2000">
                <a:latin typeface="+mn-lt"/>
              </a:rPr>
            </a:br>
            <a:r>
              <a:rPr lang="en-US" sz="2000" b="1">
                <a:solidFill>
                  <a:srgbClr val="00B0F0"/>
                </a:solidFill>
                <a:latin typeface="+mn-lt"/>
              </a:rPr>
              <a:t>VSVPE overgenerates (hence – is falsified):</a:t>
            </a:r>
            <a:br>
              <a:rPr lang="en-US" sz="2000" b="1">
                <a:solidFill>
                  <a:srgbClr val="00B0F0"/>
                </a:solidFill>
                <a:latin typeface="+mn-lt"/>
              </a:rPr>
            </a:br>
            <a:r>
              <a:rPr lang="en-US" sz="2000">
                <a:latin typeface="+mn-lt"/>
              </a:rPr>
              <a:t>Adjunct-including readings</a:t>
            </a:r>
            <a:br>
              <a:rPr lang="en-US" sz="2000">
                <a:latin typeface="+mn-lt"/>
              </a:rPr>
            </a:br>
            <a:r>
              <a:rPr lang="en-US" sz="2000">
                <a:latin typeface="+mn-lt"/>
              </a:rPr>
              <a:t>Missing “non-canonical” objects</a:t>
            </a:r>
            <a:br>
              <a:rPr lang="en-US" sz="2000">
                <a:latin typeface="+mn-lt"/>
              </a:rPr>
            </a:br>
            <a:br>
              <a:rPr lang="en-US" sz="2000">
                <a:latin typeface="+mn-lt"/>
              </a:rPr>
            </a:br>
            <a:r>
              <a:rPr lang="en-US" sz="2000" b="1">
                <a:solidFill>
                  <a:srgbClr val="FF0000"/>
                </a:solidFill>
                <a:latin typeface="+mn-lt"/>
              </a:rPr>
              <a:t>Missing object without a VP antecedent</a:t>
            </a:r>
            <a:br>
              <a:rPr lang="en-US" sz="2000">
                <a:latin typeface="+mn-lt"/>
              </a:rPr>
            </a:br>
            <a:r>
              <a:rPr lang="en-US" sz="2000">
                <a:latin typeface="+mn-lt"/>
              </a:rPr>
              <a:t>57. A: adayin eyn 	li manxe            la-doktorat.	</a:t>
            </a:r>
            <a:br>
              <a:rPr lang="en-US" sz="2000">
                <a:latin typeface="+mn-lt"/>
              </a:rPr>
            </a:br>
            <a:r>
              <a:rPr lang="en-US" sz="2000">
                <a:latin typeface="+mn-lt"/>
              </a:rPr>
              <a:t>           still       no	to.me advisor  to.the-doctorate	</a:t>
            </a:r>
            <a:br>
              <a:rPr lang="en-US" sz="2000">
                <a:latin typeface="+mn-lt"/>
              </a:rPr>
            </a:br>
            <a:r>
              <a:rPr lang="en-US" sz="2000">
                <a:latin typeface="+mn-lt"/>
              </a:rPr>
              <a:t>           'I still don't have a PhD advisor.’</a:t>
            </a:r>
            <a:br>
              <a:rPr lang="en-IL" sz="2000">
                <a:latin typeface="+mn-lt"/>
              </a:rPr>
            </a:br>
            <a:r>
              <a:rPr lang="en-US" sz="2000">
                <a:latin typeface="+mn-lt"/>
              </a:rPr>
              <a:t>      B: lifney    ­še-ata      moce ___, ata   carix	nose.	</a:t>
            </a:r>
            <a:br>
              <a:rPr lang="en-US" sz="2000">
                <a:latin typeface="+mn-lt"/>
              </a:rPr>
            </a:br>
            <a:r>
              <a:rPr lang="en-US" sz="2000">
                <a:latin typeface="+mn-lt"/>
              </a:rPr>
              <a:t>           before  that-you find             you  need	topic	</a:t>
            </a:r>
            <a:br>
              <a:rPr lang="en-US" sz="2000">
                <a:latin typeface="+mn-lt"/>
              </a:rPr>
            </a:br>
            <a:r>
              <a:rPr lang="en-US" sz="2000">
                <a:latin typeface="+mn-lt"/>
              </a:rPr>
              <a:t>           'Before you find one, you need a topic.'</a:t>
            </a:r>
            <a:br>
              <a:rPr lang="en-IL"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9E7185CA-F0D5-0B31-295F-0774101B6B5F}"/>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40</a:t>
            </a:fld>
            <a:endParaRPr lang="en-IL" dirty="0"/>
          </a:p>
        </p:txBody>
      </p:sp>
      <p:sp>
        <p:nvSpPr>
          <p:cNvPr id="4" name="TextBox 3">
            <a:extLst>
              <a:ext uri="{FF2B5EF4-FFF2-40B4-BE49-F238E27FC236}">
                <a16:creationId xmlns:a16="http://schemas.microsoft.com/office/drawing/2014/main" id="{E837546A-19B1-2FF8-538D-031D74D30E5C}"/>
              </a:ext>
            </a:extLst>
          </p:cNvPr>
          <p:cNvSpPr txBox="1"/>
          <p:nvPr/>
        </p:nvSpPr>
        <p:spPr>
          <a:xfrm>
            <a:off x="5911272" y="1094509"/>
            <a:ext cx="5874328" cy="5449953"/>
          </a:xfrm>
          <a:prstGeom prst="rect">
            <a:avLst/>
          </a:prstGeom>
          <a:noFill/>
        </p:spPr>
        <p:txBody>
          <a:bodyPr wrap="square" rtlCol="0">
            <a:spAutoFit/>
          </a:bodyPr>
          <a:lstStyle/>
          <a:p>
            <a:pPr>
              <a:lnSpc>
                <a:spcPts val="3000"/>
              </a:lnSpc>
            </a:pPr>
            <a:r>
              <a:rPr lang="en-US" sz="2000" b="1">
                <a:solidFill>
                  <a:srgbClr val="FF0000"/>
                </a:solidFill>
              </a:rPr>
              <a:t>Missing single object in ditransitives</a:t>
            </a:r>
          </a:p>
          <a:p>
            <a:pPr>
              <a:lnSpc>
                <a:spcPts val="3000"/>
              </a:lnSpc>
            </a:pPr>
            <a:r>
              <a:rPr lang="en-US" sz="2000"/>
              <a:t>VSVPE, like any VPE, should elide </a:t>
            </a:r>
            <a:r>
              <a:rPr lang="en-US" sz="2000" b="1"/>
              <a:t>both</a:t>
            </a:r>
            <a:r>
              <a:rPr lang="en-US" sz="2000"/>
              <a:t> arguments. If one argument survives, it is either because (i) AE is at work, not VSVPE, or (ii) the surviving argument scrambles out of VP before VSVPE (like the verb does). We can rule out (ii) by using “unscrambleable” reflexives.</a:t>
            </a:r>
          </a:p>
          <a:p>
            <a:pPr>
              <a:lnSpc>
                <a:spcPts val="3000"/>
              </a:lnSpc>
            </a:pPr>
            <a:endParaRPr lang="en-US" sz="2000"/>
          </a:p>
          <a:p>
            <a:pPr>
              <a:lnSpc>
                <a:spcPts val="3000"/>
              </a:lnSpc>
            </a:pPr>
            <a:r>
              <a:rPr lang="en-US" sz="2000"/>
              <a:t>58. a. hišveti               et    roš    ha-memšala</a:t>
            </a:r>
            <a:br>
              <a:rPr lang="en-US" sz="2000"/>
            </a:br>
            <a:r>
              <a:rPr lang="en-US" sz="2000"/>
              <a:t>           compared.1</a:t>
            </a:r>
            <a:r>
              <a:rPr lang="en-US"/>
              <a:t>SG ACC </a:t>
            </a:r>
            <a:r>
              <a:rPr lang="en-US" sz="2000"/>
              <a:t>head the-government </a:t>
            </a:r>
            <a:br>
              <a:rPr lang="en-US" sz="2000"/>
            </a:br>
            <a:r>
              <a:rPr lang="en-US" sz="2000"/>
              <a:t>            le-acmo (me-lifney šnatayim).	</a:t>
            </a:r>
            <a:br>
              <a:rPr lang="en-US" sz="2000"/>
            </a:br>
            <a:r>
              <a:rPr lang="en-US" sz="2000"/>
              <a:t>            to-himself (from-before two.years)	</a:t>
            </a:r>
            <a:br>
              <a:rPr lang="en-US" sz="2000"/>
            </a:br>
            <a:r>
              <a:rPr lang="en-US" sz="2000"/>
              <a:t>            ‘I compared the prime minister to himself </a:t>
            </a:r>
            <a:br>
              <a:rPr lang="en-US" sz="2000"/>
            </a:br>
            <a:r>
              <a:rPr lang="en-US" sz="2000"/>
              <a:t>             (from two years ago).’	                 </a:t>
            </a:r>
            <a:r>
              <a:rPr lang="en-US" sz="1600" i="1"/>
              <a:t>continued…</a:t>
            </a:r>
            <a:endParaRPr lang="en-IL" sz="2000" i="1"/>
          </a:p>
        </p:txBody>
      </p:sp>
    </p:spTree>
    <p:extLst>
      <p:ext uri="{BB962C8B-B14F-4D97-AF65-F5344CB8AC3E}">
        <p14:creationId xmlns:p14="http://schemas.microsoft.com/office/powerpoint/2010/main" val="4064198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4E443-E4C0-E9D6-D17C-E48F1B2C7AE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3929739-5497-64CC-6910-A80C2BC236C7}"/>
              </a:ext>
            </a:extLst>
          </p:cNvPr>
          <p:cNvSpPr txBox="1">
            <a:spLocks/>
          </p:cNvSpPr>
          <p:nvPr/>
        </p:nvSpPr>
        <p:spPr>
          <a:xfrm>
            <a:off x="183572" y="0"/>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In favor of AE and against VSVPE - II</a:t>
            </a:r>
            <a:endParaRPr lang="en-IL" b="1" dirty="0">
              <a:latin typeface="+mn-lt"/>
            </a:endParaRPr>
          </a:p>
        </p:txBody>
      </p:sp>
      <p:sp>
        <p:nvSpPr>
          <p:cNvPr id="7" name="Slide Number Placeholder 6">
            <a:extLst>
              <a:ext uri="{FF2B5EF4-FFF2-40B4-BE49-F238E27FC236}">
                <a16:creationId xmlns:a16="http://schemas.microsoft.com/office/drawing/2014/main" id="{5A68DA01-0D01-B71E-66C7-8ABA931E50F3}"/>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41</a:t>
            </a:fld>
            <a:endParaRPr lang="en-IL" dirty="0"/>
          </a:p>
        </p:txBody>
      </p:sp>
      <p:sp>
        <p:nvSpPr>
          <p:cNvPr id="8" name="TextBox 7">
            <a:extLst>
              <a:ext uri="{FF2B5EF4-FFF2-40B4-BE49-F238E27FC236}">
                <a16:creationId xmlns:a16="http://schemas.microsoft.com/office/drawing/2014/main" id="{73413A95-96E6-C2EF-9371-6B8A672C8BC3}"/>
              </a:ext>
            </a:extLst>
          </p:cNvPr>
          <p:cNvSpPr txBox="1"/>
          <p:nvPr/>
        </p:nvSpPr>
        <p:spPr>
          <a:xfrm>
            <a:off x="323272" y="1145308"/>
            <a:ext cx="5560292" cy="5834674"/>
          </a:xfrm>
          <a:prstGeom prst="rect">
            <a:avLst/>
          </a:prstGeom>
          <a:noFill/>
        </p:spPr>
        <p:txBody>
          <a:bodyPr wrap="square" rtlCol="0">
            <a:spAutoFit/>
          </a:bodyPr>
          <a:lstStyle/>
          <a:p>
            <a:pPr>
              <a:lnSpc>
                <a:spcPts val="3000"/>
              </a:lnSpc>
            </a:pPr>
            <a:r>
              <a:rPr lang="en-US" sz="2000"/>
              <a:t>58. b. * hišveti  le-acmo et roš 	 </a:t>
            </a:r>
            <a:br>
              <a:rPr lang="en-US" sz="2000"/>
            </a:br>
            <a:r>
              <a:rPr lang="en-US" sz="2000"/>
              <a:t>              compared.1</a:t>
            </a:r>
            <a:r>
              <a:rPr lang="en-US"/>
              <a:t>SG</a:t>
            </a:r>
            <a:r>
              <a:rPr lang="en-US" sz="2000"/>
              <a:t> to-himself </a:t>
            </a:r>
            <a:r>
              <a:rPr lang="en-US"/>
              <a:t>ACC </a:t>
            </a:r>
            <a:r>
              <a:rPr lang="en-US" sz="2000"/>
              <a:t>head </a:t>
            </a:r>
            <a:br>
              <a:rPr lang="en-US" sz="2000"/>
            </a:br>
            <a:r>
              <a:rPr lang="en-US" sz="2000"/>
              <a:t>              ha-memšala(me-lifney šnatayim).	</a:t>
            </a:r>
            <a:br>
              <a:rPr lang="en-US" sz="2000"/>
            </a:br>
            <a:r>
              <a:rPr lang="en-US" sz="2000"/>
              <a:t>              the-government (from-before two.years)</a:t>
            </a:r>
            <a:br>
              <a:rPr lang="en-US" sz="2000"/>
            </a:br>
            <a:r>
              <a:rPr lang="en-US" sz="2000"/>
              <a:t>      c. A: le-mi hišveta et roš 	</a:t>
            </a:r>
            <a:br>
              <a:rPr lang="en-US" sz="2000"/>
            </a:br>
            <a:r>
              <a:rPr lang="en-US" sz="2000"/>
              <a:t>              to-whom compared.2</a:t>
            </a:r>
            <a:r>
              <a:rPr lang="en-US"/>
              <a:t>SG.M</a:t>
            </a:r>
            <a:r>
              <a:rPr lang="en-US" sz="2000"/>
              <a:t> </a:t>
            </a:r>
            <a:r>
              <a:rPr lang="en-US"/>
              <a:t>ACC </a:t>
            </a:r>
            <a:r>
              <a:rPr lang="en-US" sz="2000"/>
              <a:t>head  </a:t>
            </a:r>
            <a:br>
              <a:rPr lang="en-US" sz="2000"/>
            </a:br>
            <a:r>
              <a:rPr lang="en-US" sz="2000"/>
              <a:t>              ha-memšala? </a:t>
            </a:r>
            <a:br>
              <a:rPr lang="en-US" sz="2000"/>
            </a:br>
            <a:r>
              <a:rPr lang="en-US" sz="2000"/>
              <a:t>              the-government	</a:t>
            </a:r>
            <a:br>
              <a:rPr lang="en-US" sz="2000"/>
            </a:br>
            <a:r>
              <a:rPr lang="en-US" sz="2000"/>
              <a:t>              ‘Who did you compare the prime </a:t>
            </a:r>
            <a:br>
              <a:rPr lang="en-US" sz="2000"/>
            </a:br>
            <a:r>
              <a:rPr lang="en-US" sz="2000"/>
              <a:t>               minister to?’</a:t>
            </a:r>
            <a:endParaRPr lang="en-IL" sz="2000"/>
          </a:p>
          <a:p>
            <a:pPr>
              <a:lnSpc>
                <a:spcPts val="3000"/>
              </a:lnSpc>
            </a:pPr>
            <a:r>
              <a:rPr lang="en-US" sz="2000"/>
              <a:t>        B: (hišveti) ___ le-acmo.	</a:t>
            </a:r>
            <a:br>
              <a:rPr lang="en-US" sz="2000"/>
            </a:br>
            <a:r>
              <a:rPr lang="en-US" sz="2000"/>
              <a:t>             compared.1</a:t>
            </a:r>
            <a:r>
              <a:rPr lang="en-US"/>
              <a:t>SG</a:t>
            </a:r>
            <a:r>
              <a:rPr lang="en-US" sz="2000"/>
              <a:t> to-himself	</a:t>
            </a:r>
            <a:br>
              <a:rPr lang="en-US" sz="2000"/>
            </a:br>
            <a:r>
              <a:rPr lang="en-US" sz="2000"/>
              <a:t>            ‘I compared him to himself.’</a:t>
            </a:r>
            <a:endParaRPr lang="en-IL" sz="2000"/>
          </a:p>
          <a:p>
            <a:pPr>
              <a:lnSpc>
                <a:spcPts val="3000"/>
              </a:lnSpc>
            </a:pPr>
            <a:r>
              <a:rPr lang="en-US" sz="2000"/>
              <a:t> </a:t>
            </a:r>
            <a:br>
              <a:rPr lang="en-US" sz="2000"/>
            </a:br>
            <a:r>
              <a:rPr lang="en-US" sz="2000"/>
              <a:t>        </a:t>
            </a:r>
            <a:endParaRPr lang="en-IL" sz="2000" b="1">
              <a:solidFill>
                <a:srgbClr val="FF0000"/>
              </a:solidFill>
            </a:endParaRPr>
          </a:p>
        </p:txBody>
      </p:sp>
      <p:cxnSp>
        <p:nvCxnSpPr>
          <p:cNvPr id="6" name="Straight Connector 5">
            <a:extLst>
              <a:ext uri="{FF2B5EF4-FFF2-40B4-BE49-F238E27FC236}">
                <a16:creationId xmlns:a16="http://schemas.microsoft.com/office/drawing/2014/main" id="{D8C97021-0EA1-4F27-5720-D359D8F8631B}"/>
              </a:ext>
            </a:extLst>
          </p:cNvPr>
          <p:cNvCxnSpPr/>
          <p:nvPr/>
        </p:nvCxnSpPr>
        <p:spPr>
          <a:xfrm>
            <a:off x="3999345" y="5218545"/>
            <a:ext cx="67425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2A3E9B9-8D5B-5FDF-6289-23F57786C102}"/>
              </a:ext>
            </a:extLst>
          </p:cNvPr>
          <p:cNvCxnSpPr/>
          <p:nvPr/>
        </p:nvCxnSpPr>
        <p:spPr>
          <a:xfrm>
            <a:off x="4682836" y="5209309"/>
            <a:ext cx="0" cy="128356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FD6F585-CFB2-BA30-56AE-5D92363963C0}"/>
              </a:ext>
            </a:extLst>
          </p:cNvPr>
          <p:cNvCxnSpPr/>
          <p:nvPr/>
        </p:nvCxnSpPr>
        <p:spPr>
          <a:xfrm flipH="1">
            <a:off x="3740727" y="6492875"/>
            <a:ext cx="93287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535867-746E-E4E7-57EC-BD9A9A5B2AAA}"/>
              </a:ext>
            </a:extLst>
          </p:cNvPr>
          <p:cNvSpPr txBox="1"/>
          <p:nvPr/>
        </p:nvSpPr>
        <p:spPr>
          <a:xfrm>
            <a:off x="1523998" y="6306105"/>
            <a:ext cx="2336801" cy="369332"/>
          </a:xfrm>
          <a:prstGeom prst="rect">
            <a:avLst/>
          </a:prstGeom>
          <a:noFill/>
        </p:spPr>
        <p:txBody>
          <a:bodyPr wrap="square" rtlCol="0">
            <a:spAutoFit/>
          </a:bodyPr>
          <a:lstStyle/>
          <a:p>
            <a:r>
              <a:rPr lang="en-US" b="1">
                <a:solidFill>
                  <a:srgbClr val="FF0000"/>
                </a:solidFill>
              </a:rPr>
              <a:t>underivable by VSVPE</a:t>
            </a:r>
            <a:endParaRPr lang="en-IL"/>
          </a:p>
        </p:txBody>
      </p:sp>
      <p:sp>
        <p:nvSpPr>
          <p:cNvPr id="14" name="TextBox 13">
            <a:extLst>
              <a:ext uri="{FF2B5EF4-FFF2-40B4-BE49-F238E27FC236}">
                <a16:creationId xmlns:a16="http://schemas.microsoft.com/office/drawing/2014/main" id="{6583CA91-1A26-AE96-8191-CD564D326076}"/>
              </a:ext>
            </a:extLst>
          </p:cNvPr>
          <p:cNvSpPr txBox="1"/>
          <p:nvPr/>
        </p:nvSpPr>
        <p:spPr>
          <a:xfrm>
            <a:off x="5892801" y="1088447"/>
            <a:ext cx="5560292" cy="4680512"/>
          </a:xfrm>
          <a:prstGeom prst="rect">
            <a:avLst/>
          </a:prstGeom>
          <a:noFill/>
        </p:spPr>
        <p:txBody>
          <a:bodyPr wrap="square" rtlCol="0">
            <a:spAutoFit/>
          </a:bodyPr>
          <a:lstStyle/>
          <a:p>
            <a:pPr>
              <a:lnSpc>
                <a:spcPts val="3000"/>
              </a:lnSpc>
            </a:pPr>
            <a:r>
              <a:rPr lang="en-US" sz="2000" b="1">
                <a:solidFill>
                  <a:srgbClr val="FF0000"/>
                </a:solidFill>
              </a:rPr>
              <a:t>Adjunct-including readings</a:t>
            </a:r>
          </a:p>
          <a:p>
            <a:pPr>
              <a:lnSpc>
                <a:spcPts val="3000"/>
              </a:lnSpc>
            </a:pPr>
            <a:r>
              <a:rPr lang="en-US" sz="2000"/>
              <a:t>VPE can include adjuncts, as seen most clearly under negation:</a:t>
            </a:r>
          </a:p>
          <a:p>
            <a:pPr>
              <a:lnSpc>
                <a:spcPts val="3000"/>
              </a:lnSpc>
            </a:pPr>
            <a:endParaRPr lang="en-US" sz="2000"/>
          </a:p>
          <a:p>
            <a:pPr>
              <a:lnSpc>
                <a:spcPts val="3000"/>
              </a:lnSpc>
            </a:pPr>
            <a:r>
              <a:rPr lang="en-US" sz="2000"/>
              <a:t>59. Dana read the article quickly, but Ron didn’t___.</a:t>
            </a:r>
            <a:br>
              <a:rPr lang="en-US" sz="2000"/>
            </a:br>
            <a:r>
              <a:rPr lang="en-US" sz="2000"/>
              <a:t>       He read it slowly.  </a:t>
            </a:r>
          </a:p>
          <a:p>
            <a:pPr>
              <a:lnSpc>
                <a:spcPts val="3000"/>
              </a:lnSpc>
            </a:pPr>
            <a:endParaRPr lang="en-US" sz="2000"/>
          </a:p>
          <a:p>
            <a:pPr>
              <a:lnSpc>
                <a:spcPts val="3000"/>
              </a:lnSpc>
            </a:pPr>
            <a:r>
              <a:rPr lang="en-US" sz="2000"/>
              <a:t>VSVPE should also give rise to such readings, but in fact, object gap sentences in many languages for which VSVPE has been proposed </a:t>
            </a:r>
            <a:r>
              <a:rPr lang="en-US" sz="2000" b="1"/>
              <a:t>exclude</a:t>
            </a:r>
            <a:r>
              <a:rPr lang="en-US" sz="2000"/>
              <a:t> the adjunct: This is true of Hebrew, Japanese, Turkish, Chinese, Persian, etc.</a:t>
            </a:r>
            <a:endParaRPr lang="en-IL" sz="2000"/>
          </a:p>
        </p:txBody>
      </p:sp>
    </p:spTree>
    <p:extLst>
      <p:ext uri="{BB962C8B-B14F-4D97-AF65-F5344CB8AC3E}">
        <p14:creationId xmlns:p14="http://schemas.microsoft.com/office/powerpoint/2010/main" val="1537347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78320-EFAB-479F-1D57-86D9964F0E6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105EF4A-928B-6414-B10E-CBC7513F1E60}"/>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*Adjunct-including readings</a:t>
            </a:r>
            <a:endParaRPr lang="en-IL" b="1" dirty="0">
              <a:latin typeface="+mn-lt"/>
            </a:endParaRPr>
          </a:p>
        </p:txBody>
      </p:sp>
      <p:sp>
        <p:nvSpPr>
          <p:cNvPr id="5" name="Title 4">
            <a:extLst>
              <a:ext uri="{FF2B5EF4-FFF2-40B4-BE49-F238E27FC236}">
                <a16:creationId xmlns:a16="http://schemas.microsoft.com/office/drawing/2014/main" id="{181CD172-ACB4-69A2-27BC-CCD61904B7A0}"/>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US" sz="2000">
                <a:latin typeface="+mn-lt"/>
              </a:rPr>
              <a:t>60. Bill-wa   kuruma-o teineini   aratta.    John-wa ___ arawa-nakat-ta.		(</a:t>
            </a:r>
            <a:r>
              <a:rPr lang="en-US" sz="2000" i="1">
                <a:latin typeface="+mn-lt"/>
              </a:rPr>
              <a:t>Japanese</a:t>
            </a:r>
            <a:r>
              <a:rPr lang="en-US" sz="2000">
                <a:latin typeface="+mn-lt"/>
              </a:rPr>
              <a:t>)</a:t>
            </a:r>
            <a:br>
              <a:rPr lang="en-US" sz="2000">
                <a:latin typeface="+mn-lt"/>
              </a:rPr>
            </a:br>
            <a:r>
              <a:rPr lang="en-US" sz="2000">
                <a:latin typeface="+mn-lt"/>
              </a:rPr>
              <a:t>       Bill-</a:t>
            </a:r>
            <a:r>
              <a:rPr lang="en-US" sz="1800">
                <a:latin typeface="+mn-lt"/>
              </a:rPr>
              <a:t>TOP</a:t>
            </a:r>
            <a:r>
              <a:rPr lang="en-US" sz="2000">
                <a:latin typeface="+mn-lt"/>
              </a:rPr>
              <a:t> car-</a:t>
            </a:r>
            <a:r>
              <a:rPr lang="en-US" sz="1800">
                <a:latin typeface="+mn-lt"/>
              </a:rPr>
              <a:t>ACC</a:t>
            </a:r>
            <a:r>
              <a:rPr lang="en-US" sz="2000">
                <a:latin typeface="+mn-lt"/>
              </a:rPr>
              <a:t>     carefully  washed John-</a:t>
            </a:r>
            <a:r>
              <a:rPr lang="en-US" sz="1800">
                <a:latin typeface="+mn-lt"/>
              </a:rPr>
              <a:t>TOP</a:t>
            </a:r>
            <a:r>
              <a:rPr lang="en-US" sz="2000">
                <a:latin typeface="+mn-lt"/>
              </a:rPr>
              <a:t>   	 wash-not-</a:t>
            </a:r>
            <a:r>
              <a:rPr lang="en-US" sz="1800">
                <a:latin typeface="+mn-lt"/>
              </a:rPr>
              <a:t>PAST</a:t>
            </a:r>
            <a:br>
              <a:rPr lang="en-US" sz="1800">
                <a:latin typeface="+mn-lt"/>
              </a:rPr>
            </a:br>
            <a:r>
              <a:rPr lang="en-US" sz="2000">
                <a:latin typeface="+mn-lt"/>
              </a:rPr>
              <a:t>        ‘Bill washed the care carefully. John didn’t wash the car.’</a:t>
            </a:r>
            <a:br>
              <a:rPr lang="en-US" sz="2000">
                <a:latin typeface="+mn-lt"/>
              </a:rPr>
            </a:br>
            <a:br>
              <a:rPr lang="en-US" sz="2000">
                <a:latin typeface="+mn-lt"/>
              </a:rPr>
            </a:br>
            <a:r>
              <a:rPr lang="en-US" sz="1800">
                <a:latin typeface="+mn-lt"/>
              </a:rPr>
              <a:t>61. </a:t>
            </a:r>
            <a:r>
              <a:rPr lang="en-US" sz="2000">
                <a:latin typeface="+mn-lt"/>
              </a:rPr>
              <a:t>a. Yosi afa      et    ha-uga    lefi             ha-matkon. hi hayta me’ula.		(</a:t>
            </a:r>
            <a:r>
              <a:rPr lang="en-US" sz="2000" i="1">
                <a:latin typeface="+mn-lt"/>
              </a:rPr>
              <a:t>Hebrew</a:t>
            </a:r>
            <a:r>
              <a:rPr lang="en-US" sz="2000">
                <a:latin typeface="+mn-lt"/>
              </a:rPr>
              <a:t>)</a:t>
            </a:r>
            <a:br>
              <a:rPr lang="en-US" sz="2000">
                <a:latin typeface="+mn-lt"/>
              </a:rPr>
            </a:br>
            <a:r>
              <a:rPr lang="en-US" sz="2000">
                <a:latin typeface="+mn-lt"/>
              </a:rPr>
              <a:t>          Yosi baked </a:t>
            </a:r>
            <a:r>
              <a:rPr lang="en-US" sz="1800">
                <a:latin typeface="+mn-lt"/>
              </a:rPr>
              <a:t>ACC</a:t>
            </a:r>
            <a:r>
              <a:rPr lang="en-US" sz="2000">
                <a:latin typeface="+mn-lt"/>
              </a:rPr>
              <a:t> the-cake according the-recipe   it   was   fabulous 	</a:t>
            </a:r>
            <a:br>
              <a:rPr lang="en-US" sz="2000">
                <a:latin typeface="+mn-lt"/>
              </a:rPr>
            </a:br>
            <a:r>
              <a:rPr lang="en-US" sz="2000">
                <a:latin typeface="+mn-lt"/>
              </a:rPr>
              <a:t>          ‘Yosi baked the cake according to the recipe. It was fabulous.’</a:t>
            </a:r>
            <a:br>
              <a:rPr lang="en-US" sz="2000">
                <a:latin typeface="+mn-lt"/>
              </a:rPr>
            </a:br>
            <a:r>
              <a:rPr lang="en-US" sz="2000">
                <a:latin typeface="+mn-lt"/>
              </a:rPr>
              <a:t>     b. Gil lo     afa ___.   # hi hayta mag’ila.			</a:t>
            </a:r>
            <a:r>
              <a:rPr lang="en-US" sz="2000" b="1">
                <a:solidFill>
                  <a:srgbClr val="FF0000"/>
                </a:solidFill>
                <a:latin typeface="+mn-lt"/>
              </a:rPr>
              <a:t>AE</a:t>
            </a:r>
            <a:r>
              <a:rPr lang="en-US" sz="2000">
                <a:latin typeface="+mn-lt"/>
              </a:rPr>
              <a:t>	  </a:t>
            </a:r>
            <a:r>
              <a:rPr lang="en-US" sz="2000">
                <a:solidFill>
                  <a:srgbClr val="FF0000"/>
                </a:solidFill>
                <a:latin typeface="+mn-lt"/>
              </a:rPr>
              <a:t>adjunct not included</a:t>
            </a:r>
            <a:br>
              <a:rPr lang="en-US" sz="2000">
                <a:latin typeface="+mn-lt"/>
              </a:rPr>
            </a:br>
            <a:r>
              <a:rPr lang="en-US" sz="2000">
                <a:latin typeface="+mn-lt"/>
              </a:rPr>
              <a:t>          Gil not  baked          it  was    gross	</a:t>
            </a:r>
            <a:br>
              <a:rPr lang="en-US" sz="2000">
                <a:latin typeface="+mn-lt"/>
              </a:rPr>
            </a:br>
            <a:r>
              <a:rPr lang="en-US" sz="2000">
                <a:latin typeface="+mn-lt"/>
              </a:rPr>
              <a:t>          ‘Gil didn’t bake the cake. # It was gross.’</a:t>
            </a:r>
            <a:br>
              <a:rPr lang="en-IL" sz="2000">
                <a:latin typeface="+mn-lt"/>
              </a:rPr>
            </a:br>
            <a:r>
              <a:rPr lang="en-US" sz="2000">
                <a:latin typeface="+mn-lt"/>
              </a:rPr>
              <a:t>     c.  GIL, LO ___. hi hayta mag’ila.				</a:t>
            </a:r>
            <a:r>
              <a:rPr lang="en-US" sz="2000" b="1">
                <a:solidFill>
                  <a:srgbClr val="FF0000"/>
                </a:solidFill>
                <a:latin typeface="+mn-lt"/>
              </a:rPr>
              <a:t>Stripping (TP-ellipsis)</a:t>
            </a:r>
            <a:r>
              <a:rPr lang="en-US" sz="2000">
                <a:latin typeface="+mn-lt"/>
              </a:rPr>
              <a:t>	  </a:t>
            </a:r>
            <a:r>
              <a:rPr lang="en-US" sz="2000">
                <a:solidFill>
                  <a:srgbClr val="FF0000"/>
                </a:solidFill>
                <a:latin typeface="+mn-lt"/>
              </a:rPr>
              <a:t>adjunct included</a:t>
            </a:r>
            <a:br>
              <a:rPr lang="en-US" sz="2000">
                <a:latin typeface="+mn-lt"/>
              </a:rPr>
            </a:br>
            <a:r>
              <a:rPr lang="en-US" sz="2000">
                <a:latin typeface="+mn-lt"/>
              </a:rPr>
              <a:t>          Gil not 	it  was 	gross		</a:t>
            </a:r>
            <a:br>
              <a:rPr lang="en-US" sz="2000">
                <a:latin typeface="+mn-lt"/>
              </a:rPr>
            </a:br>
            <a:r>
              <a:rPr lang="en-US" sz="2000">
                <a:latin typeface="+mn-lt"/>
              </a:rPr>
              <a:t>           ‘Gil didn’t. It was gross.’	</a:t>
            </a:r>
            <a:br>
              <a:rPr lang="en-IL"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E3DB93CF-07B7-B0A0-D801-A0355CB8F675}"/>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42</a:t>
            </a:fld>
            <a:endParaRPr lang="en-IL" dirty="0"/>
          </a:p>
        </p:txBody>
      </p:sp>
      <p:sp>
        <p:nvSpPr>
          <p:cNvPr id="2" name="Arrow: Right 1">
            <a:extLst>
              <a:ext uri="{FF2B5EF4-FFF2-40B4-BE49-F238E27FC236}">
                <a16:creationId xmlns:a16="http://schemas.microsoft.com/office/drawing/2014/main" id="{A4902E05-FF91-79AF-2A22-3A004391A8FA}"/>
              </a:ext>
            </a:extLst>
          </p:cNvPr>
          <p:cNvSpPr/>
          <p:nvPr/>
        </p:nvSpPr>
        <p:spPr>
          <a:xfrm>
            <a:off x="5209309" y="3972647"/>
            <a:ext cx="1320800" cy="1570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 name="Arrow: Right 3">
            <a:extLst>
              <a:ext uri="{FF2B5EF4-FFF2-40B4-BE49-F238E27FC236}">
                <a16:creationId xmlns:a16="http://schemas.microsoft.com/office/drawing/2014/main" id="{98829893-654D-B86B-2ABF-1B64F0F1FC87}"/>
              </a:ext>
            </a:extLst>
          </p:cNvPr>
          <p:cNvSpPr/>
          <p:nvPr/>
        </p:nvSpPr>
        <p:spPr>
          <a:xfrm>
            <a:off x="7098145" y="3972647"/>
            <a:ext cx="466437" cy="1570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Arrow: Right 5">
            <a:extLst>
              <a:ext uri="{FF2B5EF4-FFF2-40B4-BE49-F238E27FC236}">
                <a16:creationId xmlns:a16="http://schemas.microsoft.com/office/drawing/2014/main" id="{88A8445F-3262-F2EE-F4A9-F9A1A3C60621}"/>
              </a:ext>
            </a:extLst>
          </p:cNvPr>
          <p:cNvSpPr/>
          <p:nvPr/>
        </p:nvSpPr>
        <p:spPr>
          <a:xfrm>
            <a:off x="5209309" y="5075013"/>
            <a:ext cx="1320800" cy="1570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Arrow: Right 7">
            <a:extLst>
              <a:ext uri="{FF2B5EF4-FFF2-40B4-BE49-F238E27FC236}">
                <a16:creationId xmlns:a16="http://schemas.microsoft.com/office/drawing/2014/main" id="{8F640BD6-4300-4FF8-D008-4EE0534FBDB3}"/>
              </a:ext>
            </a:extLst>
          </p:cNvPr>
          <p:cNvSpPr/>
          <p:nvPr/>
        </p:nvSpPr>
        <p:spPr>
          <a:xfrm>
            <a:off x="8965898" y="5085260"/>
            <a:ext cx="466437" cy="1570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4256712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6116-81A7-C487-A054-A49F2D69F82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0C55E68-FF1C-5F8C-C505-33A08A71AF69}"/>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AE and “non-canonical” objects</a:t>
            </a:r>
            <a:endParaRPr lang="en-IL" b="1" dirty="0">
              <a:latin typeface="+mn-lt"/>
            </a:endParaRPr>
          </a:p>
        </p:txBody>
      </p:sp>
      <p:sp>
        <p:nvSpPr>
          <p:cNvPr id="5" name="Title 4">
            <a:extLst>
              <a:ext uri="{FF2B5EF4-FFF2-40B4-BE49-F238E27FC236}">
                <a16:creationId xmlns:a16="http://schemas.microsoft.com/office/drawing/2014/main" id="{7E57B7FC-2DF1-1C04-E226-869D8C26C6B1}"/>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US" sz="2000">
                <a:latin typeface="+mn-lt"/>
              </a:rPr>
              <a:t>If XP is the </a:t>
            </a:r>
            <a:r>
              <a:rPr lang="en-US" sz="2000" i="1">
                <a:latin typeface="+mn-lt"/>
              </a:rPr>
              <a:t>target</a:t>
            </a:r>
            <a:r>
              <a:rPr lang="en-US" sz="2000">
                <a:latin typeface="+mn-lt"/>
              </a:rPr>
              <a:t> of ellipsis, we might expect ellipsis to be sensitive to properties of XP; but we don’t ellipsis of XP to be sensitive to properties of some YP internal to XP. If we do – it indicates that YP is the target of ellipsis.</a:t>
            </a:r>
            <a:br>
              <a:rPr lang="en-US" sz="2000">
                <a:latin typeface="+mn-lt"/>
              </a:rPr>
            </a:br>
            <a:br>
              <a:rPr lang="en-US" sz="2000">
                <a:latin typeface="+mn-lt"/>
              </a:rPr>
            </a:br>
            <a:r>
              <a:rPr lang="en-US" sz="2000" b="1">
                <a:solidFill>
                  <a:srgbClr val="00B0F0"/>
                </a:solidFill>
                <a:latin typeface="+mn-lt"/>
              </a:rPr>
              <a:t>Constraint on Argument Ellipsis		</a:t>
            </a:r>
            <a:br>
              <a:rPr lang="en-US" sz="2000" b="1">
                <a:solidFill>
                  <a:srgbClr val="00B0F0"/>
                </a:solidFill>
                <a:latin typeface="+mn-lt"/>
              </a:rPr>
            </a:br>
            <a:r>
              <a:rPr lang="en-US" sz="2000">
                <a:latin typeface="+mn-lt"/>
              </a:rPr>
              <a:t>Only arguments of type &lt;e&gt; can be elided. </a:t>
            </a:r>
            <a:br>
              <a:rPr lang="en-US" sz="2000">
                <a:latin typeface="+mn-lt"/>
              </a:rPr>
            </a:br>
            <a:br>
              <a:rPr lang="en-US" sz="2000">
                <a:latin typeface="+mn-lt"/>
              </a:rPr>
            </a:br>
            <a:r>
              <a:rPr lang="en-US" sz="2000">
                <a:latin typeface="+mn-lt"/>
              </a:rPr>
              <a:t>Evidence: Hebrew, Brazilian Portuguese, Japanese, Chinese, Korean</a:t>
            </a:r>
            <a:br>
              <a:rPr lang="en-US" sz="2000">
                <a:latin typeface="+mn-lt"/>
              </a:rPr>
            </a:br>
            <a:br>
              <a:rPr lang="en-US" sz="2000">
                <a:latin typeface="+mn-lt"/>
              </a:rPr>
            </a:br>
            <a:r>
              <a:rPr lang="en-US" sz="2000" b="1">
                <a:solidFill>
                  <a:srgbClr val="00B0F0"/>
                </a:solidFill>
                <a:latin typeface="+mn-lt"/>
              </a:rPr>
              <a:t>Unelidable arguments</a:t>
            </a:r>
            <a:br>
              <a:rPr lang="en-US" sz="2000">
                <a:solidFill>
                  <a:srgbClr val="00B0F0"/>
                </a:solidFill>
                <a:latin typeface="+mn-lt"/>
              </a:rPr>
            </a:br>
            <a:r>
              <a:rPr lang="en-US" sz="2000">
                <a:latin typeface="+mn-lt"/>
                <a:sym typeface="Wingdings" panose="05000000000000000000" pitchFamily="2" charset="2"/>
              </a:rPr>
              <a:t> </a:t>
            </a:r>
            <a:r>
              <a:rPr lang="en-US" sz="2000">
                <a:latin typeface="+mn-lt"/>
              </a:rPr>
              <a:t>Idiom chunks (non-decomposable)</a:t>
            </a:r>
            <a:br>
              <a:rPr lang="en-US" sz="2000">
                <a:latin typeface="+mn-lt"/>
              </a:rPr>
            </a:br>
            <a:r>
              <a:rPr lang="en-US" sz="2000">
                <a:sym typeface="Wingdings" panose="05000000000000000000" pitchFamily="2" charset="2"/>
              </a:rPr>
              <a:t> </a:t>
            </a:r>
            <a:r>
              <a:rPr lang="en-US" sz="2000">
                <a:latin typeface="+mn-lt"/>
              </a:rPr>
              <a:t>Argumental adverbs	</a:t>
            </a:r>
            <a:br>
              <a:rPr lang="en-US" sz="2000">
                <a:latin typeface="+mn-lt"/>
              </a:rPr>
            </a:br>
            <a:r>
              <a:rPr lang="en-US" sz="2000">
                <a:sym typeface="Wingdings" panose="05000000000000000000" pitchFamily="2" charset="2"/>
              </a:rPr>
              <a:t> </a:t>
            </a:r>
            <a:r>
              <a:rPr lang="en-US" sz="2000">
                <a:latin typeface="+mn-lt"/>
              </a:rPr>
              <a:t>Measure arguments	</a:t>
            </a:r>
            <a:br>
              <a:rPr lang="en-US" sz="2000">
                <a:latin typeface="+mn-lt"/>
              </a:rPr>
            </a:br>
            <a:r>
              <a:rPr lang="en-US" sz="2000">
                <a:sym typeface="Wingdings" panose="05000000000000000000" pitchFamily="2" charset="2"/>
              </a:rPr>
              <a:t> </a:t>
            </a:r>
            <a:r>
              <a:rPr lang="en-US" sz="2000">
                <a:latin typeface="+mn-lt"/>
              </a:rPr>
              <a:t>Names in naming verbs </a:t>
            </a:r>
            <a:br>
              <a:rPr lang="en-US" sz="2000">
                <a:latin typeface="+mn-lt"/>
              </a:rPr>
            </a:br>
            <a:r>
              <a:rPr lang="en-US" sz="2000">
                <a:sym typeface="Wingdings" panose="05000000000000000000" pitchFamily="2" charset="2"/>
              </a:rPr>
              <a:t> </a:t>
            </a:r>
            <a:r>
              <a:rPr lang="en-US" sz="2000">
                <a:latin typeface="+mn-lt"/>
              </a:rPr>
              <a:t>Predicate nominals</a:t>
            </a:r>
            <a:br>
              <a:rPr lang="en-US" sz="2000">
                <a:latin typeface="+mn-lt"/>
              </a:rPr>
            </a:br>
            <a:r>
              <a:rPr lang="en-US" sz="2000">
                <a:sym typeface="Wingdings" panose="05000000000000000000" pitchFamily="2" charset="2"/>
              </a:rPr>
              <a:t> </a:t>
            </a:r>
            <a:r>
              <a:rPr lang="en-US" sz="2000">
                <a:latin typeface="+mn-lt"/>
              </a:rPr>
              <a:t>Generalized quantifiers</a:t>
            </a:r>
            <a:endParaRPr lang="en-IL" sz="2000" b="1" dirty="0">
              <a:latin typeface="+mn-lt"/>
            </a:endParaRPr>
          </a:p>
        </p:txBody>
      </p:sp>
      <p:sp>
        <p:nvSpPr>
          <p:cNvPr id="7" name="Slide Number Placeholder 6">
            <a:extLst>
              <a:ext uri="{FF2B5EF4-FFF2-40B4-BE49-F238E27FC236}">
                <a16:creationId xmlns:a16="http://schemas.microsoft.com/office/drawing/2014/main" id="{77EE25CC-3F57-B014-E0A0-D8824ADD4084}"/>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43</a:t>
            </a:fld>
            <a:endParaRPr lang="en-IL" dirty="0"/>
          </a:p>
        </p:txBody>
      </p:sp>
      <p:sp>
        <p:nvSpPr>
          <p:cNvPr id="2" name="TextBox 1">
            <a:extLst>
              <a:ext uri="{FF2B5EF4-FFF2-40B4-BE49-F238E27FC236}">
                <a16:creationId xmlns:a16="http://schemas.microsoft.com/office/drawing/2014/main" id="{B8B81564-AF10-C8A1-71C3-1B85E05A5D36}"/>
              </a:ext>
            </a:extLst>
          </p:cNvPr>
          <p:cNvSpPr txBox="1"/>
          <p:nvPr/>
        </p:nvSpPr>
        <p:spPr>
          <a:xfrm>
            <a:off x="5666510" y="4417455"/>
            <a:ext cx="5417126" cy="1602746"/>
          </a:xfrm>
          <a:prstGeom prst="rect">
            <a:avLst/>
          </a:prstGeom>
          <a:noFill/>
          <a:ln>
            <a:solidFill>
              <a:srgbClr val="FF0000"/>
            </a:solidFill>
          </a:ln>
        </p:spPr>
        <p:txBody>
          <a:bodyPr wrap="square" rtlCol="0">
            <a:spAutoFit/>
          </a:bodyPr>
          <a:lstStyle/>
          <a:p>
            <a:pPr>
              <a:lnSpc>
                <a:spcPts val="3000"/>
              </a:lnSpc>
            </a:pPr>
            <a:r>
              <a:rPr lang="en-US" sz="2000" b="1">
                <a:solidFill>
                  <a:srgbClr val="FF0000"/>
                </a:solidFill>
              </a:rPr>
              <a:t>The challenge</a:t>
            </a:r>
            <a:r>
              <a:rPr lang="en-US" sz="2000">
                <a:solidFill>
                  <a:srgbClr val="FF0000"/>
                </a:solidFill>
              </a:rPr>
              <a:t>: How to explain the constraint without compromising the Autonomy of Syntax (rules of syntax, or of the syntax-PF mapping, cannot make reference to semantic types)?</a:t>
            </a:r>
          </a:p>
        </p:txBody>
      </p:sp>
    </p:spTree>
    <p:extLst>
      <p:ext uri="{BB962C8B-B14F-4D97-AF65-F5344CB8AC3E}">
        <p14:creationId xmlns:p14="http://schemas.microsoft.com/office/powerpoint/2010/main" val="22622043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99ED5-8C1D-81D2-0323-8FEB0329118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630BCBE-B283-4D83-F112-BF23DDD99DF3}"/>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*AE of non-&lt;e&gt;-type objects</a:t>
            </a:r>
            <a:endParaRPr lang="en-IL" b="1" dirty="0">
              <a:latin typeface="+mn-lt"/>
            </a:endParaRPr>
          </a:p>
        </p:txBody>
      </p:sp>
      <p:sp>
        <p:nvSpPr>
          <p:cNvPr id="5" name="Title 4">
            <a:extLst>
              <a:ext uri="{FF2B5EF4-FFF2-40B4-BE49-F238E27FC236}">
                <a16:creationId xmlns:a16="http://schemas.microsoft.com/office/drawing/2014/main" id="{1B17448A-BF5B-D2EF-1592-3051D6A389EA}"/>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GB" sz="2000">
                <a:latin typeface="+mn-lt"/>
              </a:rPr>
              <a:t>(62) </a:t>
            </a:r>
            <a:r>
              <a:rPr lang="en-US" sz="2000">
                <a:latin typeface="+mn-lt"/>
              </a:rPr>
              <a:t>* Yosi   hitnaheg             yafe  aval axiv              lo    hitnaheg ___.	           </a:t>
            </a:r>
            <a:r>
              <a:rPr lang="en-US" sz="2000">
                <a:solidFill>
                  <a:srgbClr val="FF0000"/>
                </a:solidFill>
                <a:latin typeface="+mn-lt"/>
              </a:rPr>
              <a:t>(</a:t>
            </a:r>
            <a:r>
              <a:rPr lang="en-US" sz="2000" i="1">
                <a:solidFill>
                  <a:srgbClr val="FF0000"/>
                </a:solidFill>
                <a:latin typeface="+mn-lt"/>
              </a:rPr>
              <a:t>Hebrew, argumental adverb</a:t>
            </a:r>
            <a:r>
              <a:rPr lang="en-US" sz="2000">
                <a:solidFill>
                  <a:srgbClr val="FF0000"/>
                </a:solidFill>
                <a:latin typeface="+mn-lt"/>
              </a:rPr>
              <a:t>)	</a:t>
            </a:r>
            <a:br>
              <a:rPr lang="en-US" sz="2000">
                <a:solidFill>
                  <a:srgbClr val="FF0000"/>
                </a:solidFill>
                <a:latin typeface="+mn-lt"/>
              </a:rPr>
            </a:br>
            <a:r>
              <a:rPr lang="en-US" sz="2000">
                <a:latin typeface="+mn-lt"/>
              </a:rPr>
              <a:t>            Yosi  behaved.3</a:t>
            </a:r>
            <a:r>
              <a:rPr lang="en-US" sz="1800">
                <a:latin typeface="+mn-lt"/>
              </a:rPr>
              <a:t>M.SG</a:t>
            </a:r>
            <a:r>
              <a:rPr lang="en-US" sz="2000">
                <a:latin typeface="+mn-lt"/>
              </a:rPr>
              <a:t>  well but   brother.his  not behaved.3</a:t>
            </a:r>
            <a:r>
              <a:rPr lang="en-US" sz="1800">
                <a:latin typeface="+mn-lt"/>
              </a:rPr>
              <a:t>M.SG</a:t>
            </a:r>
            <a:br>
              <a:rPr lang="en-US" sz="2000">
                <a:latin typeface="+mn-lt"/>
              </a:rPr>
            </a:br>
            <a:r>
              <a:rPr lang="en-US" sz="2000">
                <a:latin typeface="+mn-lt"/>
              </a:rPr>
              <a:t>             ('Yosi behaved well but his brother didn't.')</a:t>
            </a:r>
            <a:br>
              <a:rPr lang="en-IL" sz="2000">
                <a:latin typeface="+mn-lt"/>
              </a:rPr>
            </a:br>
            <a:r>
              <a:rPr lang="en-GB" sz="2000">
                <a:latin typeface="+mn-lt"/>
              </a:rPr>
              <a:t> </a:t>
            </a:r>
            <a:br>
              <a:rPr lang="en-IL" sz="2000">
                <a:latin typeface="+mn-lt"/>
              </a:rPr>
            </a:br>
            <a:r>
              <a:rPr lang="en-GB" sz="2000">
                <a:latin typeface="+mn-lt"/>
              </a:rPr>
              <a:t>(63) </a:t>
            </a:r>
            <a:r>
              <a:rPr lang="en-US" sz="2000">
                <a:latin typeface="+mn-lt"/>
              </a:rPr>
              <a:t>A: Na-nun mommwukey-ka 70 killo  naka.</a:t>
            </a:r>
            <a:br>
              <a:rPr lang="en-US" sz="2000">
                <a:latin typeface="+mn-lt"/>
              </a:rPr>
            </a:br>
            <a:r>
              <a:rPr lang="en-US" sz="2000">
                <a:latin typeface="+mn-lt"/>
              </a:rPr>
              <a:t>              I-</a:t>
            </a:r>
            <a:r>
              <a:rPr lang="en-US" sz="1800">
                <a:latin typeface="+mn-lt"/>
              </a:rPr>
              <a:t>NOM </a:t>
            </a:r>
            <a:r>
              <a:rPr lang="en-US" sz="2000">
                <a:latin typeface="+mn-lt"/>
              </a:rPr>
              <a:t>weight-</a:t>
            </a:r>
            <a:r>
              <a:rPr lang="en-US" sz="1800">
                <a:latin typeface="+mn-lt"/>
              </a:rPr>
              <a:t>NOM</a:t>
            </a:r>
            <a:r>
              <a:rPr lang="en-US" sz="2000">
                <a:latin typeface="+mn-lt"/>
              </a:rPr>
              <a:t>          70 kilos weigh</a:t>
            </a:r>
            <a:br>
              <a:rPr lang="en-US" sz="2000">
                <a:latin typeface="+mn-lt"/>
              </a:rPr>
            </a:br>
            <a:r>
              <a:rPr lang="en-US" sz="2000">
                <a:latin typeface="+mn-lt"/>
              </a:rPr>
              <a:t>              ‘I weigh 70 kilos.’		</a:t>
            </a:r>
            <a:br>
              <a:rPr lang="en-US" sz="2000">
                <a:latin typeface="+mn-lt"/>
              </a:rPr>
            </a:br>
            <a:r>
              <a:rPr lang="en-US" sz="2000">
                <a:latin typeface="+mn-lt"/>
              </a:rPr>
              <a:t>        B: * 	O! nay-ka  mommwukey-ka ___/kukes  nakan-ci      kkoay  toy-ess-ne.	   </a:t>
            </a:r>
            <a:r>
              <a:rPr lang="en-US" sz="2000" i="1">
                <a:solidFill>
                  <a:srgbClr val="FF0000"/>
                </a:solidFill>
                <a:latin typeface="+mn-lt"/>
              </a:rPr>
              <a:t>(Korean, measure phrase)    </a:t>
            </a:r>
            <a:r>
              <a:rPr lang="en-US" sz="2000">
                <a:latin typeface="+mn-lt"/>
              </a:rPr>
              <a:t>	Oh I-</a:t>
            </a:r>
            <a:r>
              <a:rPr lang="en-US" sz="1800">
                <a:latin typeface="+mn-lt"/>
              </a:rPr>
              <a:t>NOM  </a:t>
            </a:r>
            <a:r>
              <a:rPr lang="en-US" sz="2000">
                <a:latin typeface="+mn-lt"/>
              </a:rPr>
              <a:t>weight-</a:t>
            </a:r>
            <a:r>
              <a:rPr lang="en-US" sz="1800">
                <a:latin typeface="+mn-lt"/>
              </a:rPr>
              <a:t>NOM                   </a:t>
            </a:r>
            <a:r>
              <a:rPr lang="en-US" sz="2000">
                <a:latin typeface="+mn-lt"/>
              </a:rPr>
              <a:t>it         weigh-since pretty become-</a:t>
            </a:r>
            <a:r>
              <a:rPr lang="en-US" sz="1800">
                <a:latin typeface="+mn-lt"/>
              </a:rPr>
              <a:t>PST-DEC</a:t>
            </a:r>
            <a:br>
              <a:rPr lang="en-US" sz="2000">
                <a:latin typeface="+mn-lt"/>
              </a:rPr>
            </a:br>
            <a:r>
              <a:rPr lang="en-US" sz="2000">
                <a:latin typeface="+mn-lt"/>
              </a:rPr>
              <a:t>	(Intended: ‘Oh, it’s been a long time since I did.’)	</a:t>
            </a:r>
            <a:br>
              <a:rPr lang="en-US" sz="2000">
                <a:latin typeface="+mn-lt"/>
              </a:rPr>
            </a:br>
            <a:br>
              <a:rPr lang="en-US" sz="2000">
                <a:latin typeface="+mn-lt"/>
              </a:rPr>
            </a:br>
            <a:r>
              <a:rPr lang="en-US" sz="2000">
                <a:latin typeface="+mn-lt"/>
              </a:rPr>
              <a:t>(64) Wo 	jiao Binbin; ta  ye     jiao *(Binbin). 				        </a:t>
            </a:r>
            <a:r>
              <a:rPr lang="en-US" sz="2000" i="1">
                <a:solidFill>
                  <a:srgbClr val="FF0000"/>
                </a:solidFill>
                <a:latin typeface="+mn-lt"/>
              </a:rPr>
              <a:t>(Chinese, name in naming verb) </a:t>
            </a:r>
            <a:br>
              <a:rPr lang="en-US" sz="2000">
                <a:latin typeface="+mn-lt"/>
              </a:rPr>
            </a:br>
            <a:r>
              <a:rPr lang="en-US" sz="2000">
                <a:latin typeface="+mn-lt"/>
              </a:rPr>
              <a:t>         I      call Binbin   he also call 	Binbin 		</a:t>
            </a:r>
            <a:br>
              <a:rPr lang="en-US" sz="2000">
                <a:latin typeface="+mn-lt"/>
              </a:rPr>
            </a:br>
            <a:r>
              <a:rPr lang="en-US" sz="2000">
                <a:latin typeface="+mn-lt"/>
              </a:rPr>
              <a:t>         ‘I am named Binbin; he is also named *(Binbin).’</a:t>
            </a:r>
            <a:br>
              <a:rPr lang="en-IL" sz="2000">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4D8DA295-2C0A-08D7-A7BB-1700E0390E85}"/>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44</a:t>
            </a:fld>
            <a:endParaRPr lang="en-IL" dirty="0"/>
          </a:p>
        </p:txBody>
      </p:sp>
    </p:spTree>
    <p:extLst>
      <p:ext uri="{BB962C8B-B14F-4D97-AF65-F5344CB8AC3E}">
        <p14:creationId xmlns:p14="http://schemas.microsoft.com/office/powerpoint/2010/main" val="13869490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7612B-4945-19CF-1452-16D3C5DA154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D9E63D3-9BD4-01F9-5F3E-D9FA218907D9}"/>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Towards an explanation of AE</a:t>
            </a:r>
            <a:endParaRPr lang="en-IL" b="1" dirty="0">
              <a:latin typeface="+mn-lt"/>
            </a:endParaRPr>
          </a:p>
        </p:txBody>
      </p:sp>
      <p:sp>
        <p:nvSpPr>
          <p:cNvPr id="5" name="Title 4">
            <a:extLst>
              <a:ext uri="{FF2B5EF4-FFF2-40B4-BE49-F238E27FC236}">
                <a16:creationId xmlns:a16="http://schemas.microsoft.com/office/drawing/2014/main" id="{DBC68C89-4F8D-CB86-2E82-8D124BC269CE}"/>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US" sz="2000">
                <a:latin typeface="+mn-lt"/>
              </a:rPr>
              <a:t>First, object gaps in this class of languages are not derived by any type of “large ellipsis”, of either VP or TP, which are consistently indifferent to the semantic type of the object.</a:t>
            </a:r>
            <a:br>
              <a:rPr lang="en-US" sz="2000">
                <a:latin typeface="+mn-lt"/>
              </a:rPr>
            </a:br>
            <a:br>
              <a:rPr lang="en-US" sz="2000">
                <a:latin typeface="+mn-lt"/>
              </a:rPr>
            </a:br>
            <a:r>
              <a:rPr lang="en-US" sz="2000">
                <a:latin typeface="+mn-lt"/>
              </a:rPr>
              <a:t>65. a. Mary behaved politely but her sister didn’t ___. </a:t>
            </a:r>
            <a:br>
              <a:rPr lang="en-US" sz="2000">
                <a:latin typeface="+mn-lt"/>
              </a:rPr>
            </a:br>
            <a:r>
              <a:rPr lang="en-US" sz="2000">
                <a:latin typeface="+mn-lt"/>
              </a:rPr>
              <a:t>      b. Paul weighed 70 kilos before you did ___.</a:t>
            </a:r>
            <a:br>
              <a:rPr lang="en-US" sz="2000">
                <a:latin typeface="+mn-lt"/>
              </a:rPr>
            </a:br>
            <a:r>
              <a:rPr lang="en-US" sz="2000">
                <a:latin typeface="+mn-lt"/>
              </a:rPr>
              <a:t>      c. We named our cat Rudolph, but not our dog ___.</a:t>
            </a:r>
            <a:br>
              <a:rPr lang="en-US" sz="2000">
                <a:latin typeface="+mn-lt"/>
              </a:rPr>
            </a:br>
            <a:br>
              <a:rPr lang="en-US" sz="2000">
                <a:latin typeface="+mn-lt"/>
              </a:rPr>
            </a:br>
            <a:r>
              <a:rPr lang="en-US" sz="2000" b="1">
                <a:latin typeface="+mn-lt"/>
              </a:rPr>
              <a:t>Proposal</a:t>
            </a:r>
            <a:r>
              <a:rPr lang="en-US" sz="2000">
                <a:latin typeface="+mn-lt"/>
              </a:rPr>
              <a:t>: Elided arguments are generated as (or associated with) </a:t>
            </a:r>
            <a:r>
              <a:rPr lang="en-US" sz="2000" i="1">
                <a:latin typeface="+mn-lt"/>
              </a:rPr>
              <a:t>syntactic variables</a:t>
            </a:r>
            <a:r>
              <a:rPr lang="en-US" sz="2000">
                <a:latin typeface="+mn-lt"/>
              </a:rPr>
              <a:t>. Such variables are known to be restricted to type &lt;e&gt; (Landman 2006, Poole 2024; see anti-reconstruction effects). </a:t>
            </a:r>
            <a:br>
              <a:rPr lang="en-US" sz="2000">
                <a:latin typeface="+mn-lt"/>
              </a:rPr>
            </a:br>
            <a:br>
              <a:rPr lang="en-US" sz="2000">
                <a:latin typeface="+mn-lt"/>
              </a:rPr>
            </a:br>
            <a:r>
              <a:rPr lang="en-US" sz="2000" b="1">
                <a:solidFill>
                  <a:srgbClr val="FF0000"/>
                </a:solidFill>
                <a:latin typeface="+mn-lt"/>
              </a:rPr>
              <a:t>Option I: </a:t>
            </a:r>
            <a:r>
              <a:rPr lang="en-US" sz="2000" b="1" i="1">
                <a:solidFill>
                  <a:srgbClr val="FF0000"/>
                </a:solidFill>
                <a:latin typeface="+mn-lt"/>
              </a:rPr>
              <a:t>pro</a:t>
            </a:r>
            <a:r>
              <a:rPr lang="en-US" sz="2000" b="1">
                <a:solidFill>
                  <a:srgbClr val="FF0000"/>
                </a:solidFill>
                <a:latin typeface="+mn-lt"/>
              </a:rPr>
              <a:t>-replacement</a:t>
            </a:r>
            <a:r>
              <a:rPr lang="en-US" sz="2000">
                <a:solidFill>
                  <a:srgbClr val="FF0000"/>
                </a:solidFill>
                <a:latin typeface="+mn-lt"/>
              </a:rPr>
              <a:t> 	</a:t>
            </a:r>
            <a:r>
              <a:rPr lang="en-US" sz="2000" b="1">
                <a:solidFill>
                  <a:srgbClr val="FF0000"/>
                </a:solidFill>
                <a:latin typeface="+mn-lt"/>
              </a:rPr>
              <a:t>Option II: “Big DP” apposition </a:t>
            </a:r>
            <a:br>
              <a:rPr lang="en-US" sz="2000">
                <a:latin typeface="+mn-lt"/>
              </a:rPr>
            </a:br>
            <a:r>
              <a:rPr lang="en-US" sz="2000">
                <a:solidFill>
                  <a:srgbClr val="FF0000"/>
                </a:solidFill>
                <a:latin typeface="+mn-lt"/>
              </a:rPr>
              <a:t>	</a:t>
            </a:r>
            <a:r>
              <a:rPr lang="en-US" sz="2000" i="1">
                <a:latin typeface="+mn-lt"/>
              </a:rPr>
              <a:t>pro				 </a:t>
            </a:r>
            <a:r>
              <a:rPr lang="en-US" sz="2000">
                <a:latin typeface="+mn-lt"/>
              </a:rPr>
              <a:t>[D</a:t>
            </a:r>
            <a:r>
              <a:rPr lang="en-US" sz="2000" baseline="-25000">
                <a:latin typeface="+mn-lt"/>
              </a:rPr>
              <a:t>[E]</a:t>
            </a:r>
            <a:r>
              <a:rPr lang="en-US" sz="2000">
                <a:latin typeface="+mn-lt"/>
              </a:rPr>
              <a:t> DP]</a:t>
            </a:r>
            <a:br>
              <a:rPr lang="en-US" sz="2000" i="1">
                <a:latin typeface="+mn-lt"/>
              </a:rPr>
            </a:br>
            <a:r>
              <a:rPr lang="en-US" sz="2000" i="1">
                <a:latin typeface="+mn-lt"/>
              </a:rPr>
              <a:t>                                             </a:t>
            </a:r>
            <a:r>
              <a:rPr lang="en-US" sz="1600" b="1">
                <a:latin typeface="+mn-lt"/>
              </a:rPr>
              <a:t>type &lt;e&gt;</a:t>
            </a:r>
            <a:br>
              <a:rPr lang="en-US" sz="2000" i="1">
                <a:latin typeface="+mn-lt"/>
              </a:rPr>
            </a:br>
            <a:r>
              <a:rPr lang="en-US" sz="2000" i="1">
                <a:latin typeface="+mn-lt"/>
              </a:rPr>
              <a:t>	</a:t>
            </a:r>
            <a:r>
              <a:rPr lang="en-US" sz="2000" strike="sngStrike">
                <a:latin typeface="+mn-lt"/>
              </a:rPr>
              <a:t>DP</a:t>
            </a:r>
            <a:r>
              <a:rPr lang="en-US" sz="2000" i="1">
                <a:latin typeface="+mn-lt"/>
              </a:rPr>
              <a:t>	</a:t>
            </a:r>
            <a:r>
              <a:rPr lang="en-US" sz="2000">
                <a:latin typeface="+mn-lt"/>
              </a:rPr>
              <a:t>			  [D</a:t>
            </a:r>
            <a:r>
              <a:rPr lang="en-US" sz="2000" baseline="-25000"/>
              <a:t>[E]</a:t>
            </a:r>
            <a:r>
              <a:rPr lang="en-US" sz="2000">
                <a:latin typeface="+mn-lt"/>
              </a:rPr>
              <a:t> </a:t>
            </a:r>
            <a:r>
              <a:rPr lang="en-US" sz="2000" strike="sngStrike">
                <a:latin typeface="+mn-lt"/>
              </a:rPr>
              <a:t>DP</a:t>
            </a:r>
            <a:r>
              <a:rPr lang="en-US" sz="2000">
                <a:latin typeface="+mn-lt"/>
              </a:rPr>
              <a:t>]</a:t>
            </a:r>
            <a:br>
              <a:rPr lang="en-US" sz="2000" i="1">
                <a:latin typeface="+mn-lt"/>
              </a:rPr>
            </a:br>
            <a:endParaRPr lang="en-IL" sz="2000" i="1" dirty="0">
              <a:latin typeface="+mn-lt"/>
            </a:endParaRPr>
          </a:p>
        </p:txBody>
      </p:sp>
      <p:sp>
        <p:nvSpPr>
          <p:cNvPr id="7" name="Slide Number Placeholder 6">
            <a:extLst>
              <a:ext uri="{FF2B5EF4-FFF2-40B4-BE49-F238E27FC236}">
                <a16:creationId xmlns:a16="http://schemas.microsoft.com/office/drawing/2014/main" id="{F5E350D0-777E-9C41-5FE4-4575139E98D2}"/>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45</a:t>
            </a:fld>
            <a:endParaRPr lang="en-IL" dirty="0"/>
          </a:p>
        </p:txBody>
      </p:sp>
      <p:sp>
        <p:nvSpPr>
          <p:cNvPr id="2" name="Arrow: Down 1">
            <a:extLst>
              <a:ext uri="{FF2B5EF4-FFF2-40B4-BE49-F238E27FC236}">
                <a16:creationId xmlns:a16="http://schemas.microsoft.com/office/drawing/2014/main" id="{7EF18D0C-B219-4506-E492-91BE7378069B}"/>
              </a:ext>
            </a:extLst>
          </p:cNvPr>
          <p:cNvSpPr/>
          <p:nvPr/>
        </p:nvSpPr>
        <p:spPr>
          <a:xfrm>
            <a:off x="1302789" y="5750083"/>
            <a:ext cx="45719" cy="3274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Arrow: Down 5">
            <a:extLst>
              <a:ext uri="{FF2B5EF4-FFF2-40B4-BE49-F238E27FC236}">
                <a16:creationId xmlns:a16="http://schemas.microsoft.com/office/drawing/2014/main" id="{6BBABCF7-A29A-1417-95A0-D1963186F0FC}"/>
              </a:ext>
            </a:extLst>
          </p:cNvPr>
          <p:cNvSpPr/>
          <p:nvPr/>
        </p:nvSpPr>
        <p:spPr>
          <a:xfrm>
            <a:off x="5334462" y="5756787"/>
            <a:ext cx="45719" cy="3274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9" name="Straight Arrow Connector 8">
            <a:extLst>
              <a:ext uri="{FF2B5EF4-FFF2-40B4-BE49-F238E27FC236}">
                <a16:creationId xmlns:a16="http://schemas.microsoft.com/office/drawing/2014/main" id="{EE053C7B-C52C-EF00-0C5A-2228BB32613F}"/>
              </a:ext>
            </a:extLst>
          </p:cNvPr>
          <p:cNvCxnSpPr>
            <a:cxnSpLocks/>
          </p:cNvCxnSpPr>
          <p:nvPr/>
        </p:nvCxnSpPr>
        <p:spPr>
          <a:xfrm>
            <a:off x="1607127" y="5624945"/>
            <a:ext cx="1145309" cy="295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7BE32AF-E5A3-559D-98A7-0CA9B872D76B}"/>
              </a:ext>
            </a:extLst>
          </p:cNvPr>
          <p:cNvCxnSpPr>
            <a:cxnSpLocks/>
          </p:cNvCxnSpPr>
          <p:nvPr/>
        </p:nvCxnSpPr>
        <p:spPr>
          <a:xfrm flipH="1">
            <a:off x="3657600" y="5750083"/>
            <a:ext cx="1413164" cy="163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552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612FE-A5B8-5E0F-191F-1576E493C02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461A23E-58C0-0299-7454-E1677E461024}"/>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Towards an explanation of the absence of VSVPE</a:t>
            </a:r>
            <a:endParaRPr lang="en-IL" b="1" dirty="0">
              <a:latin typeface="+mn-lt"/>
            </a:endParaRPr>
          </a:p>
        </p:txBody>
      </p:sp>
      <p:sp>
        <p:nvSpPr>
          <p:cNvPr id="5" name="Title 4">
            <a:extLst>
              <a:ext uri="{FF2B5EF4-FFF2-40B4-BE49-F238E27FC236}">
                <a16:creationId xmlns:a16="http://schemas.microsoft.com/office/drawing/2014/main" id="{BDA0F5B3-97B9-4A32-93A4-55043201D7B0}"/>
              </a:ext>
            </a:extLst>
          </p:cNvPr>
          <p:cNvSpPr>
            <a:spLocks noGrp="1"/>
          </p:cNvSpPr>
          <p:nvPr>
            <p:ph type="title"/>
          </p:nvPr>
        </p:nvSpPr>
        <p:spPr>
          <a:xfrm>
            <a:off x="183572" y="1101213"/>
            <a:ext cx="11927311" cy="5756787"/>
          </a:xfrm>
        </p:spPr>
        <p:txBody>
          <a:bodyPr anchor="t" anchorCtr="0">
            <a:noAutofit/>
          </a:bodyPr>
          <a:lstStyle/>
          <a:p>
            <a:pPr>
              <a:lnSpc>
                <a:spcPts val="3000"/>
              </a:lnSpc>
            </a:pPr>
            <a:r>
              <a:rPr lang="en-US" sz="2000">
                <a:latin typeface="+mn-lt"/>
              </a:rPr>
              <a:t>Another context where head raising out of an ellipsis site is impossible: Aux-inversion in English matrix sluicing.</a:t>
            </a:r>
            <a:br>
              <a:rPr lang="en-US" sz="2000">
                <a:latin typeface="+mn-lt"/>
              </a:rPr>
            </a:br>
            <a:br>
              <a:rPr lang="en-US" sz="2000">
                <a:latin typeface="+mn-lt"/>
              </a:rPr>
            </a:br>
            <a:r>
              <a:rPr lang="en-US" sz="2000">
                <a:latin typeface="+mn-lt"/>
              </a:rPr>
              <a:t>66. A: Mary has dated someone.	</a:t>
            </a:r>
            <a:br>
              <a:rPr lang="en-US" sz="2000">
                <a:latin typeface="+mn-lt"/>
              </a:rPr>
            </a:br>
            <a:r>
              <a:rPr lang="en-US" sz="2000">
                <a:latin typeface="+mn-lt"/>
              </a:rPr>
              <a:t>       B: Who (*has)?	</a:t>
            </a:r>
            <a:br>
              <a:rPr lang="en-US" sz="2000">
                <a:latin typeface="+mn-lt"/>
              </a:rPr>
            </a:br>
            <a:r>
              <a:rPr lang="en-US" sz="2000">
                <a:latin typeface="+mn-lt"/>
              </a:rPr>
              <a:t>       </a:t>
            </a:r>
            <a:r>
              <a:rPr lang="en-GB" sz="2000">
                <a:latin typeface="+mn-lt"/>
              </a:rPr>
              <a:t>C: [</a:t>
            </a:r>
            <a:r>
              <a:rPr lang="en-GB" sz="2000" baseline="-25000">
                <a:latin typeface="+mn-lt"/>
              </a:rPr>
              <a:t>CP</a:t>
            </a:r>
            <a:r>
              <a:rPr lang="en-GB" sz="2000">
                <a:latin typeface="+mn-lt"/>
              </a:rPr>
              <a:t> Who [</a:t>
            </a:r>
            <a:r>
              <a:rPr lang="en-GB" sz="2000" baseline="-25000">
                <a:latin typeface="+mn-lt"/>
              </a:rPr>
              <a:t>C’</a:t>
            </a:r>
            <a:r>
              <a:rPr lang="en-GB" sz="2000">
                <a:latin typeface="+mn-lt"/>
              </a:rPr>
              <a:t> has</a:t>
            </a:r>
            <a:r>
              <a:rPr lang="en-GB" sz="2000" baseline="-25000">
                <a:latin typeface="+mn-lt"/>
              </a:rPr>
              <a:t>i</a:t>
            </a:r>
            <a:r>
              <a:rPr lang="en-GB" sz="2000">
                <a:latin typeface="+mn-lt"/>
              </a:rPr>
              <a:t>-C [</a:t>
            </a:r>
            <a:r>
              <a:rPr lang="en-GB" sz="2000" baseline="-25000">
                <a:latin typeface="+mn-lt"/>
              </a:rPr>
              <a:t>TP</a:t>
            </a:r>
            <a:r>
              <a:rPr lang="en-GB" sz="2000">
                <a:latin typeface="+mn-lt"/>
              </a:rPr>
              <a:t> [Mary [</a:t>
            </a:r>
            <a:r>
              <a:rPr lang="en-GB" sz="2000" baseline="-25000">
                <a:latin typeface="+mn-lt"/>
              </a:rPr>
              <a:t>T’</a:t>
            </a:r>
            <a:r>
              <a:rPr lang="en-GB" sz="2000">
                <a:latin typeface="+mn-lt"/>
              </a:rPr>
              <a:t> t</a:t>
            </a:r>
            <a:r>
              <a:rPr lang="en-GB" sz="2000" baseline="-25000">
                <a:latin typeface="+mn-lt"/>
              </a:rPr>
              <a:t>i</a:t>
            </a:r>
            <a:r>
              <a:rPr lang="en-GB" sz="2000">
                <a:latin typeface="+mn-lt"/>
              </a:rPr>
              <a:t> dated]]]]?	</a:t>
            </a:r>
            <a:br>
              <a:rPr lang="en-GB" sz="2000">
                <a:latin typeface="+mn-lt"/>
              </a:rPr>
            </a:br>
            <a:r>
              <a:rPr lang="en-GB" sz="2000">
                <a:latin typeface="+mn-lt"/>
              </a:rPr>
              <a:t>       D: *Who Mary has dated?</a:t>
            </a:r>
            <a:br>
              <a:rPr lang="en-GB" sz="2000">
                <a:latin typeface="+mn-lt"/>
              </a:rPr>
            </a:br>
            <a:br>
              <a:rPr lang="en-GB" sz="2000">
                <a:latin typeface="+mn-lt"/>
              </a:rPr>
            </a:br>
            <a:r>
              <a:rPr lang="en-GB" sz="2000">
                <a:solidFill>
                  <a:srgbClr val="FF0000"/>
                </a:solidFill>
                <a:latin typeface="+mn-lt"/>
              </a:rPr>
              <a:t>Option I: Sluicing is C’-deletion</a:t>
            </a:r>
            <a:br>
              <a:rPr lang="en-GB" sz="2000">
                <a:latin typeface="+mn-lt"/>
              </a:rPr>
            </a:br>
            <a:r>
              <a:rPr lang="en-GB" sz="2000">
                <a:latin typeface="+mn-lt"/>
              </a:rPr>
              <a:t>    Problems: (i) nonmaximal projections are “invisible”; </a:t>
            </a:r>
            <a:br>
              <a:rPr lang="en-GB" sz="2000">
                <a:latin typeface="+mn-lt"/>
              </a:rPr>
            </a:br>
            <a:r>
              <a:rPr lang="en-GB" sz="2000">
                <a:latin typeface="+mn-lt"/>
              </a:rPr>
              <a:t>    (ii) The licensor head must be external to the ellipsis.</a:t>
            </a:r>
            <a:br>
              <a:rPr lang="en-GB" sz="2000">
                <a:latin typeface="+mn-lt"/>
              </a:rPr>
            </a:br>
            <a:r>
              <a:rPr lang="en-GB" sz="2000">
                <a:solidFill>
                  <a:srgbClr val="FF0000"/>
                </a:solidFill>
                <a:latin typeface="+mn-lt"/>
              </a:rPr>
              <a:t>Option II: T-to-C occurs at PF, TP-deletion bleeds it</a:t>
            </a:r>
            <a:br>
              <a:rPr lang="en-GB" sz="2000">
                <a:solidFill>
                  <a:srgbClr val="FF0000"/>
                </a:solidFill>
                <a:latin typeface="+mn-lt"/>
              </a:rPr>
            </a:br>
            <a:r>
              <a:rPr lang="en-GB" sz="2000">
                <a:solidFill>
                  <a:srgbClr val="FF0000"/>
                </a:solidFill>
                <a:latin typeface="+mn-lt"/>
              </a:rPr>
              <a:t>   </a:t>
            </a:r>
            <a:r>
              <a:rPr lang="en-GB" sz="2000">
                <a:latin typeface="+mn-lt"/>
              </a:rPr>
              <a:t>Problem: There’s evidence that T-to-C enhances </a:t>
            </a:r>
            <a:br>
              <a:rPr lang="en-GB" sz="2000">
                <a:latin typeface="+mn-lt"/>
              </a:rPr>
            </a:br>
            <a:r>
              <a:rPr lang="en-GB" sz="2000">
                <a:latin typeface="+mn-lt"/>
              </a:rPr>
              <a:t>   the scope of Neg and modals.</a:t>
            </a:r>
            <a:br>
              <a:rPr lang="en-GB" sz="2000">
                <a:latin typeface="+mn-lt"/>
              </a:rPr>
            </a:br>
            <a:r>
              <a:rPr lang="en-GB" sz="2000">
                <a:solidFill>
                  <a:srgbClr val="FF0000"/>
                </a:solidFill>
                <a:latin typeface="+mn-lt"/>
              </a:rPr>
              <a:t>Option III: TP-deletion removes the “defective” feature that must be checked in C.</a:t>
            </a:r>
            <a:br>
              <a:rPr lang="en-GB" sz="2000">
                <a:solidFill>
                  <a:srgbClr val="FF0000"/>
                </a:solidFill>
                <a:latin typeface="+mn-lt"/>
              </a:rPr>
            </a:br>
            <a:r>
              <a:rPr lang="en-GB" sz="2000">
                <a:solidFill>
                  <a:srgbClr val="FF0000"/>
                </a:solidFill>
                <a:latin typeface="+mn-lt"/>
              </a:rPr>
              <a:t>   </a:t>
            </a:r>
            <a:r>
              <a:rPr lang="en-GB" sz="2000">
                <a:latin typeface="+mn-lt"/>
              </a:rPr>
              <a:t>Problem: PF “well-formedness” driving syntactic movement </a:t>
            </a:r>
            <a:endParaRPr lang="en-IL" sz="2000" dirty="0">
              <a:latin typeface="+mn-lt"/>
            </a:endParaRPr>
          </a:p>
        </p:txBody>
      </p:sp>
      <p:sp>
        <p:nvSpPr>
          <p:cNvPr id="7" name="Slide Number Placeholder 6">
            <a:extLst>
              <a:ext uri="{FF2B5EF4-FFF2-40B4-BE49-F238E27FC236}">
                <a16:creationId xmlns:a16="http://schemas.microsoft.com/office/drawing/2014/main" id="{0FA166E9-C39B-ADE0-44AC-DD518617AFE4}"/>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46</a:t>
            </a:fld>
            <a:endParaRPr lang="en-IL" dirty="0"/>
          </a:p>
        </p:txBody>
      </p:sp>
      <p:sp>
        <p:nvSpPr>
          <p:cNvPr id="2" name="TextBox 1">
            <a:extLst>
              <a:ext uri="{FF2B5EF4-FFF2-40B4-BE49-F238E27FC236}">
                <a16:creationId xmlns:a16="http://schemas.microsoft.com/office/drawing/2014/main" id="{F969E7D1-78F4-52A1-012C-8AD99D5EEFB8}"/>
              </a:ext>
            </a:extLst>
          </p:cNvPr>
          <p:cNvSpPr txBox="1"/>
          <p:nvPr/>
        </p:nvSpPr>
        <p:spPr>
          <a:xfrm>
            <a:off x="6698256" y="1897073"/>
            <a:ext cx="5310172" cy="3911071"/>
          </a:xfrm>
          <a:prstGeom prst="rect">
            <a:avLst/>
          </a:prstGeom>
          <a:noFill/>
          <a:ln>
            <a:solidFill>
              <a:srgbClr val="00B0F0"/>
            </a:solidFill>
          </a:ln>
        </p:spPr>
        <p:txBody>
          <a:bodyPr wrap="square" rtlCol="0">
            <a:spAutoFit/>
          </a:bodyPr>
          <a:lstStyle/>
          <a:p>
            <a:pPr>
              <a:lnSpc>
                <a:spcPts val="3000"/>
              </a:lnSpc>
            </a:pPr>
            <a:r>
              <a:rPr lang="en-US" sz="2000" b="1">
                <a:solidFill>
                  <a:srgbClr val="00B0F0"/>
                </a:solidFill>
              </a:rPr>
              <a:t>Identifying the culprit</a:t>
            </a:r>
          </a:p>
          <a:p>
            <a:pPr>
              <a:lnSpc>
                <a:spcPts val="3000"/>
              </a:lnSpc>
            </a:pPr>
            <a:endParaRPr lang="en-US" sz="2000">
              <a:solidFill>
                <a:srgbClr val="00B0F0"/>
              </a:solidFill>
            </a:endParaRPr>
          </a:p>
          <a:p>
            <a:pPr>
              <a:lnSpc>
                <a:spcPts val="3000"/>
              </a:lnSpc>
            </a:pPr>
            <a:r>
              <a:rPr lang="en-US" sz="2000">
                <a:solidFill>
                  <a:srgbClr val="00B0F0"/>
                </a:solidFill>
              </a:rPr>
              <a:t>UG bans some instances of X-stranding XP-ellipsis</a:t>
            </a:r>
          </a:p>
          <a:p>
            <a:pPr>
              <a:lnSpc>
                <a:spcPts val="3000"/>
              </a:lnSpc>
            </a:pPr>
            <a:r>
              <a:rPr lang="en-US" sz="2000">
                <a:solidFill>
                  <a:srgbClr val="00B0F0"/>
                </a:solidFill>
              </a:rPr>
              <a:t>*[</a:t>
            </a:r>
            <a:r>
              <a:rPr lang="en-US" sz="2000" baseline="-25000">
                <a:solidFill>
                  <a:srgbClr val="00B0F0"/>
                </a:solidFill>
              </a:rPr>
              <a:t>YP</a:t>
            </a:r>
            <a:r>
              <a:rPr lang="en-US" sz="2000">
                <a:solidFill>
                  <a:srgbClr val="00B0F0"/>
                </a:solidFill>
              </a:rPr>
              <a:t> ZP [</a:t>
            </a:r>
            <a:r>
              <a:rPr lang="en-US" sz="2000" baseline="-25000">
                <a:solidFill>
                  <a:srgbClr val="00B0F0"/>
                </a:solidFill>
              </a:rPr>
              <a:t>Y'</a:t>
            </a:r>
            <a:r>
              <a:rPr lang="en-US" sz="2000">
                <a:solidFill>
                  <a:srgbClr val="00B0F0"/>
                </a:solidFill>
              </a:rPr>
              <a:t> [</a:t>
            </a:r>
            <a:r>
              <a:rPr lang="en-US" sz="2000" baseline="-25000">
                <a:solidFill>
                  <a:srgbClr val="00B0F0"/>
                </a:solidFill>
              </a:rPr>
              <a:t>Y</a:t>
            </a:r>
            <a:r>
              <a:rPr lang="en-US" sz="2000">
                <a:solidFill>
                  <a:srgbClr val="00B0F0"/>
                </a:solidFill>
              </a:rPr>
              <a:t> X</a:t>
            </a:r>
            <a:r>
              <a:rPr lang="en-US" sz="2000" baseline="-25000">
                <a:solidFill>
                  <a:srgbClr val="00B0F0"/>
                </a:solidFill>
              </a:rPr>
              <a:t>i</a:t>
            </a:r>
            <a:r>
              <a:rPr lang="en-US" sz="2000">
                <a:solidFill>
                  <a:srgbClr val="00B0F0"/>
                </a:solidFill>
              </a:rPr>
              <a:t>-Y] [</a:t>
            </a:r>
            <a:r>
              <a:rPr lang="en-US" sz="2000" baseline="-25000">
                <a:solidFill>
                  <a:srgbClr val="00B0F0"/>
                </a:solidFill>
              </a:rPr>
              <a:t>XP</a:t>
            </a:r>
            <a:r>
              <a:rPr lang="en-US" sz="2000">
                <a:solidFill>
                  <a:srgbClr val="00B0F0"/>
                </a:solidFill>
              </a:rPr>
              <a:t> t</a:t>
            </a:r>
            <a:r>
              <a:rPr lang="en-US" sz="2000" baseline="-25000">
                <a:solidFill>
                  <a:srgbClr val="00B0F0"/>
                </a:solidFill>
              </a:rPr>
              <a:t>i</a:t>
            </a:r>
            <a:r>
              <a:rPr lang="en-US" sz="2000">
                <a:solidFill>
                  <a:srgbClr val="00B0F0"/>
                </a:solidFill>
              </a:rPr>
              <a:t> [</a:t>
            </a:r>
            <a:r>
              <a:rPr lang="en-US" sz="2000" baseline="-25000">
                <a:solidFill>
                  <a:srgbClr val="00B0F0"/>
                </a:solidFill>
              </a:rPr>
              <a:t>WP</a:t>
            </a:r>
            <a:r>
              <a:rPr lang="en-US" sz="2000">
                <a:solidFill>
                  <a:srgbClr val="00B0F0"/>
                </a:solidFill>
              </a:rPr>
              <a:t> … ]]]]</a:t>
            </a:r>
          </a:p>
          <a:p>
            <a:pPr>
              <a:lnSpc>
                <a:spcPts val="3000"/>
              </a:lnSpc>
            </a:pPr>
            <a:endParaRPr lang="en-US" sz="2000">
              <a:solidFill>
                <a:srgbClr val="00B0F0"/>
              </a:solidFill>
            </a:endParaRPr>
          </a:p>
          <a:p>
            <a:pPr>
              <a:lnSpc>
                <a:spcPts val="3000"/>
              </a:lnSpc>
            </a:pPr>
            <a:r>
              <a:rPr lang="en-US" sz="2000">
                <a:solidFill>
                  <a:srgbClr val="00B0F0"/>
                </a:solidFill>
              </a:rPr>
              <a:t>Though not always! See (51)-(53).</a:t>
            </a:r>
            <a:br>
              <a:rPr lang="en-US" sz="2000">
                <a:solidFill>
                  <a:srgbClr val="00B0F0"/>
                </a:solidFill>
              </a:rPr>
            </a:br>
            <a:r>
              <a:rPr lang="en-US" sz="2000">
                <a:solidFill>
                  <a:srgbClr val="00B0F0"/>
                </a:solidFill>
              </a:rPr>
              <a:t>Instead of ellipsis blocking head-movement, perhaps it is head movement blocking ellipsis: To execute ellipsis of certain XPs, the head X must be “PF-visible” (rather than a trace). </a:t>
            </a:r>
            <a:endParaRPr lang="en-IL" sz="2000">
              <a:solidFill>
                <a:srgbClr val="00B0F0"/>
              </a:solidFill>
            </a:endParaRPr>
          </a:p>
        </p:txBody>
      </p:sp>
      <p:sp>
        <p:nvSpPr>
          <p:cNvPr id="10" name="Freeform: Shape 9">
            <a:extLst>
              <a:ext uri="{FF2B5EF4-FFF2-40B4-BE49-F238E27FC236}">
                <a16:creationId xmlns:a16="http://schemas.microsoft.com/office/drawing/2014/main" id="{767251B0-0ACB-1BE5-7751-5822F89D0B8A}"/>
              </a:ext>
            </a:extLst>
          </p:cNvPr>
          <p:cNvSpPr/>
          <p:nvPr/>
        </p:nvSpPr>
        <p:spPr>
          <a:xfrm>
            <a:off x="2302525" y="2555886"/>
            <a:ext cx="1707615" cy="187314"/>
          </a:xfrm>
          <a:custGeom>
            <a:avLst/>
            <a:gdLst>
              <a:gd name="csX0" fmla="*/ 1707615 w 1707615"/>
              <a:gd name="csY0" fmla="*/ 176297 h 187314"/>
              <a:gd name="csX1" fmla="*/ 848299 w 1707615"/>
              <a:gd name="csY1" fmla="*/ 27 h 187314"/>
              <a:gd name="csX2" fmla="*/ 0 w 1707615"/>
              <a:gd name="csY2" fmla="*/ 187314 h 187314"/>
            </a:gdLst>
            <a:ahLst/>
            <a:cxnLst>
              <a:cxn ang="0">
                <a:pos x="csX0" y="csY0"/>
              </a:cxn>
              <a:cxn ang="0">
                <a:pos x="csX1" y="csY1"/>
              </a:cxn>
              <a:cxn ang="0">
                <a:pos x="csX2" y="csY2"/>
              </a:cxn>
            </a:cxnLst>
            <a:rect l="l" t="t" r="r" b="b"/>
            <a:pathLst>
              <a:path w="1707615" h="187314">
                <a:moveTo>
                  <a:pt x="1707615" y="176297"/>
                </a:moveTo>
                <a:cubicBezTo>
                  <a:pt x="1420258" y="87244"/>
                  <a:pt x="1132901" y="-1809"/>
                  <a:pt x="848299" y="27"/>
                </a:cubicBezTo>
                <a:cubicBezTo>
                  <a:pt x="563697" y="1863"/>
                  <a:pt x="281848" y="94588"/>
                  <a:pt x="0" y="187314"/>
                </a:cubicBezTo>
              </a:path>
            </a:pathLst>
          </a:custGeom>
          <a:noFill/>
          <a:ln>
            <a:solidFill>
              <a:srgbClr val="FF000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1754734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9CCA1F-11F3-A48E-0F4E-9B8526A4C9B5}"/>
              </a:ext>
            </a:extLst>
          </p:cNvPr>
          <p:cNvSpPr>
            <a:spLocks noGrp="1"/>
          </p:cNvSpPr>
          <p:nvPr>
            <p:ph type="ftr" sz="quarter" idx="11"/>
          </p:nvPr>
        </p:nvSpPr>
        <p:spPr/>
        <p:txBody>
          <a:bodyPr/>
          <a:lstStyle/>
          <a:p>
            <a:endParaRPr lang="en-IL"/>
          </a:p>
        </p:txBody>
      </p:sp>
      <p:sp>
        <p:nvSpPr>
          <p:cNvPr id="3" name="Slide Number Placeholder 2">
            <a:extLst>
              <a:ext uri="{FF2B5EF4-FFF2-40B4-BE49-F238E27FC236}">
                <a16:creationId xmlns:a16="http://schemas.microsoft.com/office/drawing/2014/main" id="{247F1C44-DEAB-7EE8-31E9-30D8C71FE4B6}"/>
              </a:ext>
            </a:extLst>
          </p:cNvPr>
          <p:cNvSpPr>
            <a:spLocks noGrp="1"/>
          </p:cNvSpPr>
          <p:nvPr>
            <p:ph type="sldNum" sz="quarter" idx="12"/>
          </p:nvPr>
        </p:nvSpPr>
        <p:spPr/>
        <p:txBody>
          <a:bodyPr/>
          <a:lstStyle/>
          <a:p>
            <a:fld id="{3E7D8B65-79C6-4BC4-97F0-537AC3CE4E3D}" type="slidenum">
              <a:rPr lang="en-IL" smtClean="0"/>
              <a:t>47</a:t>
            </a:fld>
            <a:endParaRPr lang="en-IL"/>
          </a:p>
        </p:txBody>
      </p:sp>
      <p:pic>
        <p:nvPicPr>
          <p:cNvPr id="5" name="Picture 4">
            <a:extLst>
              <a:ext uri="{FF2B5EF4-FFF2-40B4-BE49-F238E27FC236}">
                <a16:creationId xmlns:a16="http://schemas.microsoft.com/office/drawing/2014/main" id="{CEAEF02E-2517-DD50-F264-D00188CCD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420909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6AD74-68A1-5494-E2DC-D3B737F38B1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0E4CC91-E8AF-993A-3C86-646C3C4D511B}"/>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Form-meaning </a:t>
            </a:r>
            <a:r>
              <a:rPr lang="en-US" b="1">
                <a:latin typeface="+mn-lt"/>
              </a:rPr>
              <a:t>mismatches III</a:t>
            </a:r>
            <a:endParaRPr lang="en-IL" b="1" dirty="0">
              <a:latin typeface="+mn-lt"/>
            </a:endParaRPr>
          </a:p>
        </p:txBody>
      </p:sp>
      <p:sp>
        <p:nvSpPr>
          <p:cNvPr id="5" name="Title 4">
            <a:extLst>
              <a:ext uri="{FF2B5EF4-FFF2-40B4-BE49-F238E27FC236}">
                <a16:creationId xmlns:a16="http://schemas.microsoft.com/office/drawing/2014/main" id="{716DC6E0-2AC8-9F04-112F-015C4EDA9061}"/>
              </a:ext>
            </a:extLst>
          </p:cNvPr>
          <p:cNvSpPr>
            <a:spLocks noGrp="1"/>
          </p:cNvSpPr>
          <p:nvPr>
            <p:ph type="title"/>
          </p:nvPr>
        </p:nvSpPr>
        <p:spPr>
          <a:xfrm>
            <a:off x="183572" y="1101213"/>
            <a:ext cx="11649839" cy="5756787"/>
          </a:xfrm>
        </p:spPr>
        <p:txBody>
          <a:bodyPr anchor="t" anchorCtr="0">
            <a:noAutofit/>
          </a:bodyPr>
          <a:lstStyle/>
          <a:p>
            <a:pPr>
              <a:lnSpc>
                <a:spcPts val="2600"/>
              </a:lnSpc>
            </a:pPr>
            <a:r>
              <a:rPr lang="en-US" sz="2000" b="1">
                <a:latin typeface="+mn-lt"/>
              </a:rPr>
              <a:t>Unpronounced meaning (more meaning than form): Two modes</a:t>
            </a:r>
            <a:br>
              <a:rPr lang="en-US" sz="2000" b="1">
                <a:latin typeface="+mn-lt"/>
              </a:rPr>
            </a:br>
            <a:br>
              <a:rPr lang="en-US" sz="2000" b="1">
                <a:latin typeface="+mn-lt"/>
              </a:rPr>
            </a:br>
            <a:r>
              <a:rPr lang="en-US" sz="2000">
                <a:latin typeface="+mn-lt"/>
                <a:ea typeface="Times New Roman" panose="02020603050405020304" pitchFamily="18" charset="0"/>
              </a:rPr>
              <a:t>In one mode of interpreting "missing" material (</a:t>
            </a:r>
            <a:r>
              <a:rPr lang="en-US" sz="2000" b="1">
                <a:latin typeface="+mn-lt"/>
                <a:ea typeface="Times New Roman" panose="02020603050405020304" pitchFamily="18" charset="0"/>
              </a:rPr>
              <a:t>pragmatic inference</a:t>
            </a:r>
            <a:r>
              <a:rPr lang="en-US" sz="2000">
                <a:latin typeface="+mn-lt"/>
                <a:ea typeface="Times New Roman" panose="02020603050405020304" pitchFamily="18" charset="0"/>
              </a:rPr>
              <a:t>), the material is not present at all at the syntactic level, and the interpretation is flexible and indeterminate. In another mode (</a:t>
            </a:r>
            <a:r>
              <a:rPr lang="en-US" sz="2000" b="1">
                <a:latin typeface="+mn-lt"/>
                <a:ea typeface="Times New Roman" panose="02020603050405020304" pitchFamily="18" charset="0"/>
              </a:rPr>
              <a:t>ellipsis</a:t>
            </a:r>
            <a:r>
              <a:rPr lang="en-US" sz="2000">
                <a:latin typeface="+mn-lt"/>
                <a:ea typeface="Times New Roman" panose="02020603050405020304" pitchFamily="18" charset="0"/>
              </a:rPr>
              <a:t>), the missing material </a:t>
            </a:r>
            <a:r>
              <a:rPr lang="en-US" sz="2000" i="1">
                <a:latin typeface="+mn-lt"/>
                <a:ea typeface="Times New Roman" panose="02020603050405020304" pitchFamily="18" charset="0"/>
              </a:rPr>
              <a:t>is </a:t>
            </a:r>
            <a:r>
              <a:rPr lang="en-US" sz="2000">
                <a:latin typeface="+mn-lt"/>
                <a:ea typeface="Times New Roman" panose="02020603050405020304" pitchFamily="18" charset="0"/>
              </a:rPr>
              <a:t>present at some syntactic level and the interpretation is severely constrained by the grammar. </a:t>
            </a:r>
            <a:br>
              <a:rPr lang="en-US" sz="2000">
                <a:latin typeface="+mn-lt"/>
                <a:ea typeface="Times New Roman" panose="02020603050405020304" pitchFamily="18" charset="0"/>
              </a:rPr>
            </a:br>
            <a:br>
              <a:rPr lang="en-US" sz="2000">
                <a:latin typeface="+mn-lt"/>
              </a:rPr>
            </a:br>
            <a:r>
              <a:rPr lang="en-US" sz="2000">
                <a:latin typeface="+mn-lt"/>
              </a:rPr>
              <a:t>(2) - When do you move out?</a:t>
            </a:r>
            <a:br>
              <a:rPr lang="en-US" sz="2000">
                <a:latin typeface="+mn-lt"/>
              </a:rPr>
            </a:br>
            <a:r>
              <a:rPr lang="en-US" sz="2000">
                <a:latin typeface="+mn-lt"/>
              </a:rPr>
              <a:t>      - We don’t have a permit yet.</a:t>
            </a:r>
            <a:br>
              <a:rPr lang="en-US" sz="2000">
                <a:latin typeface="+mn-lt"/>
              </a:rPr>
            </a:br>
            <a:r>
              <a:rPr lang="en-US" sz="2000">
                <a:latin typeface="+mn-lt"/>
              </a:rPr>
              <a:t>        </a:t>
            </a:r>
            <a:r>
              <a:rPr lang="en-US" sz="2000">
                <a:latin typeface="+mn-lt"/>
                <a:sym typeface="Wingdings" panose="05000000000000000000" pitchFamily="2" charset="2"/>
              </a:rPr>
              <a:t> to move out / to rennovate / to sign a lease / to get a job here / etc…</a:t>
            </a:r>
            <a:br>
              <a:rPr lang="en-US" sz="2000">
                <a:latin typeface="+mn-lt"/>
              </a:rPr>
            </a:br>
            <a:br>
              <a:rPr lang="en-IL" sz="2000">
                <a:latin typeface="+mn-lt"/>
                <a:ea typeface="Times New Roman" panose="02020603050405020304" pitchFamily="18" charset="0"/>
              </a:rPr>
            </a:br>
            <a:r>
              <a:rPr lang="en-US" sz="2000">
                <a:latin typeface="+mn-lt"/>
                <a:ea typeface="Times New Roman" panose="02020603050405020304" pitchFamily="18" charset="0"/>
              </a:rPr>
              <a:t>(3)</a:t>
            </a:r>
            <a:r>
              <a:rPr lang="he-IL" sz="2000">
                <a:latin typeface="+mn-lt"/>
                <a:ea typeface="Times New Roman" panose="02020603050405020304" pitchFamily="18" charset="0"/>
              </a:rPr>
              <a:t> </a:t>
            </a:r>
            <a:r>
              <a:rPr lang="en-US" sz="2000">
                <a:latin typeface="+mn-lt"/>
                <a:ea typeface="Times New Roman" panose="02020603050405020304" pitchFamily="18" charset="0"/>
                <a:cs typeface="Times New Roman" panose="02020603050405020304" pitchFamily="18" charset="0"/>
              </a:rPr>
              <a:t> - When do you move out?</a:t>
            </a:r>
            <a:br>
              <a:rPr lang="en-US" sz="2000">
                <a:latin typeface="+mn-lt"/>
                <a:ea typeface="Times New Roman" panose="02020603050405020304" pitchFamily="18" charset="0"/>
                <a:cs typeface="Times New Roman" panose="02020603050405020304" pitchFamily="18" charset="0"/>
              </a:rPr>
            </a:br>
            <a:r>
              <a:rPr lang="en-US" sz="2000">
                <a:latin typeface="+mn-lt"/>
                <a:ea typeface="Times New Roman" panose="02020603050405020304" pitchFamily="18" charset="0"/>
                <a:cs typeface="Times New Roman" panose="02020603050405020304" pitchFamily="18" charset="0"/>
              </a:rPr>
              <a:t>       - We don’t know yet when.</a:t>
            </a:r>
            <a:br>
              <a:rPr lang="en-US" sz="2000">
                <a:latin typeface="+mn-lt"/>
                <a:ea typeface="Times New Roman" panose="02020603050405020304" pitchFamily="18" charset="0"/>
                <a:cs typeface="Times New Roman" panose="02020603050405020304" pitchFamily="18" charset="0"/>
              </a:rPr>
            </a:br>
            <a:r>
              <a:rPr lang="en-US" sz="2000">
                <a:latin typeface="+mn-lt"/>
                <a:ea typeface="Times New Roman" panose="02020603050405020304" pitchFamily="18" charset="0"/>
                <a:cs typeface="Times New Roman" panose="02020603050405020304" pitchFamily="18" charset="0"/>
              </a:rPr>
              <a:t>       </a:t>
            </a:r>
            <a:r>
              <a:rPr lang="en-US" sz="2000">
                <a:latin typeface="+mn-lt"/>
                <a:ea typeface="Times New Roman" panose="02020603050405020304" pitchFamily="18" charset="0"/>
                <a:cs typeface="Times New Roman" panose="02020603050405020304" pitchFamily="18" charset="0"/>
                <a:sym typeface="Wingdings" panose="05000000000000000000" pitchFamily="2" charset="2"/>
              </a:rPr>
              <a:t> we move out / *we rennovate / *we sign a lease / *we get a job here / *…</a:t>
            </a:r>
            <a:br>
              <a:rPr lang="en-US" sz="2000">
                <a:latin typeface="+mn-lt"/>
                <a:ea typeface="Times New Roman" panose="02020603050405020304" pitchFamily="18" charset="0"/>
                <a:cs typeface="Times New Roman" panose="02020603050405020304" pitchFamily="18" charset="0"/>
              </a:rPr>
            </a:br>
            <a:r>
              <a:rPr lang="he-IL" sz="2000">
                <a:latin typeface="+mn-lt"/>
                <a:ea typeface="Times New Roman" panose="02020603050405020304" pitchFamily="18" charset="0"/>
              </a:rPr>
              <a:t> </a:t>
            </a:r>
            <a:br>
              <a:rPr lang="en-IL" sz="2000">
                <a:latin typeface="+mn-lt"/>
                <a:ea typeface="Times New Roman" panose="02020603050405020304" pitchFamily="18" charset="0"/>
              </a:rPr>
            </a:br>
            <a:r>
              <a:rPr lang="en-US" sz="2000" b="1">
                <a:latin typeface="+mn-lt"/>
                <a:ea typeface="Times New Roman" panose="02020603050405020304" pitchFamily="18" charset="0"/>
              </a:rPr>
              <a:t>Question</a:t>
            </a:r>
            <a:r>
              <a:rPr lang="en-US" sz="2000">
                <a:latin typeface="+mn-lt"/>
                <a:ea typeface="Times New Roman" panose="02020603050405020304" pitchFamily="18" charset="0"/>
              </a:rPr>
              <a:t>: </a:t>
            </a:r>
            <a:r>
              <a:rPr lang="en-US" sz="2000">
                <a:latin typeface="+mn-lt"/>
                <a:ea typeface="Times New Roman" panose="02020603050405020304" pitchFamily="18" charset="0"/>
                <a:cs typeface="Times New Roman" panose="02020603050405020304" pitchFamily="18" charset="0"/>
              </a:rPr>
              <a:t>How does the grammar decide which way to use in which context?</a:t>
            </a:r>
            <a:br>
              <a:rPr lang="en-US" sz="2000">
                <a:latin typeface="+mn-lt"/>
                <a:ea typeface="Times New Roman" panose="02020603050405020304" pitchFamily="18" charset="0"/>
                <a:cs typeface="Times New Roman" panose="02020603050405020304" pitchFamily="18" charset="0"/>
              </a:rPr>
            </a:br>
            <a:r>
              <a:rPr lang="en-US" sz="2000" b="1">
                <a:latin typeface="+mn-lt"/>
                <a:ea typeface="Times New Roman" panose="02020603050405020304" pitchFamily="18" charset="0"/>
                <a:cs typeface="Times New Roman" panose="02020603050405020304" pitchFamily="18" charset="0"/>
              </a:rPr>
              <a:t>Answer</a:t>
            </a:r>
            <a:r>
              <a:rPr lang="en-US" sz="2000">
                <a:latin typeface="+mn-lt"/>
                <a:ea typeface="Times New Roman" panose="02020603050405020304" pitchFamily="18" charset="0"/>
                <a:cs typeface="Times New Roman" panose="02020603050405020304" pitchFamily="18" charset="0"/>
              </a:rPr>
              <a:t>: That’s an open research question. </a:t>
            </a:r>
            <a:r>
              <a:rPr lang="en-US" sz="2000">
                <a:latin typeface="+mn-lt"/>
                <a:ea typeface="Times New Roman" panose="02020603050405020304" pitchFamily="18" charset="0"/>
              </a:rPr>
              <a:t>A useful intuition is that contexts involving </a:t>
            </a:r>
            <a:r>
              <a:rPr lang="en-US" sz="2000" i="1">
                <a:latin typeface="+mn-lt"/>
                <a:ea typeface="Times New Roman" panose="02020603050405020304" pitchFamily="18" charset="0"/>
              </a:rPr>
              <a:t>obligatory selection</a:t>
            </a:r>
            <a:r>
              <a:rPr lang="en-US" sz="2000">
                <a:latin typeface="+mn-lt"/>
                <a:ea typeface="Times New Roman" panose="02020603050405020304" pitchFamily="18" charset="0"/>
              </a:rPr>
              <a:t> and still remain unfilled are those that exhibit ellipsis.</a:t>
            </a:r>
            <a:br>
              <a:rPr lang="en-IL" sz="2000">
                <a:latin typeface="+mn-lt"/>
                <a:ea typeface="Times New Roman" panose="02020603050405020304" pitchFamily="18" charset="0"/>
              </a:rPr>
            </a:br>
            <a:br>
              <a:rPr lang="en-US" sz="2000" b="1">
                <a:latin typeface="+mn-lt"/>
              </a:rPr>
            </a:br>
            <a:endParaRPr lang="en-IL" sz="2000" dirty="0">
              <a:latin typeface="+mn-lt"/>
            </a:endParaRPr>
          </a:p>
        </p:txBody>
      </p:sp>
      <p:sp>
        <p:nvSpPr>
          <p:cNvPr id="7" name="Slide Number Placeholder 6">
            <a:extLst>
              <a:ext uri="{FF2B5EF4-FFF2-40B4-BE49-F238E27FC236}">
                <a16:creationId xmlns:a16="http://schemas.microsoft.com/office/drawing/2014/main" id="{32254B55-9AEE-5487-9E30-8921EF38220C}"/>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5</a:t>
            </a:fld>
            <a:endParaRPr lang="en-IL" dirty="0"/>
          </a:p>
        </p:txBody>
      </p:sp>
      <p:sp>
        <p:nvSpPr>
          <p:cNvPr id="2" name="TextBox 1">
            <a:extLst>
              <a:ext uri="{FF2B5EF4-FFF2-40B4-BE49-F238E27FC236}">
                <a16:creationId xmlns:a16="http://schemas.microsoft.com/office/drawing/2014/main" id="{D46C859C-4ACC-2B47-59B5-14D4EFEA685D}"/>
              </a:ext>
            </a:extLst>
          </p:cNvPr>
          <p:cNvSpPr txBox="1"/>
          <p:nvPr/>
        </p:nvSpPr>
        <p:spPr>
          <a:xfrm>
            <a:off x="8761095" y="3729555"/>
            <a:ext cx="2280286" cy="400110"/>
          </a:xfrm>
          <a:prstGeom prst="rect">
            <a:avLst/>
          </a:prstGeom>
          <a:noFill/>
          <a:ln>
            <a:solidFill>
              <a:srgbClr val="00B0F0"/>
            </a:solidFill>
          </a:ln>
        </p:spPr>
        <p:txBody>
          <a:bodyPr wrap="square" rtlCol="0">
            <a:spAutoFit/>
          </a:bodyPr>
          <a:lstStyle/>
          <a:p>
            <a:r>
              <a:rPr lang="en-US" sz="2000">
                <a:solidFill>
                  <a:srgbClr val="00B0F0"/>
                </a:solidFill>
              </a:rPr>
              <a:t>Pragmatic inference</a:t>
            </a:r>
            <a:endParaRPr lang="en-IL" sz="2000">
              <a:solidFill>
                <a:srgbClr val="00B0F0"/>
              </a:solidFill>
            </a:endParaRPr>
          </a:p>
        </p:txBody>
      </p:sp>
      <p:sp>
        <p:nvSpPr>
          <p:cNvPr id="4" name="TextBox 3">
            <a:extLst>
              <a:ext uri="{FF2B5EF4-FFF2-40B4-BE49-F238E27FC236}">
                <a16:creationId xmlns:a16="http://schemas.microsoft.com/office/drawing/2014/main" id="{8B010CA8-B804-D556-0870-529E6EAAF9D0}"/>
              </a:ext>
            </a:extLst>
          </p:cNvPr>
          <p:cNvSpPr txBox="1"/>
          <p:nvPr/>
        </p:nvSpPr>
        <p:spPr>
          <a:xfrm>
            <a:off x="8761094" y="5075013"/>
            <a:ext cx="908685" cy="400110"/>
          </a:xfrm>
          <a:prstGeom prst="rect">
            <a:avLst/>
          </a:prstGeom>
          <a:noFill/>
          <a:ln>
            <a:solidFill>
              <a:srgbClr val="00B0F0"/>
            </a:solidFill>
          </a:ln>
        </p:spPr>
        <p:txBody>
          <a:bodyPr wrap="square" rtlCol="0">
            <a:spAutoFit/>
          </a:bodyPr>
          <a:lstStyle/>
          <a:p>
            <a:r>
              <a:rPr lang="en-US" sz="2000">
                <a:solidFill>
                  <a:srgbClr val="00B0F0"/>
                </a:solidFill>
              </a:rPr>
              <a:t>Ellipsis</a:t>
            </a:r>
            <a:endParaRPr lang="en-IL" sz="2000">
              <a:solidFill>
                <a:srgbClr val="00B0F0"/>
              </a:solidFill>
            </a:endParaRPr>
          </a:p>
        </p:txBody>
      </p:sp>
    </p:spTree>
    <p:extLst>
      <p:ext uri="{BB962C8B-B14F-4D97-AF65-F5344CB8AC3E}">
        <p14:creationId xmlns:p14="http://schemas.microsoft.com/office/powerpoint/2010/main" val="2932651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Ellipsis constructions</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1900" dirty="0">
                <a:latin typeface="+mn-lt"/>
              </a:rPr>
              <a:t>(4) a. </a:t>
            </a:r>
            <a:r>
              <a:rPr lang="en-US" sz="1900" b="1" dirty="0">
                <a:latin typeface="+mn-lt"/>
              </a:rPr>
              <a:t>VP-ellipsis</a:t>
            </a:r>
            <a:r>
              <a:rPr lang="en-US" sz="1900" dirty="0">
                <a:latin typeface="+mn-lt"/>
              </a:rPr>
              <a:t>: Paul should visit Norway but Mary should not </a:t>
            </a:r>
            <a:r>
              <a:rPr lang="en-US" sz="1900" strike="sngStrike" dirty="0">
                <a:latin typeface="+mn-lt"/>
              </a:rPr>
              <a:t>visit Norway</a:t>
            </a:r>
            <a:r>
              <a:rPr lang="en-US" sz="1900" dirty="0">
                <a:latin typeface="+mn-lt"/>
              </a:rPr>
              <a:t>.</a:t>
            </a:r>
            <a:br>
              <a:rPr lang="en-US" sz="1900" dirty="0">
                <a:latin typeface="+mn-lt"/>
              </a:rPr>
            </a:br>
            <a:r>
              <a:rPr lang="en-US" sz="1900" dirty="0">
                <a:latin typeface="+mn-lt"/>
              </a:rPr>
              <a:t>      b. </a:t>
            </a:r>
            <a:r>
              <a:rPr lang="en-US" sz="1900" b="1" dirty="0">
                <a:latin typeface="+mn-lt"/>
              </a:rPr>
              <a:t>Pseudogapping</a:t>
            </a:r>
            <a:r>
              <a:rPr lang="en-US" sz="1900" dirty="0">
                <a:latin typeface="+mn-lt"/>
              </a:rPr>
              <a:t>: Paul should visit Norway and Mary should </a:t>
            </a:r>
            <a:r>
              <a:rPr lang="en-US" sz="1900" dirty="0" err="1">
                <a:latin typeface="+mn-lt"/>
              </a:rPr>
              <a:t>Sweden</a:t>
            </a:r>
            <a:r>
              <a:rPr lang="en-US" sz="1900" baseline="-25000" dirty="0" err="1">
                <a:latin typeface="+mn-lt"/>
              </a:rPr>
              <a:t>i</a:t>
            </a:r>
            <a:r>
              <a:rPr lang="en-US" sz="1900" dirty="0">
                <a:latin typeface="+mn-lt"/>
              </a:rPr>
              <a:t> </a:t>
            </a:r>
            <a:r>
              <a:rPr lang="en-US" sz="1900" strike="sngStrike" dirty="0">
                <a:latin typeface="+mn-lt"/>
              </a:rPr>
              <a:t>visit </a:t>
            </a:r>
            <a:r>
              <a:rPr lang="en-US" sz="1900" strike="sngStrike" dirty="0" err="1">
                <a:latin typeface="+mn-lt"/>
              </a:rPr>
              <a:t>t</a:t>
            </a:r>
            <a:r>
              <a:rPr lang="en-US" sz="1900" strike="sngStrike" baseline="-25000" dirty="0" err="1">
                <a:latin typeface="+mn-lt"/>
              </a:rPr>
              <a:t>i</a:t>
            </a:r>
            <a:r>
              <a:rPr lang="en-US" sz="1900" dirty="0">
                <a:latin typeface="+mn-lt"/>
              </a:rPr>
              <a:t>.</a:t>
            </a:r>
            <a:br>
              <a:rPr lang="en-US" sz="1900" dirty="0">
                <a:latin typeface="+mn-lt"/>
              </a:rPr>
            </a:br>
            <a:r>
              <a:rPr lang="en-US" sz="1900" dirty="0">
                <a:latin typeface="+mn-lt"/>
              </a:rPr>
              <a:t>      c. </a:t>
            </a:r>
            <a:r>
              <a:rPr lang="en-US" sz="1900" b="1" dirty="0">
                <a:latin typeface="+mn-lt"/>
              </a:rPr>
              <a:t>Gapping</a:t>
            </a:r>
            <a:r>
              <a:rPr lang="en-US" sz="1900" dirty="0">
                <a:latin typeface="+mn-lt"/>
              </a:rPr>
              <a:t>: Paul visited Norway, and Mary, </a:t>
            </a:r>
            <a:r>
              <a:rPr lang="en-US" sz="1900" strike="sngStrike" dirty="0">
                <a:latin typeface="+mn-lt"/>
              </a:rPr>
              <a:t>visited</a:t>
            </a:r>
            <a:r>
              <a:rPr lang="en-US" sz="1900" dirty="0">
                <a:latin typeface="+mn-lt"/>
              </a:rPr>
              <a:t> Sweden.</a:t>
            </a:r>
            <a:br>
              <a:rPr lang="en-US" sz="1900" dirty="0">
                <a:latin typeface="+mn-lt"/>
              </a:rPr>
            </a:br>
            <a:r>
              <a:rPr lang="en-US" sz="1900" dirty="0">
                <a:latin typeface="+mn-lt"/>
              </a:rPr>
              <a:t>      d. </a:t>
            </a:r>
            <a:r>
              <a:rPr lang="en-US" sz="1900" b="1" dirty="0">
                <a:latin typeface="+mn-lt"/>
              </a:rPr>
              <a:t>Predicate ellipsis</a:t>
            </a:r>
            <a:r>
              <a:rPr lang="en-US" sz="1900" dirty="0">
                <a:latin typeface="+mn-lt"/>
              </a:rPr>
              <a:t>: Ben will be in the garden although he’d rather not be </a:t>
            </a:r>
            <a:r>
              <a:rPr lang="en-US" sz="1900" strike="sngStrike" dirty="0">
                <a:latin typeface="+mn-lt"/>
              </a:rPr>
              <a:t>in the garden</a:t>
            </a:r>
            <a:r>
              <a:rPr lang="en-US" sz="1900" dirty="0">
                <a:latin typeface="+mn-lt"/>
              </a:rPr>
              <a:t>.</a:t>
            </a:r>
            <a:br>
              <a:rPr lang="en-US" sz="1900" dirty="0">
                <a:latin typeface="+mn-lt"/>
              </a:rPr>
            </a:br>
            <a:r>
              <a:rPr lang="en-US" sz="1900" dirty="0">
                <a:latin typeface="+mn-lt"/>
              </a:rPr>
              <a:t>     </a:t>
            </a:r>
            <a:br>
              <a:rPr lang="en-US" sz="1900" dirty="0">
                <a:latin typeface="+mn-lt"/>
              </a:rPr>
            </a:br>
            <a:r>
              <a:rPr lang="en-US" sz="1900" dirty="0">
                <a:latin typeface="+mn-lt"/>
              </a:rPr>
              <a:t>      e. </a:t>
            </a:r>
            <a:r>
              <a:rPr lang="en-US" sz="1900" b="1" dirty="0">
                <a:latin typeface="+mn-lt"/>
              </a:rPr>
              <a:t>Sluicing</a:t>
            </a:r>
            <a:r>
              <a:rPr lang="en-US" sz="1900" dirty="0">
                <a:latin typeface="+mn-lt"/>
              </a:rPr>
              <a:t>: She mentioned somebody, I can’t remember who </a:t>
            </a:r>
            <a:r>
              <a:rPr lang="en-US" sz="1900" strike="sngStrike" dirty="0">
                <a:latin typeface="+mn-lt"/>
              </a:rPr>
              <a:t>she mentioned</a:t>
            </a:r>
            <a:r>
              <a:rPr lang="en-US" sz="1900" dirty="0">
                <a:latin typeface="+mn-lt"/>
              </a:rPr>
              <a:t>.  </a:t>
            </a:r>
            <a:br>
              <a:rPr lang="en-US" sz="1900" dirty="0">
                <a:latin typeface="+mn-lt"/>
              </a:rPr>
            </a:br>
            <a:r>
              <a:rPr lang="en-US" sz="1900" dirty="0">
                <a:latin typeface="+mn-lt"/>
              </a:rPr>
              <a:t>      f. </a:t>
            </a:r>
            <a:r>
              <a:rPr lang="en-US" sz="1900" b="1" dirty="0">
                <a:latin typeface="+mn-lt"/>
              </a:rPr>
              <a:t>Fragments answers</a:t>
            </a:r>
            <a:r>
              <a:rPr lang="en-US" sz="1900" dirty="0">
                <a:latin typeface="+mn-lt"/>
              </a:rPr>
              <a:t>: A: What did they take? B: My jewels, </a:t>
            </a:r>
            <a:r>
              <a:rPr lang="en-US" sz="1900" strike="sngStrike" dirty="0">
                <a:latin typeface="+mn-lt"/>
              </a:rPr>
              <a:t>they took</a:t>
            </a:r>
            <a:r>
              <a:rPr lang="en-US" sz="1900" dirty="0">
                <a:latin typeface="+mn-lt"/>
              </a:rPr>
              <a:t>.</a:t>
            </a:r>
            <a:br>
              <a:rPr lang="en-US" sz="1900" dirty="0">
                <a:latin typeface="+mn-lt"/>
              </a:rPr>
            </a:br>
            <a:r>
              <a:rPr lang="en-US" sz="1900" dirty="0">
                <a:latin typeface="+mn-lt"/>
              </a:rPr>
              <a:t>      g. </a:t>
            </a:r>
            <a:r>
              <a:rPr lang="en-US" sz="1900" b="1" dirty="0">
                <a:latin typeface="+mn-lt"/>
              </a:rPr>
              <a:t>Stripping</a:t>
            </a:r>
            <a:r>
              <a:rPr lang="en-US" sz="1900" dirty="0">
                <a:latin typeface="+mn-lt"/>
              </a:rPr>
              <a:t>: She likes comedies, and horror movies, </a:t>
            </a:r>
            <a:r>
              <a:rPr lang="en-US" sz="1900" strike="sngStrike" dirty="0">
                <a:latin typeface="+mn-lt"/>
              </a:rPr>
              <a:t>she like</a:t>
            </a:r>
            <a:r>
              <a:rPr lang="en-US" sz="1900" dirty="0">
                <a:latin typeface="+mn-lt"/>
              </a:rPr>
              <a:t> too /  … but not thrillers, </a:t>
            </a:r>
            <a:r>
              <a:rPr lang="en-US" sz="1900" strike="sngStrike" dirty="0">
                <a:latin typeface="+mn-lt"/>
              </a:rPr>
              <a:t>she likes</a:t>
            </a:r>
            <a:br>
              <a:rPr lang="en-US" sz="1900" strike="sngStrike" dirty="0">
                <a:latin typeface="+mn-lt"/>
              </a:rPr>
            </a:br>
            <a:br>
              <a:rPr lang="en-US" sz="1900" strike="sngStrike" dirty="0">
                <a:latin typeface="+mn-lt"/>
              </a:rPr>
            </a:br>
            <a:r>
              <a:rPr lang="en-US" sz="1900" dirty="0">
                <a:latin typeface="+mn-lt"/>
              </a:rPr>
              <a:t>      h. </a:t>
            </a:r>
            <a:r>
              <a:rPr lang="en-US" sz="1900" b="1" dirty="0">
                <a:latin typeface="+mn-lt"/>
              </a:rPr>
              <a:t>NP-ellipsis</a:t>
            </a:r>
            <a:r>
              <a:rPr lang="en-US" sz="1900" dirty="0">
                <a:latin typeface="+mn-lt"/>
              </a:rPr>
              <a:t>: She has so many teenage fans while he only has a few </a:t>
            </a:r>
            <a:r>
              <a:rPr lang="en-US" sz="1900" strike="sngStrike" dirty="0">
                <a:latin typeface="+mn-lt"/>
              </a:rPr>
              <a:t>teenage fans</a:t>
            </a:r>
            <a:r>
              <a:rPr lang="en-US" sz="1900" dirty="0">
                <a:latin typeface="+mn-lt"/>
              </a:rPr>
              <a:t>.</a:t>
            </a:r>
            <a:br>
              <a:rPr lang="en-US" sz="1900" dirty="0">
                <a:latin typeface="+mn-lt"/>
              </a:rPr>
            </a:br>
            <a:r>
              <a:rPr lang="en-US" sz="1900" dirty="0">
                <a:latin typeface="+mn-lt"/>
              </a:rPr>
              <a:t>      i. </a:t>
            </a:r>
            <a:r>
              <a:rPr lang="en-US" sz="1900" b="1" dirty="0">
                <a:latin typeface="+mn-lt"/>
              </a:rPr>
              <a:t>Argument ellipsis</a:t>
            </a:r>
            <a:r>
              <a:rPr lang="en-US" sz="1900" dirty="0">
                <a:latin typeface="+mn-lt"/>
              </a:rPr>
              <a:t>: </a:t>
            </a:r>
            <a:r>
              <a:rPr lang="en-US" sz="1900" dirty="0" err="1">
                <a:latin typeface="+mn-lt"/>
              </a:rPr>
              <a:t>ata</a:t>
            </a:r>
            <a:r>
              <a:rPr lang="en-US" sz="1900" dirty="0">
                <a:latin typeface="+mn-lt"/>
              </a:rPr>
              <a:t>  </a:t>
            </a:r>
            <a:r>
              <a:rPr lang="en-US" sz="1900" dirty="0" err="1">
                <a:latin typeface="+mn-lt"/>
              </a:rPr>
              <a:t>ulay</a:t>
            </a:r>
            <a:r>
              <a:rPr lang="en-US" sz="1900" dirty="0">
                <a:latin typeface="+mn-lt"/>
              </a:rPr>
              <a:t>     </a:t>
            </a:r>
            <a:r>
              <a:rPr lang="en-US" sz="1900" dirty="0" err="1">
                <a:latin typeface="+mn-lt"/>
              </a:rPr>
              <a:t>karata</a:t>
            </a:r>
            <a:r>
              <a:rPr lang="en-US" sz="1900" dirty="0">
                <a:latin typeface="+mn-lt"/>
              </a:rPr>
              <a:t>      </a:t>
            </a:r>
            <a:r>
              <a:rPr lang="en-US" sz="1900" dirty="0" err="1">
                <a:latin typeface="+mn-lt"/>
              </a:rPr>
              <a:t>harbe</a:t>
            </a:r>
            <a:r>
              <a:rPr lang="en-US" sz="1900" dirty="0">
                <a:latin typeface="+mn-lt"/>
              </a:rPr>
              <a:t> </a:t>
            </a:r>
            <a:r>
              <a:rPr lang="en-US" sz="1900" dirty="0" err="1">
                <a:latin typeface="+mn-lt"/>
              </a:rPr>
              <a:t>ma’amarim</a:t>
            </a:r>
            <a:r>
              <a:rPr lang="en-US" sz="1900" dirty="0">
                <a:latin typeface="+mn-lt"/>
              </a:rPr>
              <a:t>. Ani </a:t>
            </a:r>
            <a:r>
              <a:rPr lang="en-US" sz="1900" dirty="0" err="1">
                <a:latin typeface="+mn-lt"/>
              </a:rPr>
              <a:t>katavti</a:t>
            </a:r>
            <a:r>
              <a:rPr lang="en-US" sz="1900" dirty="0">
                <a:latin typeface="+mn-lt"/>
              </a:rPr>
              <a:t> </a:t>
            </a:r>
            <a:r>
              <a:rPr lang="en-US" sz="1900" strike="sngStrike" dirty="0" err="1">
                <a:latin typeface="+mn-lt"/>
              </a:rPr>
              <a:t>harbe</a:t>
            </a:r>
            <a:r>
              <a:rPr lang="en-US" sz="1900" strike="sngStrike" dirty="0">
                <a:latin typeface="+mn-lt"/>
              </a:rPr>
              <a:t> </a:t>
            </a:r>
            <a:r>
              <a:rPr lang="en-US" sz="1900" strike="sngStrike" dirty="0" err="1">
                <a:latin typeface="+mn-lt"/>
              </a:rPr>
              <a:t>ma’amarim</a:t>
            </a:r>
            <a:r>
              <a:rPr lang="en-US" sz="1900" dirty="0">
                <a:latin typeface="+mn-lt"/>
              </a:rPr>
              <a:t>.        </a:t>
            </a:r>
            <a:r>
              <a:rPr lang="en-US" sz="1900" i="1" dirty="0">
                <a:latin typeface="+mn-lt"/>
              </a:rPr>
              <a:t>(Hebrew)</a:t>
            </a:r>
            <a:br>
              <a:rPr lang="en-US" sz="1900" dirty="0">
                <a:latin typeface="+mn-lt"/>
              </a:rPr>
            </a:br>
            <a:r>
              <a:rPr lang="en-US" sz="1900" dirty="0">
                <a:latin typeface="+mn-lt"/>
              </a:rPr>
              <a:t>                                           You maybe read.2</a:t>
            </a:r>
            <a:r>
              <a:rPr lang="en-US" sz="1800" dirty="0">
                <a:latin typeface="+mn-lt"/>
              </a:rPr>
              <a:t>SG</a:t>
            </a:r>
            <a:r>
              <a:rPr lang="en-US" sz="1900" dirty="0">
                <a:latin typeface="+mn-lt"/>
              </a:rPr>
              <a:t> many articles          I      wrote/1</a:t>
            </a:r>
            <a:r>
              <a:rPr lang="en-US" sz="1800" dirty="0">
                <a:latin typeface="+mn-lt"/>
              </a:rPr>
              <a:t>SG</a:t>
            </a:r>
            <a:br>
              <a:rPr lang="en-US" sz="1900" dirty="0">
                <a:latin typeface="+mn-lt"/>
              </a:rPr>
            </a:br>
            <a:r>
              <a:rPr lang="en-US" sz="1900" dirty="0">
                <a:latin typeface="+mn-lt"/>
              </a:rPr>
              <a:t>                                           ‘You may have read many articles. I wrote many article.’</a:t>
            </a:r>
            <a:br>
              <a:rPr lang="en-US" sz="1900" dirty="0">
                <a:latin typeface="+mn-lt"/>
              </a:rPr>
            </a:br>
            <a:r>
              <a:rPr lang="en-US" sz="1900" dirty="0">
                <a:latin typeface="+mn-lt"/>
              </a:rPr>
              <a:t>   </a:t>
            </a:r>
            <a:br>
              <a:rPr lang="en-US" sz="1900" dirty="0">
                <a:latin typeface="+mn-lt"/>
              </a:rPr>
            </a:br>
            <a:r>
              <a:rPr lang="en-US" sz="1900" dirty="0">
                <a:latin typeface="+mn-lt"/>
              </a:rPr>
              <a:t>Ellipsis not only involves silent syntax (evidence coming up shortly) but requires an </a:t>
            </a:r>
            <a:r>
              <a:rPr lang="en-US" sz="1900" b="1" dirty="0">
                <a:latin typeface="+mn-lt"/>
              </a:rPr>
              <a:t>explicit linguistic antecedent</a:t>
            </a:r>
            <a:r>
              <a:rPr lang="en-US" sz="1900" dirty="0">
                <a:latin typeface="+mn-lt"/>
              </a:rPr>
              <a:t>.</a:t>
            </a:r>
            <a:endParaRPr lang="en-IL" sz="19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6</a:t>
            </a:fld>
            <a:endParaRPr lang="en-IL" dirty="0"/>
          </a:p>
        </p:txBody>
      </p:sp>
    </p:spTree>
    <p:extLst>
      <p:ext uri="{BB962C8B-B14F-4D97-AF65-F5344CB8AC3E}">
        <p14:creationId xmlns:p14="http://schemas.microsoft.com/office/powerpoint/2010/main" val="1742476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0A0AB-8EA3-1B48-3E67-F1A87E453DC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9E814F4-708D-A641-A051-7F0375BC25D1}"/>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rPr>
              <a:t>Deep vs. surface anaphora: Hankamer &amp; Sag 1976</a:t>
            </a:r>
            <a:endParaRPr lang="en-IL" sz="4000" b="1" dirty="0">
              <a:latin typeface="+mn-lt"/>
            </a:endParaRPr>
          </a:p>
        </p:txBody>
      </p:sp>
      <p:sp>
        <p:nvSpPr>
          <p:cNvPr id="5" name="Title 4">
            <a:extLst>
              <a:ext uri="{FF2B5EF4-FFF2-40B4-BE49-F238E27FC236}">
                <a16:creationId xmlns:a16="http://schemas.microsoft.com/office/drawing/2014/main" id="{6D631E27-0BBC-4A6E-535B-AA4276E473FD}"/>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US" sz="2000">
                <a:latin typeface="+mn-lt"/>
              </a:rPr>
              <a:t>In a seminal paper published exactly 50 years ago, H&amp;S compared two opposite approaches to anaphora and claimed that </a:t>
            </a:r>
            <a:r>
              <a:rPr lang="en-US" sz="2000" b="1">
                <a:latin typeface="+mn-lt"/>
              </a:rPr>
              <a:t>they are both true for different anaphoric elements</a:t>
            </a:r>
            <a:r>
              <a:rPr lang="en-US" sz="2000">
                <a:latin typeface="+mn-lt"/>
              </a:rPr>
              <a:t>. The major contribution of the paper was in identifying and demonstrating a cluster of empirical properties associated with each type.</a:t>
            </a:r>
            <a:br>
              <a:rPr lang="en-US" sz="2000">
                <a:latin typeface="+mn-lt"/>
              </a:rPr>
            </a:br>
            <a:br>
              <a:rPr lang="en-US" sz="2000">
                <a:latin typeface="+mn-lt"/>
              </a:rPr>
            </a:br>
            <a:r>
              <a:rPr lang="en-US" sz="2000">
                <a:latin typeface="+mn-lt"/>
              </a:rPr>
              <a:t>(5) </a:t>
            </a:r>
            <a:r>
              <a:rPr lang="en-US" sz="2000" b="1">
                <a:solidFill>
                  <a:schemeClr val="accent5"/>
                </a:solidFill>
                <a:latin typeface="+mn-lt"/>
              </a:rPr>
              <a:t>Strict transformational view</a:t>
            </a:r>
            <a:br>
              <a:rPr lang="en-IL" sz="2000">
                <a:latin typeface="+mn-lt"/>
              </a:rPr>
            </a:br>
            <a:r>
              <a:rPr lang="en-US" sz="2000">
                <a:latin typeface="+mn-lt"/>
              </a:rPr>
              <a:t>     </a:t>
            </a:r>
            <a:r>
              <a:rPr lang="en-US" sz="2000" i="1">
                <a:latin typeface="+mn-lt"/>
              </a:rPr>
              <a:t>All</a:t>
            </a:r>
            <a:r>
              <a:rPr lang="en-US" sz="2000">
                <a:latin typeface="+mn-lt"/>
              </a:rPr>
              <a:t> anaphoric elements – whether null or overt – result from deletion of fully syntactic constituents, under   </a:t>
            </a:r>
            <a:br>
              <a:rPr lang="en-US" sz="2000">
                <a:latin typeface="+mn-lt"/>
              </a:rPr>
            </a:br>
            <a:r>
              <a:rPr lang="en-US" sz="2000">
                <a:latin typeface="+mn-lt"/>
              </a:rPr>
              <a:t>     identity with a </a:t>
            </a:r>
            <a:r>
              <a:rPr lang="en-US" sz="2000" i="1">
                <a:latin typeface="+mn-lt"/>
              </a:rPr>
              <a:t>linguistic</a:t>
            </a:r>
            <a:r>
              <a:rPr lang="en-US" sz="2000">
                <a:latin typeface="+mn-lt"/>
              </a:rPr>
              <a:t> antecedent. The 	deletion or conversion to pronoun occurs "late" in the derivation –  </a:t>
            </a:r>
            <a:br>
              <a:rPr lang="en-US" sz="2000">
                <a:latin typeface="+mn-lt"/>
              </a:rPr>
            </a:br>
            <a:r>
              <a:rPr lang="en-US" sz="2000">
                <a:latin typeface="+mn-lt"/>
              </a:rPr>
              <a:t>     that is, right before pronunciation (the anaphor appears only on the “surface”).</a:t>
            </a:r>
            <a:br>
              <a:rPr lang="en-US" sz="2000">
                <a:latin typeface="+mn-lt"/>
              </a:rPr>
            </a:br>
            <a:br>
              <a:rPr lang="en-IL" sz="2000">
                <a:latin typeface="+mn-lt"/>
              </a:rPr>
            </a:br>
            <a:r>
              <a:rPr lang="en-US" sz="2000">
                <a:latin typeface="+mn-lt"/>
              </a:rPr>
              <a:t>(6) </a:t>
            </a:r>
            <a:r>
              <a:rPr lang="en-US" sz="2000" b="1">
                <a:solidFill>
                  <a:schemeClr val="accent5"/>
                </a:solidFill>
                <a:latin typeface="+mn-lt"/>
              </a:rPr>
              <a:t>Strict interpretive view</a:t>
            </a:r>
            <a:br>
              <a:rPr lang="en-IL" sz="2000">
                <a:latin typeface="+mn-lt"/>
              </a:rPr>
            </a:br>
            <a:r>
              <a:rPr lang="en-US" sz="2000">
                <a:latin typeface="+mn-lt"/>
              </a:rPr>
              <a:t>     </a:t>
            </a:r>
            <a:r>
              <a:rPr lang="en-US" sz="2000" i="1">
                <a:latin typeface="+mn-lt"/>
              </a:rPr>
              <a:t>No</a:t>
            </a:r>
            <a:r>
              <a:rPr lang="en-US" sz="2000">
                <a:latin typeface="+mn-lt"/>
              </a:rPr>
              <a:t> anaphoric elements – whether null or overt – result from deletion; they are all present at D-structure  </a:t>
            </a:r>
            <a:br>
              <a:rPr lang="en-US" sz="2000">
                <a:latin typeface="+mn-lt"/>
              </a:rPr>
            </a:br>
            <a:r>
              <a:rPr lang="en-US" sz="2000">
                <a:latin typeface="+mn-lt"/>
              </a:rPr>
              <a:t>     exactly as they appear in pronunciation (the anaphor is “deep”). The association of the gap/pronoun with its </a:t>
            </a:r>
            <a:br>
              <a:rPr lang="en-US" sz="2000">
                <a:latin typeface="+mn-lt"/>
              </a:rPr>
            </a:br>
            <a:r>
              <a:rPr lang="en-US" sz="2000">
                <a:latin typeface="+mn-lt"/>
              </a:rPr>
              <a:t>     antecedent is achieved by a late interpretive rule. </a:t>
            </a:r>
            <a:br>
              <a:rPr lang="en-IL" sz="2000">
                <a:latin typeface="+mn-lt"/>
              </a:rPr>
            </a:br>
            <a:br>
              <a:rPr lang="en-US" sz="2000">
                <a:latin typeface="+mn-lt"/>
              </a:rPr>
            </a:br>
            <a:r>
              <a:rPr lang="en-US" sz="2000">
                <a:latin typeface="+mn-lt"/>
              </a:rPr>
              <a:t>          </a:t>
            </a:r>
            <a:r>
              <a:rPr lang="en-US" sz="2000">
                <a:solidFill>
                  <a:srgbClr val="FF0000"/>
                </a:solidFill>
                <a:latin typeface="+mn-lt"/>
              </a:rPr>
              <a:t>Surface anaphor </a:t>
            </a:r>
            <a:r>
              <a:rPr lang="en-US" sz="2000">
                <a:solidFill>
                  <a:srgbClr val="FF0000"/>
                </a:solidFill>
                <a:latin typeface="+mn-lt"/>
                <a:sym typeface="Wingdings" panose="05000000000000000000" pitchFamily="2" charset="2"/>
              </a:rPr>
              <a:t></a:t>
            </a:r>
            <a:r>
              <a:rPr lang="en-US" sz="2000">
                <a:solidFill>
                  <a:srgbClr val="FF0000"/>
                </a:solidFill>
                <a:latin typeface="+mn-lt"/>
              </a:rPr>
              <a:t> rich syntax, simple semantics; deep anaphor </a:t>
            </a:r>
            <a:r>
              <a:rPr lang="en-US" sz="2000">
                <a:solidFill>
                  <a:srgbClr val="FF0000"/>
                </a:solidFill>
                <a:latin typeface="+mn-lt"/>
                <a:sym typeface="Wingdings" panose="05000000000000000000" pitchFamily="2" charset="2"/>
              </a:rPr>
              <a:t> simple syntax, rich semantics</a:t>
            </a:r>
            <a:endParaRPr lang="en-IL" sz="2000" dirty="0">
              <a:solidFill>
                <a:srgbClr val="FF0000"/>
              </a:solidFill>
              <a:latin typeface="+mn-lt"/>
            </a:endParaRPr>
          </a:p>
        </p:txBody>
      </p:sp>
      <p:sp>
        <p:nvSpPr>
          <p:cNvPr id="7" name="Slide Number Placeholder 6">
            <a:extLst>
              <a:ext uri="{FF2B5EF4-FFF2-40B4-BE49-F238E27FC236}">
                <a16:creationId xmlns:a16="http://schemas.microsoft.com/office/drawing/2014/main" id="{F72C4D35-46FE-D45C-1066-EA39C0A63FD4}"/>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7</a:t>
            </a:fld>
            <a:endParaRPr lang="en-IL" dirty="0"/>
          </a:p>
        </p:txBody>
      </p:sp>
    </p:spTree>
    <p:extLst>
      <p:ext uri="{BB962C8B-B14F-4D97-AF65-F5344CB8AC3E}">
        <p14:creationId xmlns:p14="http://schemas.microsoft.com/office/powerpoint/2010/main" val="1710263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578121"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mn-lt"/>
              </a:rPr>
              <a:t>Antecedence of the two types of anaphora</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3" y="1101213"/>
            <a:ext cx="6014028" cy="5756787"/>
          </a:xfrm>
        </p:spPr>
        <p:txBody>
          <a:bodyPr anchor="t" anchorCtr="0">
            <a:noAutofit/>
          </a:bodyPr>
          <a:lstStyle/>
          <a:p>
            <a:pPr>
              <a:lnSpc>
                <a:spcPts val="3000"/>
              </a:lnSpc>
            </a:pPr>
            <a:r>
              <a:rPr lang="en-US" sz="1800" b="1" dirty="0">
                <a:latin typeface="+mn-lt"/>
              </a:rPr>
              <a:t>Surface anaphora: Content identified by a </a:t>
            </a:r>
            <a:r>
              <a:rPr lang="en-US" sz="1800" b="1" dirty="0">
                <a:solidFill>
                  <a:srgbClr val="FF0000"/>
                </a:solidFill>
                <a:latin typeface="+mn-lt"/>
              </a:rPr>
              <a:t>linguistic</a:t>
            </a:r>
            <a:br>
              <a:rPr lang="en-US" sz="1800" b="1" dirty="0">
                <a:latin typeface="+mn-lt"/>
              </a:rPr>
            </a:br>
            <a:r>
              <a:rPr lang="en-US" sz="1800" b="1" dirty="0">
                <a:latin typeface="+mn-lt"/>
              </a:rPr>
              <a:t>antecedent.</a:t>
            </a:r>
            <a:br>
              <a:rPr lang="en-US" sz="1800" b="1" dirty="0">
                <a:latin typeface="+mn-lt"/>
              </a:rPr>
            </a:br>
            <a:r>
              <a:rPr lang="en-GB" sz="1800" b="0" i="0" u="none" strike="noStrike" baseline="0" dirty="0">
                <a:solidFill>
                  <a:srgbClr val="000000"/>
                </a:solidFill>
                <a:latin typeface="Code"/>
              </a:rPr>
              <a:t>(5) [</a:t>
            </a:r>
            <a:r>
              <a:rPr lang="en-GB" sz="1800" b="0" i="0" u="none" strike="noStrike" baseline="0" dirty="0" err="1">
                <a:solidFill>
                  <a:srgbClr val="000000"/>
                </a:solidFill>
                <a:latin typeface="Code"/>
              </a:rPr>
              <a:t>Hankamer</a:t>
            </a:r>
            <a:r>
              <a:rPr lang="en-GB" sz="1800" b="0" i="0" u="none" strike="noStrike" baseline="0" dirty="0">
                <a:solidFill>
                  <a:srgbClr val="000000"/>
                </a:solidFill>
                <a:latin typeface="Code"/>
              </a:rPr>
              <a:t> attempts to stuff a 9-inch ball through a </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6- inch hoop] </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Sag: #It's not clear that you'll be able to </a:t>
            </a:r>
            <a:r>
              <a:rPr lang="en-GB" sz="1800" b="1" i="0" u="none" strike="noStrike" baseline="0" dirty="0">
                <a:solidFill>
                  <a:srgbClr val="000000"/>
                </a:solidFill>
                <a:latin typeface="Code"/>
              </a:rPr>
              <a:t>[</a:t>
            </a:r>
            <a:r>
              <a:rPr lang="en-GB" sz="1800" b="1" i="0" u="none" strike="noStrike" baseline="-25000" dirty="0">
                <a:solidFill>
                  <a:srgbClr val="000000"/>
                </a:solidFill>
                <a:latin typeface="Code"/>
              </a:rPr>
              <a:t>VP</a:t>
            </a:r>
            <a:r>
              <a:rPr lang="en-GB" sz="1800" b="1" i="0" u="none" strike="noStrike" baseline="0" dirty="0">
                <a:solidFill>
                  <a:srgbClr val="000000"/>
                </a:solidFill>
                <a:latin typeface="Code"/>
              </a:rPr>
              <a:t> e].</a:t>
            </a:r>
            <a:br>
              <a:rPr lang="en-GB" sz="1800" b="1" i="0" u="none" strike="noStrike" baseline="0" dirty="0">
                <a:solidFill>
                  <a:srgbClr val="000000"/>
                </a:solidFill>
                <a:latin typeface="Code"/>
              </a:rPr>
            </a:br>
            <a:r>
              <a:rPr lang="en-GB" sz="1800" i="0" u="none" strike="noStrike" baseline="0" dirty="0">
                <a:solidFill>
                  <a:srgbClr val="000000"/>
                </a:solidFill>
                <a:latin typeface="Code"/>
              </a:rPr>
              <a:t>(6) </a:t>
            </a:r>
            <a:r>
              <a:rPr lang="en-GB" sz="1800" b="0" i="0" u="none" strike="noStrike" baseline="0" dirty="0" err="1">
                <a:solidFill>
                  <a:srgbClr val="000000"/>
                </a:solidFill>
                <a:latin typeface="Code"/>
              </a:rPr>
              <a:t>Hankamer</a:t>
            </a:r>
            <a:r>
              <a:rPr lang="en-GB" sz="1800" b="0" i="0" u="none" strike="noStrike" baseline="0" dirty="0">
                <a:solidFill>
                  <a:srgbClr val="000000"/>
                </a:solidFill>
                <a:latin typeface="Code"/>
              </a:rPr>
              <a:t>: I'm going to stuff this ball through this hoop.   </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Sag: It's not clear that you'll be able to </a:t>
            </a:r>
            <a:r>
              <a:rPr lang="en-GB" sz="1800" b="1" i="0" u="none" strike="noStrike" baseline="0" dirty="0">
                <a:solidFill>
                  <a:srgbClr val="000000"/>
                </a:solidFill>
                <a:latin typeface="Code"/>
              </a:rPr>
              <a:t>[</a:t>
            </a:r>
            <a:r>
              <a:rPr lang="en-GB" sz="1800" b="1" i="0" u="none" strike="noStrike" baseline="-25000" dirty="0">
                <a:solidFill>
                  <a:srgbClr val="000000"/>
                </a:solidFill>
                <a:latin typeface="Code"/>
              </a:rPr>
              <a:t>VP</a:t>
            </a:r>
            <a:r>
              <a:rPr lang="en-GB" sz="1800" b="1" i="0" u="none" strike="noStrike" baseline="0" dirty="0">
                <a:solidFill>
                  <a:srgbClr val="000000"/>
                </a:solidFill>
                <a:latin typeface="Code"/>
              </a:rPr>
              <a:t> e]</a:t>
            </a:r>
            <a:r>
              <a:rPr lang="en-GB" sz="1800" b="0" i="0" u="none" strike="noStrike" baseline="0" dirty="0">
                <a:solidFill>
                  <a:srgbClr val="000000"/>
                </a:solidFill>
                <a:latin typeface="Code"/>
              </a:rPr>
              <a:t>. </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(7) [In a wine store, looking at a row of bottles]</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Customer: * Can I taste each </a:t>
            </a:r>
            <a:r>
              <a:rPr lang="en-GB" sz="1800" b="1" i="0" u="none" strike="noStrike" baseline="0" dirty="0">
                <a:solidFill>
                  <a:srgbClr val="000000"/>
                </a:solidFill>
                <a:latin typeface="Code"/>
              </a:rPr>
              <a:t>[</a:t>
            </a:r>
            <a:r>
              <a:rPr lang="en-GB" sz="1800" b="1" i="0" u="none" strike="noStrike" baseline="-25000" dirty="0">
                <a:solidFill>
                  <a:srgbClr val="000000"/>
                </a:solidFill>
                <a:latin typeface="Code"/>
              </a:rPr>
              <a:t>NP</a:t>
            </a:r>
            <a:r>
              <a:rPr lang="en-GB" sz="1800" b="1" i="0" u="none" strike="noStrike" baseline="0" dirty="0">
                <a:solidFill>
                  <a:srgbClr val="000000"/>
                </a:solidFill>
                <a:latin typeface="Code"/>
              </a:rPr>
              <a:t> e ]</a:t>
            </a:r>
            <a:r>
              <a:rPr lang="en-GB" sz="1800" b="0" i="0" u="none" strike="noStrike" baseline="0" dirty="0">
                <a:solidFill>
                  <a:srgbClr val="000000"/>
                </a:solidFill>
                <a:latin typeface="Code"/>
              </a:rPr>
              <a:t>?</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(8) Seller: This is our recent selection of wines.</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Customer: Can I taste each </a:t>
            </a:r>
            <a:r>
              <a:rPr lang="en-GB" sz="1800" b="1" i="0" u="none" strike="noStrike" baseline="0" dirty="0">
                <a:solidFill>
                  <a:srgbClr val="000000"/>
                </a:solidFill>
                <a:latin typeface="Code"/>
              </a:rPr>
              <a:t>[</a:t>
            </a:r>
            <a:r>
              <a:rPr lang="en-GB" sz="1800" b="1" i="0" u="none" strike="noStrike" baseline="-25000" dirty="0">
                <a:solidFill>
                  <a:srgbClr val="000000"/>
                </a:solidFill>
                <a:latin typeface="Code"/>
              </a:rPr>
              <a:t>NP</a:t>
            </a:r>
            <a:r>
              <a:rPr lang="en-GB" sz="1800" b="1" i="0" u="none" strike="noStrike" baseline="0" dirty="0">
                <a:solidFill>
                  <a:srgbClr val="000000"/>
                </a:solidFill>
                <a:latin typeface="Code"/>
              </a:rPr>
              <a:t> e ]</a:t>
            </a:r>
            <a:r>
              <a:rPr lang="en-GB" sz="1800" b="0" i="0" u="none" strike="noStrike" baseline="0" dirty="0">
                <a:solidFill>
                  <a:srgbClr val="000000"/>
                </a:solidFill>
                <a:latin typeface="Code"/>
              </a:rPr>
              <a:t>?</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(9) [Thinking who would be interesting to interview]</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You: * I know who </a:t>
            </a:r>
            <a:r>
              <a:rPr lang="en-GB" sz="1800" b="1" i="0" u="none" strike="noStrike" baseline="0" dirty="0">
                <a:solidFill>
                  <a:srgbClr val="000000"/>
                </a:solidFill>
                <a:latin typeface="Code"/>
              </a:rPr>
              <a:t>[</a:t>
            </a:r>
            <a:r>
              <a:rPr lang="en-GB" sz="1800" b="1" i="0" u="none" strike="noStrike" baseline="-25000" dirty="0">
                <a:solidFill>
                  <a:srgbClr val="000000"/>
                </a:solidFill>
                <a:latin typeface="Code"/>
              </a:rPr>
              <a:t>TP</a:t>
            </a:r>
            <a:r>
              <a:rPr lang="en-GB" sz="1800" b="1" i="0" u="none" strike="noStrike" baseline="0" dirty="0">
                <a:solidFill>
                  <a:srgbClr val="000000"/>
                </a:solidFill>
                <a:latin typeface="Code"/>
              </a:rPr>
              <a:t> e ]</a:t>
            </a:r>
            <a:r>
              <a:rPr lang="en-GB" sz="1800" b="0" i="0" u="none" strike="noStrike" baseline="0" dirty="0">
                <a:solidFill>
                  <a:srgbClr val="000000"/>
                </a:solidFill>
                <a:latin typeface="Code"/>
              </a:rPr>
              <a:t>.</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(10</a:t>
            </a:r>
            <a:r>
              <a:rPr lang="en-GB" sz="1800" dirty="0">
                <a:solidFill>
                  <a:srgbClr val="000000"/>
                </a:solidFill>
                <a:latin typeface="Code"/>
              </a:rPr>
              <a:t>)</a:t>
            </a:r>
            <a:r>
              <a:rPr lang="en-GB" sz="1800" b="0" i="0" u="none" strike="noStrike" baseline="0" dirty="0">
                <a:solidFill>
                  <a:srgbClr val="000000"/>
                </a:solidFill>
                <a:latin typeface="Code"/>
              </a:rPr>
              <a:t> A: I wonder who we should interview.</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B: I know who </a:t>
            </a:r>
            <a:r>
              <a:rPr lang="en-GB" sz="1800" b="1" i="0" u="none" strike="noStrike" baseline="0" dirty="0">
                <a:solidFill>
                  <a:srgbClr val="000000"/>
                </a:solidFill>
                <a:latin typeface="Code"/>
              </a:rPr>
              <a:t>[</a:t>
            </a:r>
            <a:r>
              <a:rPr lang="en-GB" sz="1800" b="1" i="0" u="none" strike="noStrike" baseline="-25000" dirty="0">
                <a:solidFill>
                  <a:srgbClr val="000000"/>
                </a:solidFill>
                <a:latin typeface="Code"/>
              </a:rPr>
              <a:t>TP</a:t>
            </a:r>
            <a:r>
              <a:rPr lang="en-GB" sz="1800" b="1" i="0" u="none" strike="noStrike" baseline="0" dirty="0">
                <a:solidFill>
                  <a:srgbClr val="000000"/>
                </a:solidFill>
                <a:latin typeface="Code"/>
              </a:rPr>
              <a:t> e ]</a:t>
            </a:r>
            <a:r>
              <a:rPr lang="en-GB" sz="1800" b="0" i="0" u="none" strike="noStrike" baseline="0" dirty="0">
                <a:solidFill>
                  <a:srgbClr val="000000"/>
                </a:solidFill>
                <a:latin typeface="Code"/>
              </a:rPr>
              <a:t>.</a:t>
            </a:r>
            <a:endParaRPr lang="en-IL" sz="1800" b="1"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8</a:t>
            </a:fld>
            <a:endParaRPr lang="en-IL" dirty="0"/>
          </a:p>
        </p:txBody>
      </p:sp>
      <p:sp>
        <p:nvSpPr>
          <p:cNvPr id="2" name="Title 4">
            <a:extLst>
              <a:ext uri="{FF2B5EF4-FFF2-40B4-BE49-F238E27FC236}">
                <a16:creationId xmlns:a16="http://schemas.microsoft.com/office/drawing/2014/main" id="{885C129F-2485-D523-852C-4046E286D9F0}"/>
              </a:ext>
            </a:extLst>
          </p:cNvPr>
          <p:cNvSpPr txBox="1">
            <a:spLocks/>
          </p:cNvSpPr>
          <p:nvPr/>
        </p:nvSpPr>
        <p:spPr>
          <a:xfrm>
            <a:off x="6197601" y="1068710"/>
            <a:ext cx="5810828" cy="575678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000"/>
              </a:lnSpc>
            </a:pPr>
            <a:r>
              <a:rPr lang="en-US" sz="1800" b="1" dirty="0">
                <a:latin typeface="+mn-lt"/>
              </a:rPr>
              <a:t>Deep anaphora</a:t>
            </a:r>
            <a:r>
              <a:rPr lang="en-US" sz="1800" dirty="0">
                <a:latin typeface="+mn-lt"/>
              </a:rPr>
              <a:t>: </a:t>
            </a:r>
            <a:r>
              <a:rPr lang="en-US" sz="1800" b="1" dirty="0">
                <a:latin typeface="+mn-lt"/>
              </a:rPr>
              <a:t>Content identified by a </a:t>
            </a:r>
            <a:r>
              <a:rPr lang="en-US" sz="1800" b="1" dirty="0">
                <a:solidFill>
                  <a:srgbClr val="FF0000"/>
                </a:solidFill>
                <a:latin typeface="+mn-lt"/>
              </a:rPr>
              <a:t>pragmatic</a:t>
            </a:r>
            <a:r>
              <a:rPr lang="en-US" sz="1800" b="1" dirty="0">
                <a:latin typeface="+mn-lt"/>
              </a:rPr>
              <a:t> antecedent (possibly but not necessarily linguistic).</a:t>
            </a:r>
          </a:p>
          <a:p>
            <a:pPr>
              <a:lnSpc>
                <a:spcPts val="3000"/>
              </a:lnSpc>
            </a:pPr>
            <a:r>
              <a:rPr lang="en-GB" sz="1800" b="0" i="0" u="none" strike="noStrike" baseline="0" dirty="0">
                <a:solidFill>
                  <a:srgbClr val="000000"/>
                </a:solidFill>
                <a:latin typeface="Code"/>
              </a:rPr>
              <a:t>(11) [Same context] </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Sag: It's not clear that you'll be able to </a:t>
            </a:r>
            <a:r>
              <a:rPr lang="en-GB" sz="1800" b="1" i="0" u="none" strike="noStrike" baseline="0" dirty="0">
                <a:solidFill>
                  <a:srgbClr val="000000"/>
                </a:solidFill>
                <a:latin typeface="Code"/>
              </a:rPr>
              <a:t>do it</a:t>
            </a:r>
            <a:r>
              <a:rPr lang="en-GB" sz="1800" b="0" i="0" u="none" strike="noStrike" baseline="0" dirty="0">
                <a:solidFill>
                  <a:srgbClr val="000000"/>
                </a:solidFill>
                <a:latin typeface="Code"/>
              </a:rPr>
              <a:t>. </a:t>
            </a:r>
          </a:p>
          <a:p>
            <a:pPr>
              <a:lnSpc>
                <a:spcPts val="3000"/>
              </a:lnSpc>
            </a:pPr>
            <a:endParaRPr lang="en-GB" sz="1800" dirty="0">
              <a:solidFill>
                <a:srgbClr val="000000"/>
              </a:solidFill>
              <a:latin typeface="Code"/>
            </a:endParaRPr>
          </a:p>
          <a:p>
            <a:pPr>
              <a:lnSpc>
                <a:spcPts val="3000"/>
              </a:lnSpc>
            </a:pPr>
            <a:endParaRPr lang="en-GB" sz="1800" dirty="0">
              <a:solidFill>
                <a:srgbClr val="000000"/>
              </a:solidFill>
              <a:latin typeface="Code"/>
            </a:endParaRPr>
          </a:p>
          <a:p>
            <a:pPr>
              <a:lnSpc>
                <a:spcPts val="3000"/>
              </a:lnSpc>
            </a:pPr>
            <a:endParaRPr lang="en-GB" sz="1800" dirty="0">
              <a:solidFill>
                <a:srgbClr val="000000"/>
              </a:solidFill>
              <a:latin typeface="Code"/>
            </a:endParaRPr>
          </a:p>
          <a:p>
            <a:pPr>
              <a:lnSpc>
                <a:spcPts val="3000"/>
              </a:lnSpc>
            </a:pPr>
            <a:r>
              <a:rPr lang="en-GB" sz="1800" dirty="0">
                <a:solidFill>
                  <a:srgbClr val="000000"/>
                </a:solidFill>
                <a:latin typeface="Code"/>
              </a:rPr>
              <a:t>(12) [Same context]</a:t>
            </a:r>
            <a:br>
              <a:rPr lang="en-GB" sz="1800" dirty="0">
                <a:solidFill>
                  <a:srgbClr val="000000"/>
                </a:solidFill>
                <a:latin typeface="Code"/>
              </a:rPr>
            </a:br>
            <a:r>
              <a:rPr lang="en-GB" sz="1800" dirty="0">
                <a:solidFill>
                  <a:srgbClr val="000000"/>
                </a:solidFill>
                <a:latin typeface="Code"/>
              </a:rPr>
              <a:t>        Customer: Can I taste each </a:t>
            </a:r>
            <a:r>
              <a:rPr lang="en-GB" sz="1800" b="1" dirty="0">
                <a:solidFill>
                  <a:srgbClr val="000000"/>
                </a:solidFill>
                <a:latin typeface="Code"/>
              </a:rPr>
              <a:t>one</a:t>
            </a:r>
            <a:r>
              <a:rPr lang="en-GB" sz="1800" dirty="0">
                <a:solidFill>
                  <a:srgbClr val="000000"/>
                </a:solidFill>
                <a:latin typeface="Code"/>
              </a:rPr>
              <a:t>?</a:t>
            </a:r>
          </a:p>
          <a:p>
            <a:pPr>
              <a:lnSpc>
                <a:spcPts val="3000"/>
              </a:lnSpc>
            </a:pPr>
            <a:endParaRPr lang="en-GB" sz="1800" dirty="0">
              <a:solidFill>
                <a:srgbClr val="000000"/>
              </a:solidFill>
              <a:latin typeface="Code"/>
            </a:endParaRPr>
          </a:p>
          <a:p>
            <a:pPr>
              <a:lnSpc>
                <a:spcPts val="3000"/>
              </a:lnSpc>
            </a:pPr>
            <a:endParaRPr lang="en-GB" sz="1800" dirty="0">
              <a:solidFill>
                <a:srgbClr val="000000"/>
              </a:solidFill>
              <a:latin typeface="Code"/>
            </a:endParaRPr>
          </a:p>
          <a:p>
            <a:pPr>
              <a:lnSpc>
                <a:spcPts val="3000"/>
              </a:lnSpc>
            </a:pPr>
            <a:r>
              <a:rPr lang="en-GB" sz="1800" b="0" i="0" u="none" strike="noStrike" baseline="0" dirty="0">
                <a:solidFill>
                  <a:srgbClr val="000000"/>
                </a:solidFill>
                <a:latin typeface="Code"/>
              </a:rPr>
              <a:t>(13) [Same context]</a:t>
            </a:r>
            <a:br>
              <a:rPr lang="en-GB" sz="1800" b="0" i="0" u="none" strike="noStrike" baseline="0" dirty="0">
                <a:solidFill>
                  <a:srgbClr val="000000"/>
                </a:solidFill>
                <a:latin typeface="Code"/>
              </a:rPr>
            </a:br>
            <a:r>
              <a:rPr lang="en-GB" sz="1800" b="0" i="0" u="none" strike="noStrike" baseline="0" dirty="0">
                <a:solidFill>
                  <a:srgbClr val="000000"/>
                </a:solidFill>
                <a:latin typeface="Code"/>
              </a:rPr>
              <a:t>         You: I know!	                (</a:t>
            </a:r>
            <a:r>
              <a:rPr lang="en-GB" sz="1800" b="0" i="1" u="none" strike="noStrike" baseline="0" dirty="0">
                <a:solidFill>
                  <a:srgbClr val="000000"/>
                </a:solidFill>
                <a:latin typeface="Code"/>
              </a:rPr>
              <a:t>Null Complement Anap</a:t>
            </a:r>
            <a:r>
              <a:rPr lang="en-GB" sz="1800" i="1" dirty="0">
                <a:solidFill>
                  <a:srgbClr val="000000"/>
                </a:solidFill>
                <a:latin typeface="Code"/>
              </a:rPr>
              <a:t>hora</a:t>
            </a:r>
            <a:r>
              <a:rPr lang="en-GB" sz="1800" dirty="0">
                <a:solidFill>
                  <a:srgbClr val="000000"/>
                </a:solidFill>
                <a:latin typeface="Code"/>
              </a:rPr>
              <a:t>)</a:t>
            </a:r>
            <a:br>
              <a:rPr lang="en-GB" sz="1800" b="0" i="0" u="none" strike="noStrike" baseline="0" dirty="0">
                <a:solidFill>
                  <a:srgbClr val="000000"/>
                </a:solidFill>
                <a:latin typeface="Code"/>
              </a:rPr>
            </a:br>
            <a:endParaRPr lang="en-IL" sz="1800" dirty="0">
              <a:latin typeface="+mn-lt"/>
            </a:endParaRPr>
          </a:p>
        </p:txBody>
      </p:sp>
    </p:spTree>
    <p:extLst>
      <p:ext uri="{BB962C8B-B14F-4D97-AF65-F5344CB8AC3E}">
        <p14:creationId xmlns:p14="http://schemas.microsoft.com/office/powerpoint/2010/main" val="943593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60F7D9-7BD3-4228-22F3-2417FD7295AF}"/>
              </a:ext>
            </a:extLst>
          </p:cNvPr>
          <p:cNvSpPr txBox="1">
            <a:spLocks/>
          </p:cNvSpPr>
          <p:nvPr/>
        </p:nvSpPr>
        <p:spPr>
          <a:xfrm>
            <a:off x="183572" y="155865"/>
            <a:ext cx="11824856" cy="1245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Evidence </a:t>
            </a:r>
            <a:r>
              <a:rPr lang="en-US" b="1">
                <a:latin typeface="+mn-lt"/>
              </a:rPr>
              <a:t>for ellipsis: </a:t>
            </a:r>
            <a:r>
              <a:rPr lang="en-US" b="1" dirty="0">
                <a:latin typeface="+mn-lt"/>
              </a:rPr>
              <a:t>Agreement</a:t>
            </a:r>
            <a:endParaRPr lang="en-IL" b="1" dirty="0">
              <a:latin typeface="+mn-lt"/>
            </a:endParaRPr>
          </a:p>
        </p:txBody>
      </p:sp>
      <p:sp>
        <p:nvSpPr>
          <p:cNvPr id="5" name="Title 4">
            <a:extLst>
              <a:ext uri="{FF2B5EF4-FFF2-40B4-BE49-F238E27FC236}">
                <a16:creationId xmlns:a16="http://schemas.microsoft.com/office/drawing/2014/main" id="{E714E239-A1B7-50A9-DB1C-89B1DEE96FE4}"/>
              </a:ext>
            </a:extLst>
          </p:cNvPr>
          <p:cNvSpPr>
            <a:spLocks noGrp="1"/>
          </p:cNvSpPr>
          <p:nvPr>
            <p:ph type="title"/>
          </p:nvPr>
        </p:nvSpPr>
        <p:spPr>
          <a:xfrm>
            <a:off x="183572" y="1101213"/>
            <a:ext cx="11649839" cy="5756787"/>
          </a:xfrm>
        </p:spPr>
        <p:txBody>
          <a:bodyPr anchor="t" anchorCtr="0">
            <a:noAutofit/>
          </a:bodyPr>
          <a:lstStyle/>
          <a:p>
            <a:pPr>
              <a:lnSpc>
                <a:spcPts val="3000"/>
              </a:lnSpc>
            </a:pPr>
            <a:r>
              <a:rPr lang="en-GB" sz="2000" dirty="0">
                <a:latin typeface="+mn-lt"/>
              </a:rPr>
              <a:t>The material inside an ellipsis site interacts syntactically with material outside: </a:t>
            </a:r>
            <a:r>
              <a:rPr lang="en-GB" sz="2000" b="1" dirty="0">
                <a:latin typeface="+mn-lt"/>
              </a:rPr>
              <a:t>Agreement </a:t>
            </a:r>
            <a:r>
              <a:rPr lang="en-GB" sz="2000" dirty="0">
                <a:latin typeface="+mn-lt"/>
              </a:rPr>
              <a:t>and </a:t>
            </a:r>
            <a:r>
              <a:rPr lang="en-GB" sz="2000" b="1" dirty="0">
                <a:latin typeface="+mn-lt"/>
              </a:rPr>
              <a:t>Extraction</a:t>
            </a:r>
            <a:r>
              <a:rPr lang="en-GB" sz="2000" dirty="0">
                <a:latin typeface="+mn-lt"/>
              </a:rPr>
              <a:t>.</a:t>
            </a:r>
            <a:br>
              <a:rPr lang="en-GB" sz="2000" dirty="0">
                <a:latin typeface="+mn-lt"/>
              </a:rPr>
            </a:br>
            <a:br>
              <a:rPr lang="en-GB" sz="2000" dirty="0">
                <a:latin typeface="+mn-lt"/>
              </a:rPr>
            </a:br>
            <a:r>
              <a:rPr lang="en-GB" sz="2000" dirty="0">
                <a:latin typeface="+mn-lt"/>
              </a:rPr>
              <a:t>(11) </a:t>
            </a:r>
            <a:r>
              <a:rPr lang="en-GB" sz="2000" b="0" i="0" u="none" strike="noStrike" baseline="0" dirty="0">
                <a:latin typeface="+mn-lt"/>
              </a:rPr>
              <a:t>a. I didn’t think there would be many linguists at the party, but there were/*was.</a:t>
            </a:r>
            <a:br>
              <a:rPr lang="en-GB" sz="2000" b="0" i="0" u="none" strike="noStrike" baseline="0" dirty="0">
                <a:latin typeface="+mn-lt"/>
              </a:rPr>
            </a:br>
            <a:r>
              <a:rPr lang="en-GB" sz="2000" b="0" i="0" u="none" strike="noStrike" baseline="0" dirty="0">
                <a:latin typeface="+mn-lt"/>
              </a:rPr>
              <a:t>        b. I didn’t think there would be a linguist at the party, but there *were/was.</a:t>
            </a:r>
            <a:br>
              <a:rPr lang="en-GB" sz="2000" b="0" i="0" u="none" strike="noStrike" baseline="0" dirty="0">
                <a:latin typeface="+mn-lt"/>
              </a:rPr>
            </a:br>
            <a:br>
              <a:rPr lang="en-GB" sz="2000" b="0" i="0" u="none" strike="noStrike" baseline="0" dirty="0">
                <a:latin typeface="+mn-lt"/>
              </a:rPr>
            </a:br>
            <a:r>
              <a:rPr lang="en-GB" sz="2000" b="1" i="0" u="none" strike="noStrike" baseline="0" dirty="0">
                <a:latin typeface="+mn-lt"/>
              </a:rPr>
              <a:t>Note</a:t>
            </a:r>
            <a:r>
              <a:rPr lang="en-GB" sz="2000" b="0" i="0" u="none" strike="noStrike" baseline="0" dirty="0">
                <a:latin typeface="+mn-lt"/>
              </a:rPr>
              <a:t>: This is VPE – the elided VP is headed by a trace of the auxiliary: </a:t>
            </a:r>
            <a:br>
              <a:rPr lang="en-GB" sz="2000" b="0" i="0" u="none" strike="noStrike" baseline="0" dirty="0">
                <a:latin typeface="+mn-lt"/>
              </a:rPr>
            </a:br>
            <a:r>
              <a:rPr lang="en-GB" sz="2000" b="0" i="0" u="none" strike="noStrike" baseline="0" dirty="0">
                <a:latin typeface="+mn-lt"/>
              </a:rPr>
              <a:t>[</a:t>
            </a:r>
            <a:r>
              <a:rPr lang="en-GB" sz="2000" b="0" i="0" u="none" strike="noStrike" baseline="-25000" dirty="0">
                <a:latin typeface="+mn-lt"/>
              </a:rPr>
              <a:t>TP</a:t>
            </a:r>
            <a:r>
              <a:rPr lang="en-GB" sz="2000" b="0" i="0" u="none" strike="noStrike" baseline="0" dirty="0">
                <a:latin typeface="+mn-lt"/>
              </a:rPr>
              <a:t> there [</a:t>
            </a:r>
            <a:r>
              <a:rPr lang="en-GB" sz="2000" b="0" i="0" u="none" strike="noStrike" baseline="-25000" dirty="0" err="1">
                <a:latin typeface="+mn-lt"/>
              </a:rPr>
              <a:t>Tˡ</a:t>
            </a:r>
            <a:r>
              <a:rPr lang="en-GB" sz="2000" b="0" i="0" u="none" strike="noStrike" baseline="0" dirty="0">
                <a:latin typeface="+mn-lt"/>
              </a:rPr>
              <a:t> [</a:t>
            </a:r>
            <a:r>
              <a:rPr lang="en-GB" sz="2000" b="0" i="0" u="none" strike="noStrike" baseline="0" dirty="0" err="1">
                <a:latin typeface="+mn-lt"/>
              </a:rPr>
              <a:t>were</a:t>
            </a:r>
            <a:r>
              <a:rPr lang="en-GB" sz="2000" b="0" i="0" u="none" strike="noStrike" baseline="-25000" dirty="0" err="1">
                <a:latin typeface="+mn-lt"/>
              </a:rPr>
              <a:t>i</a:t>
            </a:r>
            <a:r>
              <a:rPr lang="en-GB" sz="2000" b="0" i="0" u="none" strike="noStrike" baseline="0" dirty="0">
                <a:latin typeface="+mn-lt"/>
              </a:rPr>
              <a:t> T] [</a:t>
            </a:r>
            <a:r>
              <a:rPr lang="en-GB" sz="2000" b="0" i="0" u="none" baseline="-25000" dirty="0">
                <a:highlight>
                  <a:srgbClr val="C0C0C0"/>
                </a:highlight>
                <a:latin typeface="+mn-lt"/>
              </a:rPr>
              <a:t>VP</a:t>
            </a:r>
            <a:r>
              <a:rPr lang="en-GB" sz="2000" b="0" i="0" u="none" baseline="0" dirty="0">
                <a:highlight>
                  <a:srgbClr val="C0C0C0"/>
                </a:highlight>
                <a:latin typeface="+mn-lt"/>
              </a:rPr>
              <a:t> </a:t>
            </a:r>
            <a:r>
              <a:rPr lang="en-GB" sz="2000" b="0" i="0" u="none" baseline="0" dirty="0" err="1">
                <a:highlight>
                  <a:srgbClr val="C0C0C0"/>
                </a:highlight>
                <a:latin typeface="+mn-lt"/>
              </a:rPr>
              <a:t>t</a:t>
            </a:r>
            <a:r>
              <a:rPr lang="en-GB" sz="2000" b="0" i="0" u="none" baseline="-25000" dirty="0" err="1">
                <a:highlight>
                  <a:srgbClr val="C0C0C0"/>
                </a:highlight>
                <a:latin typeface="+mn-lt"/>
              </a:rPr>
              <a:t>i</a:t>
            </a:r>
            <a:r>
              <a:rPr lang="en-GB" sz="2000" b="0" i="0" u="none" baseline="0" dirty="0">
                <a:highlight>
                  <a:srgbClr val="C0C0C0"/>
                </a:highlight>
                <a:latin typeface="+mn-lt"/>
              </a:rPr>
              <a:t> many linguists at the party</a:t>
            </a:r>
            <a:r>
              <a:rPr lang="en-GB" sz="2000" b="0" i="0" u="none" strike="noStrike" baseline="0" dirty="0">
                <a:latin typeface="+mn-lt"/>
              </a:rPr>
              <a:t>]]]</a:t>
            </a:r>
            <a:br>
              <a:rPr lang="en-GB" sz="2000" b="0" i="0" u="none" strike="noStrike" baseline="0" dirty="0">
                <a:latin typeface="+mn-lt"/>
              </a:rPr>
            </a:br>
            <a:br>
              <a:rPr lang="en-GB" sz="2000" b="0" i="0" u="none" strike="noStrike" baseline="0" dirty="0">
                <a:latin typeface="+mn-lt"/>
              </a:rPr>
            </a:br>
            <a:r>
              <a:rPr lang="en-GB" sz="2000" b="0" i="0" u="none" strike="noStrike" baseline="0" dirty="0">
                <a:latin typeface="+mn-lt"/>
              </a:rPr>
              <a:t>(12) </a:t>
            </a:r>
            <a:r>
              <a:rPr lang="es-ES" sz="2000" dirty="0">
                <a:latin typeface="+mn-lt"/>
              </a:rPr>
              <a:t>Compré        la    falda negra y      la </a:t>
            </a:r>
            <a:r>
              <a:rPr lang="es-ES" sz="2000" strike="sngStrike" dirty="0">
                <a:latin typeface="+mn-lt"/>
              </a:rPr>
              <a:t>falda</a:t>
            </a:r>
            <a:r>
              <a:rPr lang="es-ES" sz="2000" dirty="0">
                <a:latin typeface="+mn-lt"/>
              </a:rPr>
              <a:t>  amarilla</a:t>
            </a:r>
            <a:r>
              <a:rPr lang="es-ES" sz="2000">
                <a:latin typeface="+mn-lt"/>
              </a:rPr>
              <a:t>.           </a:t>
            </a:r>
            <a:r>
              <a:rPr lang="es-ES" sz="2000">
                <a:solidFill>
                  <a:srgbClr val="00B0F0"/>
                </a:solidFill>
                <a:latin typeface="+mn-lt"/>
              </a:rPr>
              <a:t>(Spanish; but </a:t>
            </a:r>
            <a:r>
              <a:rPr lang="es-ES" sz="2000" dirty="0" err="1">
                <a:solidFill>
                  <a:srgbClr val="00B0F0"/>
                </a:solidFill>
                <a:latin typeface="+mn-lt"/>
              </a:rPr>
              <a:t>maybe</a:t>
            </a:r>
            <a:r>
              <a:rPr lang="es-ES" sz="2000" dirty="0">
                <a:solidFill>
                  <a:srgbClr val="00B0F0"/>
                </a:solidFill>
                <a:latin typeface="+mn-lt"/>
              </a:rPr>
              <a:t> </a:t>
            </a:r>
            <a:r>
              <a:rPr lang="es-ES" sz="2000" i="1" dirty="0">
                <a:solidFill>
                  <a:srgbClr val="00B0F0"/>
                </a:solidFill>
                <a:latin typeface="+mn-lt"/>
              </a:rPr>
              <a:t>amarilla</a:t>
            </a:r>
            <a:r>
              <a:rPr lang="es-ES" sz="2000" dirty="0">
                <a:solidFill>
                  <a:srgbClr val="00B0F0"/>
                </a:solidFill>
                <a:latin typeface="+mn-lt"/>
              </a:rPr>
              <a:t> </a:t>
            </a:r>
            <a:r>
              <a:rPr lang="es-ES" sz="2000" dirty="0" err="1">
                <a:solidFill>
                  <a:srgbClr val="00B0F0"/>
                </a:solidFill>
                <a:latin typeface="+mn-lt"/>
              </a:rPr>
              <a:t>is</a:t>
            </a:r>
            <a:r>
              <a:rPr lang="es-ES" sz="2000" dirty="0">
                <a:solidFill>
                  <a:srgbClr val="00B0F0"/>
                </a:solidFill>
                <a:latin typeface="+mn-lt"/>
              </a:rPr>
              <a:t> “</a:t>
            </a:r>
            <a:r>
              <a:rPr lang="es-ES" sz="2000" dirty="0" err="1">
                <a:solidFill>
                  <a:srgbClr val="00B0F0"/>
                </a:solidFill>
                <a:latin typeface="+mn-lt"/>
              </a:rPr>
              <a:t>converted</a:t>
            </a:r>
            <a:r>
              <a:rPr lang="es-ES" sz="2000" dirty="0">
                <a:solidFill>
                  <a:srgbClr val="00B0F0"/>
                </a:solidFill>
                <a:latin typeface="+mn-lt"/>
              </a:rPr>
              <a:t>” </a:t>
            </a:r>
            <a:r>
              <a:rPr lang="es-ES" sz="2000" dirty="0" err="1">
                <a:solidFill>
                  <a:srgbClr val="00B0F0"/>
                </a:solidFill>
                <a:latin typeface="+mn-lt"/>
              </a:rPr>
              <a:t>to</a:t>
            </a:r>
            <a:r>
              <a:rPr lang="es-ES" sz="2000" dirty="0">
                <a:solidFill>
                  <a:srgbClr val="00B0F0"/>
                </a:solidFill>
                <a:latin typeface="+mn-lt"/>
              </a:rPr>
              <a:t> N?)</a:t>
            </a:r>
            <a:br>
              <a:rPr lang="es-ES" sz="2000" dirty="0">
                <a:latin typeface="+mn-lt"/>
              </a:rPr>
            </a:br>
            <a:r>
              <a:rPr lang="es-ES" sz="2000" dirty="0">
                <a:latin typeface="+mn-lt"/>
              </a:rPr>
              <a:t>        </a:t>
            </a:r>
            <a:r>
              <a:rPr lang="en-US" sz="2000" dirty="0">
                <a:latin typeface="+mn-lt"/>
              </a:rPr>
              <a:t>Bought.1</a:t>
            </a:r>
            <a:r>
              <a:rPr lang="en-US" sz="1800" dirty="0">
                <a:latin typeface="+mn-lt"/>
              </a:rPr>
              <a:t>SG</a:t>
            </a:r>
            <a:r>
              <a:rPr lang="en-US" sz="2000" dirty="0">
                <a:latin typeface="+mn-lt"/>
              </a:rPr>
              <a:t> the skirt   black and  the        yellow.</a:t>
            </a:r>
            <a:r>
              <a:rPr lang="en-US" sz="1800" dirty="0">
                <a:latin typeface="+mn-lt"/>
              </a:rPr>
              <a:t>F</a:t>
            </a:r>
            <a:r>
              <a:rPr lang="en-US" sz="2000" dirty="0">
                <a:latin typeface="+mn-lt"/>
              </a:rPr>
              <a:t>.</a:t>
            </a:r>
            <a:r>
              <a:rPr lang="en-US" sz="1800" dirty="0">
                <a:latin typeface="+mn-lt"/>
              </a:rPr>
              <a:t>SG</a:t>
            </a:r>
            <a:r>
              <a:rPr lang="en-US" sz="2000" dirty="0">
                <a:latin typeface="+mn-lt"/>
              </a:rPr>
              <a:t> </a:t>
            </a:r>
            <a:br>
              <a:rPr lang="en-US" sz="2000" dirty="0">
                <a:latin typeface="+mn-lt"/>
              </a:rPr>
            </a:br>
            <a:r>
              <a:rPr lang="en-US" sz="2000" dirty="0">
                <a:latin typeface="+mn-lt"/>
              </a:rPr>
              <a:t>        ‘I bought the black skirt and the yellow one.’</a:t>
            </a:r>
            <a:br>
              <a:rPr lang="en-US" sz="2000" b="1" dirty="0">
                <a:latin typeface="+mn-lt"/>
              </a:rPr>
            </a:br>
            <a:r>
              <a:rPr lang="en-US" sz="2000" b="1" dirty="0">
                <a:latin typeface="+mn-lt"/>
              </a:rPr>
              <a:t>        </a:t>
            </a:r>
            <a:br>
              <a:rPr lang="en-US" sz="2000" b="1" dirty="0">
                <a:latin typeface="+mn-lt"/>
              </a:rPr>
            </a:br>
            <a:r>
              <a:rPr lang="en-US" sz="2000" dirty="0">
                <a:latin typeface="+mn-lt"/>
              </a:rPr>
              <a:t>In Spanish nominals, adjectives display concord in number and gender with the head noun.      </a:t>
            </a:r>
            <a:br>
              <a:rPr lang="en-US" sz="2000" dirty="0">
                <a:latin typeface="+mn-lt"/>
              </a:rPr>
            </a:br>
            <a:r>
              <a:rPr lang="en-US" sz="2000" dirty="0">
                <a:latin typeface="+mn-lt"/>
                <a:sym typeface="Wingdings" panose="05000000000000000000" pitchFamily="2" charset="2"/>
              </a:rPr>
              <a:t> </a:t>
            </a:r>
            <a:r>
              <a:rPr lang="en-US" sz="2000" dirty="0">
                <a:latin typeface="+mn-lt"/>
              </a:rPr>
              <a:t>The presence of agreement on the adjective implies the presence of a head noun.</a:t>
            </a:r>
            <a:endParaRPr lang="en-IL" sz="2000" dirty="0">
              <a:latin typeface="+mn-lt"/>
            </a:endParaRPr>
          </a:p>
        </p:txBody>
      </p:sp>
      <p:sp>
        <p:nvSpPr>
          <p:cNvPr id="7" name="Slide Number Placeholder 6">
            <a:extLst>
              <a:ext uri="{FF2B5EF4-FFF2-40B4-BE49-F238E27FC236}">
                <a16:creationId xmlns:a16="http://schemas.microsoft.com/office/drawing/2014/main" id="{F32801CE-B737-8C7B-31EB-BBAFFF69729E}"/>
              </a:ext>
            </a:extLst>
          </p:cNvPr>
          <p:cNvSpPr>
            <a:spLocks noGrp="1"/>
          </p:cNvSpPr>
          <p:nvPr>
            <p:ph type="sldNum" sz="quarter" idx="12"/>
          </p:nvPr>
        </p:nvSpPr>
        <p:spPr>
          <a:xfrm>
            <a:off x="9367683" y="6492875"/>
            <a:ext cx="2743200" cy="365125"/>
          </a:xfrm>
        </p:spPr>
        <p:txBody>
          <a:bodyPr/>
          <a:lstStyle/>
          <a:p>
            <a:fld id="{3E7D8B65-79C6-4BC4-97F0-537AC3CE4E3D}" type="slidenum">
              <a:rPr lang="en-IL" smtClean="0"/>
              <a:t>9</a:t>
            </a:fld>
            <a:endParaRPr lang="en-IL" dirty="0"/>
          </a:p>
        </p:txBody>
      </p:sp>
      <p:sp>
        <p:nvSpPr>
          <p:cNvPr id="2" name="TextBox 1">
            <a:extLst>
              <a:ext uri="{FF2B5EF4-FFF2-40B4-BE49-F238E27FC236}">
                <a16:creationId xmlns:a16="http://schemas.microsoft.com/office/drawing/2014/main" id="{E97AA676-E087-3592-4AAA-F7DE5642845C}"/>
              </a:ext>
            </a:extLst>
          </p:cNvPr>
          <p:cNvSpPr txBox="1"/>
          <p:nvPr/>
        </p:nvSpPr>
        <p:spPr>
          <a:xfrm>
            <a:off x="8388629" y="3010829"/>
            <a:ext cx="2405751" cy="833305"/>
          </a:xfrm>
          <a:prstGeom prst="rect">
            <a:avLst/>
          </a:prstGeom>
          <a:noFill/>
          <a:ln>
            <a:solidFill>
              <a:srgbClr val="FF0000"/>
            </a:solidFill>
          </a:ln>
        </p:spPr>
        <p:txBody>
          <a:bodyPr wrap="square" rtlCol="0">
            <a:spAutoFit/>
          </a:bodyPr>
          <a:lstStyle/>
          <a:p>
            <a:pPr>
              <a:lnSpc>
                <a:spcPts val="3000"/>
              </a:lnSpc>
            </a:pPr>
            <a:r>
              <a:rPr lang="en-US" sz="2000">
                <a:solidFill>
                  <a:srgbClr val="FF0000"/>
                </a:solidFill>
              </a:rPr>
              <a:t>Could the missing DP </a:t>
            </a:r>
            <a:br>
              <a:rPr lang="en-US" sz="2000">
                <a:solidFill>
                  <a:srgbClr val="FF0000"/>
                </a:solidFill>
              </a:rPr>
            </a:br>
            <a:r>
              <a:rPr lang="en-US" sz="2000">
                <a:solidFill>
                  <a:srgbClr val="FF0000"/>
                </a:solidFill>
              </a:rPr>
              <a:t>be filled at LF?</a:t>
            </a:r>
            <a:endParaRPr lang="en-IL" sz="2000">
              <a:solidFill>
                <a:srgbClr val="FF0000"/>
              </a:solidFill>
            </a:endParaRPr>
          </a:p>
        </p:txBody>
      </p:sp>
    </p:spTree>
    <p:extLst>
      <p:ext uri="{BB962C8B-B14F-4D97-AF65-F5344CB8AC3E}">
        <p14:creationId xmlns:p14="http://schemas.microsoft.com/office/powerpoint/2010/main" val="3607609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24845</TotalTime>
  <Words>10095</Words>
  <Application>Microsoft Office PowerPoint</Application>
  <PresentationFormat>Widescreen</PresentationFormat>
  <Paragraphs>252</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Basics of Ellipsis</vt:lpstr>
      <vt:lpstr>  Form-meaning mismatches   Ellipsis constructions   Deep anaphora vs. surface anaphora   Evidence for silent structure: agreement   Null N vs. NP-ellipsis   Connectivity effects: case, selection, concord  Evidence for silent structure: Extraction and island sensitivity   Licensing VP ellipsis, NP ellipsis and sluicing   The [E]-feature   Recoverability of Deletion   -match and -mismatch in NP-ellipsis   Syntactic or semantic identity? strict/sloppy readings, vehicle change, polarity mismatch, voice mismatch   Further challenges to identity   V-stranding VP ellipsis vs. Argument Ellipsis  </vt:lpstr>
      <vt:lpstr>On the common view that PF is the interface of syntax to morpho-phonology, and LF is the interface to semantics-pragmatics, the grammar is modular. This modularity ensures that PF and LF do not directly “communicate”.    The existence of form-meaning mismatches is inevitable, despite its cost in functionality, because no grammatical mechanism can guarantee a full match between separate modules.    Uninterpreted form (more form than meaning) (1) a. There is going to be a problem.     Expletive      b. He examined the patient / the examination of the patient   Dummy prepositions      c. Hanako-ga      ringo-o      tabe-ta.     Case particles (Japanese)           Hanako-NOM apple-ACC ate-PST          ‘Hanako ate an apple.’   </vt:lpstr>
      <vt:lpstr>Uninterpreted form (more form than meaning)  (2) a. Mimi ni-li-kuwa    ni-ngali  ni-ki-fanya      kazi.                                                  Agreement morphology (Swahili)           I         1SG-PST-be 1SG-still 1SG-PERF-do work           ‘I am still working.’         b. le’hodot ba-ašma     hem lo    hodu.                Doubled elements (Hebrew)          to.admit in.the-guilt they not admitted.3PL          ‘Plead guilty, they didn’t.’       f. Tol’ko, požalujsta, poka ne     govori nikomu         ničego!    Negative concord (Russian)         only     please        yet     NEG tell       nobody.DAT nothing.GEN           ‘But please do not tell anybody anything yet!’ / * ‘But please do not tell nobody nothing!’  If “more form than meaning” does not surprise us, then “more meaning than form” should not surprise us either. Ellipsis is just one kind of “more meaning than form”. </vt:lpstr>
      <vt:lpstr>Unpronounced meaning (more meaning than form): Two modes  In one mode of interpreting "missing" material (pragmatic inference), the material is not present at all at the syntactic level, and the interpretation is flexible and indeterminate. In another mode (ellipsis), the missing material is present at some syntactic level and the interpretation is severely constrained by the grammar.   (2) - When do you move out?       - We don’t have a permit yet.          to move out / to rennovate / to sign a lease / to get a job here / etc…  (3)  - When do you move out?        - We don’t know yet when.         we move out / *we rennovate / *we sign a lease / *we get a job here / *…   Question: How does the grammar decide which way to use in which context? Answer: That’s an open research question. A useful intuition is that contexts involving obligatory selection and still remain unfilled are those that exhibit ellipsis.  </vt:lpstr>
      <vt:lpstr>(4) a. VP-ellipsis: Paul should visit Norway but Mary should not visit Norway.       b. Pseudogapping: Paul should visit Norway and Mary should Swedeni visit ti.       c. Gapping: Paul visited Norway, and Mary, visited Sweden.       d. Predicate ellipsis: Ben will be in the garden although he’d rather not be in the garden.             e. Sluicing: She mentioned somebody, I can’t remember who she mentioned.         f. Fragments answers: A: What did they take? B: My jewels, they took.       g. Stripping: She likes comedies, and horror movies, she like too /  … but not thrillers, she likes        h. NP-ellipsis: She has so many teenage fans while he only has a few teenage fans.       i. Argument ellipsis: ata  ulay     karata      harbe ma’amarim. Ani katavti harbe ma’amarim.        (Hebrew)                                            You maybe read.2SG many articles          I      wrote/1SG                                            ‘You may have read many articles. I wrote many article.’     Ellipsis not only involves silent syntax (evidence coming up shortly) but requires an explicit linguistic antecedent.</vt:lpstr>
      <vt:lpstr>In a seminal paper published exactly 50 years ago, H&amp;S compared two opposite approaches to anaphora and claimed that they are both true for different anaphoric elements. The major contribution of the paper was in identifying and demonstrating a cluster of empirical properties associated with each type.  (5) Strict transformational view      All anaphoric elements – whether null or overt – result from deletion of fully syntactic constituents, under         identity with a linguistic antecedent. The  deletion or conversion to pronoun occurs "late" in the derivation –        that is, right before pronunciation (the anaphor appears only on the “surface”).  (6) Strict interpretive view      No anaphoric elements – whether null or overt – result from deletion; they are all present at D-structure        exactly as they appear in pronunciation (the anaphor is “deep”). The association of the gap/pronoun with its       antecedent is achieved by a late interpretive rule.             Surface anaphor  rich syntax, simple semantics; deep anaphor  simple syntax, rich semantics</vt:lpstr>
      <vt:lpstr>Surface anaphora: Content identified by a linguistic antecedent. (5) [Hankamer attempts to stuff a 9-inch ball through a         6- inch hoop]        Sag: #It's not clear that you'll be able to [VP e]. (6) Hankamer: I'm going to stuff this ball through this hoop.          Sag: It's not clear that you'll be able to [VP e].  (7) [In a wine store, looking at a row of bottles]       Customer: * Can I taste each [NP e ]? (8) Seller: This is our recent selection of wines.       Customer: Can I taste each [NP e ]? (9) [Thinking who would be interesting to interview]       You: * I know who [TP e ]. (10) A: I wonder who we should interview.         B: I know who [TP e ].</vt:lpstr>
      <vt:lpstr>The material inside an ellipsis site interacts syntactically with material outside: Agreement and Extraction.  (11) a. I didn’t think there would be many linguists at the party, but there were/*was.         b. I didn’t think there would be a linguist at the party, but there *were/was.  Note: This is VPE – the elided VP is headed by a trace of the auxiliary:  [TP there [Tˡ [werei T] [VP ti many linguists at the party]]]  (12) Compré        la    falda negra y      la falda  amarilla.           (Spanish; but maybe amarilla is “converted” to N?)         Bought.1SG the skirt   black and  the        yellow.F.SG          ‘I bought the black skirt and the yellow one.’          In Spanish nominals, adjectives display concord in number and gender with the head noun.        The presence of agreement on the adjective implies the presence of a head noun.</vt:lpstr>
      <vt:lpstr>Examples like (12) are open to three analyses: (i) “substantivized” Adj (Adj converted to N); (ii) null N (counterpart of English one), that is, a deep anaphor; (iii) Ellipsis of N. They may all co-exist!  In many languages, inherently null N (a deep anaphor) must be [+human].  (13) a. The rich [N,+human] play by different rules.   (  = people)         b. * The flatwoven [N,-human] are cheaper this year.  (Intended:  = rugs)  (14) Los perros de enfrente y      los  de al        lado son ruidosos.  (Spanish)         the dogs    of  in.front    and the    of to.the side are  noisy          (i)  The dogs living in front and the people living next door are noisy.’ [N,+human]          (ii) The dogs living in front and the dogs living next door are noisy.’    = dogs  Saab (2019): Only (ii) involves ellipsis (surface anaphora).</vt:lpstr>
      <vt:lpstr>Deep anaphors are either pronouns (it, pro, anaphoric one) or null Ns denoting some basic conceptual category (people; place; time). They are not predicative elements projecting thematic arguments, cf. The doctor’s operation on the patient, the rumor that Fred committed suicide. This makes for a useful test.  (15)  a. * The treatment of Bill and the one of Jane.          b.   The treatment by Bill and the one by Jane.  (16) Los estudiantes de químia y los estudiantes de física …   (Spanish)         ‘The students of chemistry and the students of physics…’  Puzzle: NP-ellipsis should elide both N and its internal  PP argument. How does de física survive ellipsis?      [DP los [NP estudiantes [PP de física ]]]          PP-movement           [DP los [[PP de física ]i [NP estudiantes ti]]     NP-ellipsis  Proposal: The PP evacuates NP before deletion,      [DP los [[PP de física ]i [NP estudiantes ti]]]  perhaps to a contrastive focus position.        </vt:lpstr>
      <vt:lpstr>The argument for ellipsis from Ā-extraction has one potential weakness: Ā-dependencies may arise without movement: Opi …[ … proi  …] (Left Dislocation, resumption). This still requires binding into an ellipsis site; but perhaps some sophisticated semantics can achieve that. The argument would become ironclad if we can show that the operator bears some “morphological signature” testifying to its original position inside the ellipsis site (Why? Because sophisticated semantics still doesn’t feed morphological marking, only syntax does).   (17) a. Er  will      jemandem       schmeicheln, aber sie   wissen nicht, wem/*wen.  (German)              He wants someone.DAT to.flatter         but   they know   not    who.DAT/*who.ACC              ‘He wants to flatter someone, but they don’t know who.’         b. Er  will      jemanden         loben,     aber sie    wissen nicht, wen/*wem.              He wants someone.ACC to.praise but   they know    not     who.ACC/*who.DAT              ‘He wants to praise someone, but they don’t know who.’  Case is determined under the local sisterhood relation [VP V wh-word] before movement. </vt:lpstr>
      <vt:lpstr>Ross (1969) has shown that Sluicing must involve ellipsis, since often the wh-remnant belongs to a category that cannot directly saturate or modify the matrix predicate.  (18) a. * {With Bob/quickly} wasn’t clear / *It wasn’t clear {with Bob/quickly}.         b. We know that he was eating …             but {with whom/how quickly} wasn’t clear. / but it wasn’t clear {with whom/how quickly} .  A Move+Delete derivation 19. a. He bought some berries, but not [TP he bought cherries].       focus fronting       b. He bought some berries, but not cherriesi [TP he bought ti].     TP-ellipsis       c. [TP He bought some berries], but not cherriesi [TP he bought ti].  Prediction: If the morphological shape of the stripping remnant is crucially licensed by invisible material in the elided clause, this will be strong evidence for ellipsis. </vt:lpstr>
      <vt:lpstr>Negative Concord (NC) items require a clausemate negation to be licensed. Semantically, they’re interpreted as existential quantifiers in the scope of negation ( ).  (20) a. hu *(lo) siper et   ha-sod        le-af  exad. (Hebrew)                 he   not told  ACC  the-secret to-no one               ‘He didn’t tell the secret to anyone.’ (21) A: le-mi     hu siper et   ha-sod?               to-who he told   ACC the-secret              ‘To whom did he tell the secret?’         B: ani batuax še-le-af       exad.   Where is the licensing negation?              I      sure      that-to-no one              ‘I’m sure that he didn’t tell the secret to anyone                                                           Inside the elided TP!                      (note the puzzle               ani batuax še-[le-af      exad]i [TP hu lo    siper et    ha-sod ti ].                 for Parallelism!)              I     sure      that-to-no  one          he not told   ACC the-secret    </vt:lpstr>
      <vt:lpstr>Ā-movement (including QR) (23) a. I remember which book Bill liked, but I don't remember which book Mary did (*it).           b. Shrimps, I eat, but lobsters, I don't (*do it).                         … lobstersi I don’t [VP eat lobstersi].  (24) a. A doctor examined every patient, and then a nurse did.  (,)         b. A doctor examined every patient, and then a nurse did it.  (,*)              For inverse scope, the object QP must move out of a fully represented VP.  A-movement (25) a. Mary was introduced to us, but her boyfriend was not.  Passive         b. Jim seems to be very responsible, Alex doesn’t.  Raising            … Alexi doesn’t [VP seem [TP Alexi to be very responsible]].  Head movement (26) a. Ted was being noisy, and Robin was (*being) too.    AuxP associated with ProgP must be included in VPE.         b. Julie is working hard lately and Suzan is too.                                                              … [TP Suzan [T' isj-T [AuxP isj [ProgP -ing [vP work hard lately ]]] ]    </vt:lpstr>
      <vt:lpstr>Compelling evidence that remnants of ellipsis move from inside an invisible site is the observation that if that site contains an island, the result is ungrammatical.  (20) a. * Abby DOES want to hire someone who speaks GREEK, but I don’t remember [what kind of language]i                 she DOESN’T [want to hire someone [who speaks ti]].         b. *BEN will be mad if Abby talks to Mr Ryberg, and guess whoi                CHUCK will [be mad [if Abby talks to ti]].  Sluicing appears to violate islands; but that’s because an alternative derivation exists, where the remnant is a wh-predicate of a cleft (“pseudosluicing”). Presumably, anaphoric pronouns and auxiliaries are “given” so they can be licensed in ellipsis without an antecedent. Evidence: “who else”-sluicing, which has no cleft source, cannot overcome island violations.  (21) a. Mary is angry because John bought something, but she wouldn’t say whati             *[she is angry [because John bought ti]] / [it is ti].          b.  The radio played a song that RINGO wrote, but I don’t know [who ELSE]i                *[the radio played [a song that ti wrote]] / *[it was ti] / [ti wrote it]</vt:lpstr>
      <vt:lpstr>The argument for silent structure minimally requires that some extraction be possible out of the ellipsis site. But sometimes no all extractions succeed. Cases of “selective opacity” provide a revealing window into the derivational interaction of cyclic movement and ellipsis.  Modal Complement Ellipsis (MCE) in Dutch (Aelbrecht 2010) 22. a. Die     broek moet nog niet gewassen worden, maar hiji mag wel al [ti gewassen worden].            those pants must  yet not   washed    become  but    he  may PRT already            ‘Those pants don’t have to be washed yet, but they can be.’              b. ?* Ik weet niet wie  Kaat WOU     uitnodigen, maar ik weet wel wie  ze    MOEST [wie uitnodigen].                I   know not  who Kaat wanted invite           but     I know  AFF who she had.to                (Intended: ‘I know don’t who Kaat WANTED to invite, but I know who she HAD to.’)  The typical asymmetry: Some ellipsis domains are transparent to A-movement but opaque to Ā-movement. Why?</vt:lpstr>
      <vt:lpstr>Derivational order in MCE: A-movement  ellipsis  Ā-movement Accessibility: Ellipsis domains become inaccessible to syntactic operations once ellipsis is triggered  [Simplified from Aelbrecht 2010] Licensor of MCE: A root modal in T[E] Target of A-movement: Spec,TP Target of Ā-movement: Spec,CP  When T[E] is merged, it may attract a DP to  its Spec before it deletes its AspP complement;  but when C is merged, AspP has already been deleted, with the wh-word inside.  English VPE presumably occurs below the intermediate wh-position  Ā-movement is allowed (see (23)) </vt:lpstr>
      <vt:lpstr>The classic treatment (Merchant 2001) combines formal (syntactic) licensing with a semantic identity condition. Formal licensing is needed because many environments that provide a perfectly identical antecedent still exclude ellipsis in principle.  (23)  VP-ellipsis in English: Licensed by T[fin/inf] and Neg    Licensor         a. She can swim and he can, too.      Modals         b. She is swimming and he is, too.      Auxiliaries         c. She often swims and he does, too.      Dummy ‘do’         d. She often swims but he doesn’t want to.     Control infinitival ‘to’         e. Ted hoped to vacation in Liberia but his agent recommended that he not.  Negation         f. I haven’t been thinking about it, but Morgan may have been.   Finite T across auxiliaries             </vt:lpstr>
      <vt:lpstr>(24) * VP-ellipsis          a. * I haven’t been thinking about it, but I recall Morgan having been.  *T[gerund]           b.  * Mary hasn’t helped us at all, but Paul.  (cf. but Paul has)    *T’-ellipsis          c.  * John made Sue laugh, and then Peter made.  (cf. (22f))    *V-intervention          d. * Mag Wildwood came to read Fred’s story and I also came to.   *Infinitival adjuncts          e. * You shouldn’t play with rifles, because to __ is dangerous.   *Infinitival subjects          f. * Mary must be a successful student, and they say Frances must too.         *Necessity epistemic modal                [but cf. A: I wonder if Mary has already talked to that employee.                              B: She must have __ because his desk is empty]   (25) NP ellipsis is licensed by some D/Q heads and not by others         a.     I like John’s jacket but I don't like [Bill's [Dposs jacket]].           b.  * She bought a new jacket, but her boyfriend didn't like the new jacket.         c.  * She bought a new jacket, and her boyfriend bought a new jacket, too.         d. He recognized one guest, and she recognized five/some/many/most/each/*every/*few guests.   </vt:lpstr>
      <vt:lpstr>The distribution of the [E] feature (= ellipsis environments) reveals some crosslinguistic variation.  (26) English sluicing: Local C[Q,wh]         a. Apparently, he met someone, but I didn't remember who/*thatC/*whether/*if.         b.  * He met someone, but I didn't remember who she proved thatC.          c.  * Somebody filed a complaint, I wished we talked to whoever.          Hungarian sluicing: Local C[Op] (OP = {wh,rel}) (Lipták 2015)         d.    Az  építményadót     eddig    ugyanis a     kerületek szedték ___ már  ahol szedték.                the property.tax.ACC till.now PRT       the districts    collected-3PL PRT REL-where collected                 'It was the districts that collected the property tax – at least in places wherever they did.’  Distribution of [E] in English: C[Q,wh,E] , T[fin/inf,E] , D[poss,E] , Num[E] /some[E] /many[E] /most[E] /each[E] …</vt:lpstr>
      <vt:lpstr>The semantic literature on ellipsis (incorporated in Merchant’s theory) recognizes that A and E always stand in some contrastive or emphatic relation – the expression of focus. To make A and E “semantically parallel”, the semantic condition must abstract away from the lexical content of f(ocus)-marked constituents.  (27) a. Paul passed the exam [today]F and David did [last week]F.         b. John owns [3 cats]F but I don’t remember [how many dogs]F.  F-clo(sure) of  The result obtained from replacing all F-marked constituents (or their traces) in  with variables and applying existential closure to them and to all remaining unfilled argument slots.  E-giveness E is e-given iff E has an antecedent A, and: AF-clo(E) AND E  F-clo(A) (traces are -bound)  For (27b): A = John owns [3 cats]F  ; F-clo(A) = x.John owns x     E = John owns thow-many-dogs ; F-clo(E) = x.John owns x </vt:lpstr>
      <vt:lpstr>PowerPoint Presentation</vt:lpstr>
      <vt:lpstr>PF-deletion derivation  Jane [A drank some beer] and Bill did [E ___] too.  S-structure: and Bill drank some beer, too  LF: and Bill drank some beer, too  PF: and Bill T[+affix] [drank some beer], too      do-support  Things to worry about: How is identity between A and E guaranteed?  Things not to worry about: How to capture morpho-syntactic connectivity between the ellipsis remnant and elided material? </vt:lpstr>
      <vt:lpstr>Chomsky (1965) on Recoverability of Deletion.</vt:lpstr>
      <vt:lpstr>Phonological identity is not sufficient (28) * Injustices, he rights, but books he doesn’t.  Inflectional mismatches are ignored (29) a. I’ll fix the car if you tell me how [PRO to fix the car].     [finite]         b. Emily played beautifully at the recital and her sister will [play beautifully], too.  [tense]  (30) a. ata tohav                   et   ha-seret    aval ha-xaverim šelxa lo  [yohavu          et ha-seret].   [-features]   (Hebrew)             you love.FUT.2SG.M ACC the-movie but the-friend   your  not love.FUT.3PL ACC the-movie             ‘You’ll love the movie but your friends won’t.’         b. ba-hatxala           nigaš          eleynu šoter nexmad aval axar-kax higi’u kama [šotrim] alimim.   [-features]   (Hebrew)              in.the-beginning approached to.us cop  nice         but later       arrived.3PL a.few cops violent.3PL              ‘First a nice cop approached us but then a few violent ones arrived.’         c. a. John-un  caki-uy    kay-wa/*lul    kotcal sanpo-lul ha-n-ta.           Kulena Bill-un  [caki-uy    kay-lul/*wa] kotcal ttayli-n-ta.                 John-TOP self-GEN dog-COM/*ACC often  walk-ACC  take-PRES-IND but       Bill-TOP self-GEN dog-ACC often beat-PRES-IND                ‘John often takes a walk with his dog. But Bill often beats his (= Bill’s) dog            sloppy  ellipsis </vt:lpstr>
      <vt:lpstr>(31) a. el             tío      de María y     el             [tío]/*la           [tía]  de Pedro             the.M.SG uncle of Maria and the.M.SG uncle the.F.SG aunt of Pedro             ‘Mary’s uncle and Pedro’s uncle/*aunt’         b. la             tía    de María y      la          [tía]/*el            [tío]    de Pedro             the.F.SG  aunt of  Maria and the.F.SG aunt the.M.SG uncle of Pedro             ‘Mary’s aunt and Pedro’s aunt/*uncle’  (32) a. el               casamiento de Juan y     el             [casamiento]/*la            [boda]    de Pedro              the.M.SG marriage      of Juan and the.M.SG marriage           the.F.SG wedding of Pedro              ‘Juan’s marriage and Pedro’s marriage/*wedding’  (despite possible synonymy!)         b. la             boda       de Juan y     la            [boda]/*el             [casamiento] de Pedro              the.F.SG wedding of  Juan and the.F.SG wedding the.M.SG marriage      of Pedro              ‘Juan’s marriage and Pedro’s marriage/*wedding’  (despite possible synonymy!)                                                                                                                             Spanish data and analysis by Saab (2019)  </vt:lpstr>
      <vt:lpstr>(33) a. el             perro de Juan y      los           [perros] de Pedro             the.M.SG dog    of  Juan and the.M.PL dogs        of Pedro             ‘Juan’s dog and Pedro’s dogs.’        b. los            perros de Juan y     el              [perro]     de Pedro             the.M.PL dogs     of Juan and the.M.SG dog           of Pedro             ‘Juan’s dogs and Pedro’s dog.’  (34) a. Beth’s wedding was in Bond Chapel, and Rachel’s [wedding] was in Rockefeller chapel.         b. Beth’s nuptials were in Bond Chapel, and Rachel’s [nuptials] were in Rockefeller chapel.         c. * Beth’s wedding was in Bond Chapel, and Rachel’s [nuptials] were in Rockefeller chapel.         d. * Beth’s nuptials were in Bond Chapel, and Rachel’s [wedding] was in Rockefeller chapel.  Summarizing: Recoverability in NP ellipsis (and possibly in other ellipses) goes beyond semantic synonymy; inherent lexical-syntactic features must be identical between A and E. A structural account (incorporating Chomsky’s original insight) might locate inherent and inflectional features at different heights within DP.                                                                                                                                     Spanish data and analysis by Saab (2019)  </vt:lpstr>
      <vt:lpstr>                      DP               3           D                 NumP           3  Num[E]                 nP        3      n         P      [gender] &amp; inherent [number]        inflectional [number]   Lexical-syntactic features inside E must be identical to those inside A; features outside E are not subject to Recoverability.</vt:lpstr>
      <vt:lpstr>Semantic RoD E must have a salient A and be e-given.   Inflectional features are uninterpretable, hence invisible to RoD.   Syntactic RoD E must have a syntactically identical, salient A.  Inflectional features are specified outside the ellipsis site,      or: Ellipsis bleeds valuation at PF (hence, a mismatch does not      even arise)    Distinguishing scenarios: [… Antecedent …] … [… ellipsis…] (A) Different syntax, identical semantics  ellipsis  Semantic identity condition (B) Different syntax, identical semantics  *ellipsis  Syntactic identity condition  (A) might fall under syntactic identity if the syntactic analysis is abstract enough to be identical!  </vt:lpstr>
      <vt:lpstr>Strict/sloppy ambiguities (36) a. Paul likes his dog and Mary does too.         b. Strict: Pauli like hisi/k dog and                           Mary likes hisi/k dog too.         c. Sloppy: Pauli like hisi dog and                            Mary likes heri dog too.              [Note – the -mismatch is ignored]  VP-denotation on the strict reading: x.x likes p’s dog   VP-denotation on the sloppy reading: x.x likes x’s dog Both can count for semantic or syntactic identity (assuming they are distinguishable at LF)</vt:lpstr>
      <vt:lpstr>(39) a. They arrested Alexi, even though hei thought they wouldn’t ___.         b. * They [arrested Alexi], even though hei thought they wouldn’t [VP arrest Alexi].  If the missing VP in (a) is a copy of the antecedent, the R-expression Alex should violate binding condition C.  Proposal: Under referential identity, R-expressions and pronouns are interchangeable in ellipsis.  (40) VP-ellipsis with vehicle change          They [arrested Alexi], even though hei thought they wouldn’t [VP arrest himi].  Different syntax, identical semantics  ellipsis  Semantic identity condition  Problem: Referential identity predicts no asymmetries in vehicle change, but in fact, the change can only lead to a pronoun. (41) a. Every boyi praised himselfi and every boy’si mother did [praise himi], too.         b. *Every boy’si mother praised himi and every boyi did [praise himselfi], too.   Intuition: DPs and reflexives “contain” pronouns (the least specified items); ellipsis requires a subset relation   A syntactic condition, weaker than “identity”.</vt:lpstr>
      <vt:lpstr>VP-ellipsis tolerates active-passive (Voice) mismatches (note that traces are ignored; more below). So it appears: Different syntax, identical semantics  ellipsis  Semantic identity condition  (42) a. The systemi can be [used ti] by anyone who wants to [use the system].          b. The janitor must [remove the trash] whenever it is apparent that iti should be [removed ti].   But other types of predicate and clausal ellipsis resist this mismatch.    (43) Gapping                a. * Some bring roses and lilies by others.                   b. * Lilies are brought by some and others roses.  (44) Pseudogapping         a. * Some bring roses and lilies are by others.              b. * Lilies will be brought by some and others will roses. (45) Sluicing          a. *Joe was murdered, but we don’t know who.              b. * Someone murdered Joe, but we don’t know by whom.  </vt:lpstr>
      <vt:lpstr>Indefinite DPs and Negative Polarity Items (NPIs) are interchangeable under ellipsis, despite their morphosyntactic distinctness.  (46) a. John talked to someone although Mary didn’t [talk to anyone/*someone].         b. John didn’t talk to anyone although Mary did [talk to someone/*anyone].         c. lo    kaniti            šum beged, ata kanita               [eyze/*šum beged]?  (Negative Concord Item, Hebrew)             Not bought.1SG no    cloth    you bought.2SG.M some/no cloth             ‘I didn’t buy any clothes, did you?’  Semantic identity: ⟦some⟧=⟦any⟧=   (syntax or spellout don’t matter) Syntactic identity: There is a single, underspecified indefinite determiner: [D,Pol:__]. The [Pol] feature is valued [Neg] under Agree by a negative head (crucially outside the ellipsis site), otherwise it is [Pos] by default; alternatively, a bivalent  head assigns both values. Spellout rules realize [D,Pol:pos] as some and [D,Pol:neg] as any.  Evidence for the syntactic condition:   (47) I could find no solution, but Holly might [find a/*no solution].   aD and noD are equivalent  [D,Pol:__] (Agree with an abstract Neg head). The semantic condition alternative would be hard pressed to say that no means a.</vt:lpstr>
      <vt:lpstr>Traces in E may correspond to lexical content in A; or to traces with different content.  (48) a. She invited someone; guess whoi [she invited ti].         b. He has 5 CATS, but I forget how many DOGSi [he has ti].           c. John likes ACTION movies. Comediesi, he doesn't [like ti].         d. MORPHOLOGYi, I like ti, but PRAGMATICS, I don’t [like tj].         e. The systemi can be [used ti] by anyone who wants to [use the system].         f. A: Wherej havei [TP you ti been tj]?   B: She knows wherek [TP I have been tk].  Semantic condition (incorporating e-giveness): Traces are variables; If the moved element lands outside the ellipsis domain, the variable is existentially bound (x.she invited x). Focused elements are also replaced by variables that are similarly -bound , guaranteeing identity (but in (f), the head-trace isn’t an individual variable, and the lexical correspondent isn’t focused).  Syntactic condition: For any chain that crosses an ellipsis domain, Xi … [ … ti …], ti is ignored for identity. Rationale: Ellipsis operates on material before it is silenced, but a trace is already silenced.</vt:lpstr>
      <vt:lpstr>Recent work suggests that in clausal ellipsis, the antecedent and target could differ in inflectional features that do bear semantic content  some aspects of the meaning of an ellipsis site are not recoverable, and yet the ellipsis is licensed.  Mismatches in sluicing (TP ellipsis) (49) a. Your favorite plant is alive, but you can never be sure for how longi [it will be alive ti].          Tense mismatch         b. Sally said that customers should be given lower rates, but Susi said it’s hard to see           Modality mismatch             howi [customers could be given lower rates ti].         c. ‘Coach O’Leary doesn’t do things without telling you whyi [Coach O’Leary did those things ti],’        Polarity mismatch              Hamilton said.   Mismatches in CP ellipsis (note the extraction) (50) ani lo   zoxer           im hem nas’u       le-YAVAN,       (Force mismatch, Hebrew)          I        not remember if   they travelled to-Greece               aval le-ITALYAi, ani dey batuax  [še-/*im   hem nas’u ti].              but  to-Italy  I     quite  sure           that-/*if they  travelled               ‘I don’t remember if they travelled to Greece, but to Italy, I’m quite sure they did.’  </vt:lpstr>
      <vt:lpstr>Aux-stranding VP-ellipsis (51) a. Ted was being noisy, and Robin was (*being) too.    AuxP associated with ProgP must be included in VPE.         b. Julie is working hard lately and Suzan is too.                                                              … [TP Suzan [T' isj-T [AuxP tj [ProgP -ing [vP work hard lately ]]] ]   V/Aux-stranding TP ellipsis (Polarity Ellipsis)  (52) A: Ar                  chuir      tú    isteach ar  an   phost?    (verb-echo reply, Irish)               INTERR.PAST put.PAST you in          on  the job               'Did you apply for the job?’               B: Chuir.    put.PAST   'Yes.’  (53) A: Meg hívta    János  a    szomszédokat?              (VM= verbal modifier, Hungarian)              VM   invited János the neighbors                'Did János invite the neighbors?’         B: Meg (hívta).     [PolP [V-T]j-Pol [TP Subject [T’ tj [VP ti Object ]]] ]             VM     invited             'He did.'  </vt:lpstr>
      <vt:lpstr>Prediction: If a language allows both X-movement and XP ellipsis, it should also allow X-stranding XP ellipsis.  Puzzle: A number of languages have the ingredients but not the outcome: Hebrew, Russian, Hindi, and (more controversially), Portuguese and Japanese. We’ll look at Hebrew.  (54) a. Gil [V šaxax] [Adv le-itim      krovot]   tV et    ha-maftexot  ba-oto.    V-to-T movement             Gil forgot             to-times  frequent  ACC the-keys  in.the-car              'Gil often forgot the keys in the car.’         b. A: Gil haya maskim       la'azor  lanu?      Gil was agree.PRTC  to.help to.us   'Would Gil have agreed to help us?’             B: Batuax hu haya __.      Aux-stranding VP ellipsis  surely  he was   'Surely he would have.'  </vt:lpstr>
      <vt:lpstr>PowerPoint Presentation</vt:lpstr>
      <vt:lpstr>VSVPE undergenerates (hence, is insufficient): Missing object without a VP antecedent Missing single object in ditransitives  VSVPE overgenerates (hence – is falsified): Adjunct-including readings Missing “non-canonical” objects  Missing object without a VP antecedent 57. A: adayin eyn  li manxe            la-doktorat.             still       no to.me advisor  to.the-doctorate             'I still don't have a PhD advisor.’       B: lifney    ­še-ata      moce ___, ata   carix nose.             before  that-you find             you  need topic             'Before you find one, you need a topic.' </vt:lpstr>
      <vt:lpstr>PowerPoint Presentation</vt:lpstr>
      <vt:lpstr>60. Bill-wa   kuruma-o teineini   aratta.    John-wa ___ arawa-nakat-ta.  (Japanese)        Bill-TOP car-ACC     carefully  washed John-TOP     wash-not-PAST         ‘Bill washed the care carefully. John didn’t wash the car.’  61. a. Yosi afa      et    ha-uga    lefi             ha-matkon. hi hayta me’ula.  (Hebrew)           Yosi baked ACC the-cake according the-recipe   it   was   fabulous             ‘Yosi baked the cake according to the recipe. It was fabulous.’      b. Gil lo     afa ___.   # hi hayta mag’ila.   AE   adjunct not included           Gil not  baked          it  was    gross            ‘Gil didn’t bake the cake. # It was gross.’      c.  GIL, LO ___. hi hayta mag’ila.    Stripping (TP-ellipsis)   adjunct included           Gil not  it  was  gross              ‘Gil didn’t. It was gross.’  </vt:lpstr>
      <vt:lpstr>If XP is the target of ellipsis, we might expect ellipsis to be sensitive to properties of XP; but we don’t ellipsis of XP to be sensitive to properties of some YP internal to XP. If we do – it indicates that YP is the target of ellipsis.  Constraint on Argument Ellipsis   Only arguments of type &lt;e&gt; can be elided.   Evidence: Hebrew, Brazilian Portuguese, Japanese, Chinese, Korean  Unelidable arguments  Idiom chunks (non-decomposable)  Argumental adverbs   Measure arguments   Names in naming verbs   Predicate nominals  Generalized quantifiers</vt:lpstr>
      <vt:lpstr>(62) * Yosi   hitnaheg             yafe  aval axiv              lo    hitnaheg ___.            (Hebrew, argumental adverb)              Yosi  behaved.3M.SG  well but   brother.his  not behaved.3M.SG              ('Yosi behaved well but his brother didn't.')   (63) A: Na-nun mommwukey-ka 70 killo  naka.               I-NOM weight-NOM          70 kilos weigh               ‘I weigh 70 kilos.’           B: *  O! nay-ka  mommwukey-ka ___/kukes  nakan-ci      kkoay  toy-ess-ne.    (Korean, measure phrase)     Oh I-NOM  weight-NOM                   it         weigh-since pretty become-PST-DEC  (Intended: ‘Oh, it’s been a long time since I did.’)   (64) Wo  jiao Binbin; ta  ye     jiao *(Binbin).             (Chinese, name in naming verb)           I      call Binbin   he also call  Binbin             ‘I am named Binbin; he is also named *(Binbin).’ </vt:lpstr>
      <vt:lpstr>First, object gaps in this class of languages are not derived by any type of “large ellipsis”, of either VP or TP, which are consistently indifferent to the semantic type of the object.  65. a. Mary behaved politely but her sister didn’t ___.        b. Paul weighed 70 kilos before you did ___.       c. We named our cat Rudolph, but not our dog ___.  Proposal: Elided arguments are generated as (or associated with) syntactic variables. Such variables are known to be restricted to type &lt;e&gt; (Landman 2006, Poole 2024; see anti-reconstruction effects).   Option I: pro-replacement  Option II: “Big DP” apposition   pro     [D[E] DP]                                              type &lt;e&gt;  DP      [D[E] DP] </vt:lpstr>
      <vt:lpstr>Another context where head raising out of an ellipsis site is impossible: Aux-inversion in English matrix sluicing.  66. A: Mary has dated someone.         B: Who (*has)?         C: [CP Who [C’ hasi-C [TP [Mary [T’ ti dated]]]]?         D: *Who Mary has dated?  Option I: Sluicing is C’-deletion     Problems: (i) nonmaximal projections are “invisible”;      (ii) The licensor head must be external to the ellipsis. Option II: T-to-C occurs at PF, TP-deletion bleeds it    Problem: There’s evidence that T-to-C enhances     the scope of Neg and modals. Option III: TP-deletion removes the “defective” feature that must be checked in C.    Problem: PF “well-formedness” driving syntactic movement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VP-internal subjects</dc:title>
  <dc:creator>עידן לנדו</dc:creator>
  <cp:lastModifiedBy>Idan Landau</cp:lastModifiedBy>
  <cp:revision>166</cp:revision>
  <dcterms:created xsi:type="dcterms:W3CDTF">2023-04-26T08:49:18Z</dcterms:created>
  <dcterms:modified xsi:type="dcterms:W3CDTF">2026-07-27T22:40:34Z</dcterms:modified>
</cp:coreProperties>
</file>